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6858000" cy="9144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591" autoAdjust="0"/>
    <p:restoredTop sz="94675" autoAdjust="0"/>
  </p:normalViewPr>
  <p:slideViewPr>
    <p:cSldViewPr>
      <p:cViewPr varScale="1">
        <p:scale>
          <a:sx n="69" d="100"/>
          <a:sy n="69" d="100"/>
        </p:scale>
        <p:origin x="-2640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r">
              <a:defRPr sz="1200"/>
            </a:lvl1pPr>
          </a:lstStyle>
          <a:p>
            <a:fld id="{AB8FEC6E-F33F-451E-8003-0BC3A0AB6AE8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65" tIns="45482" rIns="90965" bIns="4548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0965" tIns="45482" rIns="90965" bIns="4548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r">
              <a:defRPr sz="1200"/>
            </a:lvl1pPr>
          </a:lstStyle>
          <a:p>
            <a:fld id="{535BBB59-FEE9-4DDB-95A8-17B0227A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79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BB59-FEE9-4DDB-95A8-17B0227A8B6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22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7780" y="0"/>
            <a:ext cx="1720220" cy="9144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775200"/>
            <a:ext cx="2971800" cy="28448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828800" y="1930400"/>
            <a:ext cx="2971800" cy="28448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2687242" y="8568269"/>
            <a:ext cx="2114549" cy="169332"/>
          </a:xfrm>
        </p:spPr>
        <p:txBody>
          <a:bodyPr/>
          <a:lstStyle/>
          <a:p>
            <a:fld id="{5AE772B0-2A7E-4EA3-8D4F-47D18546AB60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4811232" y="8534400"/>
            <a:ext cx="342900" cy="203200"/>
          </a:xfrm>
        </p:spPr>
        <p:txBody>
          <a:bodyPr/>
          <a:lstStyle>
            <a:lvl1pPr algn="r">
              <a:defRPr/>
            </a:lvl1pPr>
          </a:lstStyle>
          <a:p>
            <a:fld id="{4AD29C3D-AB1C-4ED3-BD52-0D41E27C6DB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2686051" y="8394997"/>
            <a:ext cx="2115740" cy="2032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72B0-2A7E-4EA3-8D4F-47D18546AB60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D29C3D-AB1C-4ED3-BD52-0D41E27C6DB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72B0-2A7E-4EA3-8D4F-47D18546AB60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D29C3D-AB1C-4ED3-BD52-0D41E27C6DB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609601"/>
            <a:ext cx="2743200" cy="7619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72B0-2A7E-4EA3-8D4F-47D18546AB60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D29C3D-AB1C-4ED3-BD52-0D41E27C6DB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0" y="0"/>
            <a:ext cx="1720220" cy="9144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9842" y="8568269"/>
            <a:ext cx="2114549" cy="169332"/>
          </a:xfrm>
        </p:spPr>
        <p:txBody>
          <a:bodyPr/>
          <a:lstStyle/>
          <a:p>
            <a:fld id="{5AE772B0-2A7E-4EA3-8D4F-47D18546AB60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3087291" y="8534400"/>
            <a:ext cx="400050" cy="203200"/>
          </a:xfrm>
        </p:spPr>
        <p:txBody>
          <a:bodyPr/>
          <a:lstStyle/>
          <a:p>
            <a:fld id="{4AD29C3D-AB1C-4ED3-BD52-0D41E27C6DB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28651" y="8394997"/>
            <a:ext cx="2115740" cy="2032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42900" y="2438400"/>
            <a:ext cx="2400300" cy="23368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2900" y="4770966"/>
            <a:ext cx="2400484" cy="1946356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4572000"/>
            <a:ext cx="2343150" cy="3556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609600"/>
            <a:ext cx="2343150" cy="3556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0" y="609601"/>
            <a:ext cx="2114550" cy="7619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72B0-2A7E-4EA3-8D4F-47D18546AB60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D29C3D-AB1C-4ED3-BD52-0D41E27C6DB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366984"/>
            <a:ext cx="2686050" cy="548216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900384"/>
            <a:ext cx="2686050" cy="3366816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899" y="4572000"/>
            <a:ext cx="2686050" cy="548216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2899" y="5120216"/>
            <a:ext cx="2686050" cy="3353597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0" y="609601"/>
            <a:ext cx="2114550" cy="7619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72B0-2A7E-4EA3-8D4F-47D18546AB60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D29C3D-AB1C-4ED3-BD52-0D41E27C6DB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350" y="609600"/>
            <a:ext cx="2971800" cy="7620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72B0-2A7E-4EA3-8D4F-47D18546AB60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D29C3D-AB1C-4ED3-BD52-0D41E27C6DB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72B0-2A7E-4EA3-8D4F-47D18546AB60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D29C3D-AB1C-4ED3-BD52-0D41E27C6DB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235201"/>
            <a:ext cx="1885950" cy="2499783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35200"/>
            <a:ext cx="3525012" cy="46736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00" y="4736496"/>
            <a:ext cx="1657350" cy="2172304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72B0-2A7E-4EA3-8D4F-47D18546AB60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D29C3D-AB1C-4ED3-BD52-0D41E27C6DB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1" y="2235200"/>
            <a:ext cx="3522725" cy="467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86200" y="2235200"/>
            <a:ext cx="1885950" cy="2501296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00" y="4736496"/>
            <a:ext cx="1657350" cy="2172304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72B0-2A7E-4EA3-8D4F-47D18546AB60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D29C3D-AB1C-4ED3-BD52-0D41E27C6DB8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17770" y="0"/>
            <a:ext cx="240230" cy="9144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0" y="609600"/>
            <a:ext cx="2114550" cy="76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609601"/>
            <a:ext cx="2743200" cy="7619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829300" y="8534400"/>
            <a:ext cx="400050" cy="20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D29C3D-AB1C-4ED3-BD52-0D41E27C6DB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3657601" y="8568269"/>
            <a:ext cx="2114549" cy="1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E772B0-2A7E-4EA3-8D4F-47D18546AB60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656410" y="8394997"/>
            <a:ext cx="2115740" cy="203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beda1945.su/upld/photoes/frontoviki/65e1442c19fee4f3fea81c71dd27b6a8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10.png"/><Relationship Id="rId2" Type="http://schemas.openxmlformats.org/officeDocument/2006/relationships/hyperlink" Target="http://ulgov.ru/images/Medal_za_Vzyatie_Budapesht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4hr.com/up/uploads/a52dad557d.jpg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jpeg"/><Relationship Id="rId10" Type="http://schemas.openxmlformats.org/officeDocument/2006/relationships/hyperlink" Target="http://www.skorodnoe60.narod.ru/index15.files/1.jpg" TargetMode="External"/><Relationship Id="rId4" Type="http://schemas.openxmlformats.org/officeDocument/2006/relationships/hyperlink" Target="http://militarka.com/files/products/31_9.300x300.jpg?76c4d5a82b3c4c3222378e09b778c9bc" TargetMode="Externa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артинки по запросу фотографии великой отечественной войн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323528"/>
            <a:ext cx="5445795" cy="39433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855982" y="4268417"/>
            <a:ext cx="5445795" cy="3791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«Ветеран 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Великой Отечественной Войны 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в нашей семье»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r>
              <a:rPr lang="ru-RU" sz="8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ru-RU" sz="10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ru-RU" sz="1000" b="1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ученицы 2 «В» класса</a:t>
            </a:r>
            <a:endParaRPr lang="ru-RU" sz="10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ГБОУ Школы № 1726</a:t>
            </a:r>
            <a:endParaRPr lang="ru-RU" sz="10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Беловой Марины</a:t>
            </a:r>
            <a:endParaRPr lang="ru-RU" sz="10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руководитель:  Портнова М.В.</a:t>
            </a:r>
            <a:endParaRPr lang="ru-RU" sz="10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ru-RU" sz="10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ru-RU" sz="10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ru-RU" sz="1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2010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5573" t="26116" r="35335" b="6911"/>
          <a:stretch/>
        </p:blipFill>
        <p:spPr bwMode="auto">
          <a:xfrm>
            <a:off x="548680" y="282568"/>
            <a:ext cx="5976074" cy="88376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0512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931" y="179512"/>
            <a:ext cx="626469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Наградной лист </a:t>
            </a:r>
            <a:r>
              <a:rPr lang="ru-RU" sz="1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ордену </a:t>
            </a:r>
            <a:endParaRPr lang="ru-RU" sz="1600" b="1" dirty="0" smtClean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1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Славы </a:t>
            </a:r>
            <a:r>
              <a:rPr lang="ru-RU" sz="16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степени»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5525" t="26526" r="35579" b="9720"/>
          <a:stretch/>
        </p:blipFill>
        <p:spPr bwMode="auto">
          <a:xfrm>
            <a:off x="478479" y="971600"/>
            <a:ext cx="5995510" cy="8072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6440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rbitnetwork.ru/1024/kombat-maks-alpert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" y="2214880"/>
            <a:ext cx="5940425" cy="47142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96441" y="251520"/>
            <a:ext cx="5904656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Один из подвигов моего прадедушки:</a:t>
            </a:r>
          </a:p>
          <a:p>
            <a:pPr algn="just"/>
            <a:r>
              <a:rPr lang="ru-RU" sz="1600" dirty="0"/>
              <a:t>«Активно участвуя в штурме г. Берлина в составе 112 </a:t>
            </a:r>
            <a:r>
              <a:rPr lang="ru-RU" sz="1600" dirty="0" err="1"/>
              <a:t>гв.сп</a:t>
            </a:r>
            <a:r>
              <a:rPr lang="ru-RU" sz="1600" dirty="0"/>
              <a:t>. на протяжении ряда боев показал свое мужество и отвагу.  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30 </a:t>
            </a:r>
            <a:r>
              <a:rPr lang="ru-RU" sz="1600" dirty="0"/>
              <a:t>апреля 1945 года под сильным огнем противника установил огнемет в 50 метрах от укрепленного немцами дома, задерживавшего </a:t>
            </a:r>
            <a:r>
              <a:rPr lang="ru-RU" sz="1600" dirty="0" smtClean="0"/>
              <a:t>продвижение </a:t>
            </a:r>
            <a:r>
              <a:rPr lang="ru-RU" sz="1600" dirty="0"/>
              <a:t>стрелковых подразделений</a:t>
            </a:r>
            <a:r>
              <a:rPr lang="ru-RU" sz="1600" dirty="0" smtClean="0"/>
              <a:t>.</a:t>
            </a:r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По сигналу командира стрелковой роты произвел огнеметание. В дальнейшем смело и решительно впереди пехоты ворвался в дом, уничтожив в рукопашной схватке 17 гитлеровцев. Пехотные  подразделения благодаря этому успешно продвинулись вперед».</a:t>
            </a:r>
          </a:p>
        </p:txBody>
      </p:sp>
    </p:spTree>
    <p:extLst>
      <p:ext uri="{BB962C8B-B14F-4D97-AF65-F5344CB8AC3E}">
        <p14:creationId xmlns:p14="http://schemas.microsoft.com/office/powerpoint/2010/main" val="2326011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448" y="467544"/>
            <a:ext cx="58326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u="sng" dirty="0"/>
              <a:t>Заключение: </a:t>
            </a:r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/>
              <a:t>	</a:t>
            </a:r>
            <a:r>
              <a:rPr lang="ru-RU" sz="1600" dirty="0" smtClean="0"/>
              <a:t>Мама </a:t>
            </a:r>
            <a:r>
              <a:rPr lang="ru-RU" sz="1600" dirty="0"/>
              <a:t>говорит, что тема Великой Отечественной Войны очень сложна для ребенка моего возраста, поэтому я пока познакомилась лишь с частью документов и информации. Работать над этой темой мне очень понравилось. 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	Когда </a:t>
            </a:r>
            <a:r>
              <a:rPr lang="ru-RU" sz="1600" dirty="0"/>
              <a:t>я стану старше, я обязательно сделаю большую работу, посвященную моему прадедушке. Потому что он настоящий герой! </a:t>
            </a:r>
          </a:p>
          <a:p>
            <a:pPr algn="just"/>
            <a:r>
              <a:rPr lang="ru-RU" sz="1600" dirty="0"/>
              <a:t>      </a:t>
            </a:r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  И я  очень горжусь своим прадедушкой -</a:t>
            </a:r>
          </a:p>
          <a:p>
            <a:pPr algn="just"/>
            <a:r>
              <a:rPr lang="ru-RU" sz="1600" dirty="0" smtClean="0"/>
              <a:t> </a:t>
            </a:r>
          </a:p>
          <a:p>
            <a:pPr algn="just"/>
            <a:r>
              <a:rPr lang="ru-RU" sz="1600" dirty="0" smtClean="0"/>
              <a:t>                                </a:t>
            </a:r>
            <a:r>
              <a:rPr lang="ru-RU" sz="1600" dirty="0"/>
              <a:t>ВАСИЛИЕМ 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                                               </a:t>
            </a:r>
            <a:r>
              <a:rPr lang="ru-RU" sz="1600" dirty="0"/>
              <a:t>ТРОФИМОВИЧЕМ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                                                                          </a:t>
            </a:r>
            <a:r>
              <a:rPr lang="ru-RU" sz="1600" dirty="0"/>
              <a:t>ЗЕНКИНЫМ. 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            </a:t>
            </a:r>
            <a:endParaRPr lang="ru-RU" sz="1600" dirty="0"/>
          </a:p>
          <a:p>
            <a:pPr algn="just"/>
            <a:r>
              <a:rPr lang="ru-RU" sz="1600" dirty="0"/>
              <a:t>Для меня и моей семьи он НАШ РОДНОЙ ГЕРОЙ!!!!</a:t>
            </a:r>
          </a:p>
        </p:txBody>
      </p:sp>
    </p:spTree>
    <p:extLst>
      <p:ext uri="{BB962C8B-B14F-4D97-AF65-F5344CB8AC3E}">
        <p14:creationId xmlns:p14="http://schemas.microsoft.com/office/powerpoint/2010/main" val="63994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656" y="323528"/>
            <a:ext cx="61926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/>
              <a:t>Вступление:</a:t>
            </a:r>
            <a:endParaRPr lang="ru-RU" sz="1600" dirty="0"/>
          </a:p>
          <a:p>
            <a:pPr algn="just"/>
            <a:r>
              <a:rPr lang="ru-RU" sz="1600" dirty="0" smtClean="0"/>
              <a:t>                    Я </a:t>
            </a:r>
            <a:r>
              <a:rPr lang="ru-RU" sz="1600" dirty="0"/>
              <a:t>выбрала эту тему не случайно, так как мне интересна история страны и рассказы о Великой Отечественной Войне. Я восхищаюсь рассказами о подвигах нашего </a:t>
            </a:r>
            <a:r>
              <a:rPr lang="ru-RU" sz="1600" dirty="0" smtClean="0"/>
              <a:t>народа, </a:t>
            </a:r>
            <a:r>
              <a:rPr lang="ru-RU" sz="1600" dirty="0"/>
              <a:t>совершенных для победы над фашистскими захватчиками. И я  решила рассказать о моём  прадедушке, по маминой линии, тоже совершавшем подвиги на войне.</a:t>
            </a:r>
          </a:p>
          <a:p>
            <a:pPr algn="just"/>
            <a:r>
              <a:rPr lang="ru-RU" sz="1600" dirty="0"/>
              <a:t>Его звали - Зенкин Василий Трофимович. 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7" t="10802" r="4445" b="28257"/>
          <a:stretch/>
        </p:blipFill>
        <p:spPr bwMode="auto">
          <a:xfrm rot="16200000">
            <a:off x="813665" y="3418576"/>
            <a:ext cx="4774281" cy="2904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4664" y="7311167"/>
            <a:ext cx="61926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	</a:t>
            </a:r>
            <a:r>
              <a:rPr lang="ru-RU" sz="1600" dirty="0" smtClean="0"/>
              <a:t>Хоть </a:t>
            </a:r>
            <a:r>
              <a:rPr lang="ru-RU" sz="1600" dirty="0"/>
              <a:t>я и  не застала его в живых, но я много слышала о нем.  Мне о прадедушке рассказывала мама, с её слов я и напишу о нем.</a:t>
            </a:r>
          </a:p>
          <a:p>
            <a:r>
              <a:rPr lang="ru-RU" sz="1600" dirty="0" smtClean="0"/>
              <a:t>	Мой </a:t>
            </a:r>
            <a:r>
              <a:rPr lang="ru-RU" sz="1600" dirty="0"/>
              <a:t>прадедушка родился 8 апреля 1916 года.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986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580" y="323527"/>
            <a:ext cx="5976664" cy="824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600" dirty="0" smtClean="0"/>
              <a:t>В </a:t>
            </a:r>
            <a:r>
              <a:rPr lang="ru-RU" sz="1600" dirty="0"/>
              <a:t>1938 году он был призван на срочную службу в Рабоче-крестьянскую Красную армию в возрасте 22 лет. </a:t>
            </a:r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	Для </a:t>
            </a:r>
            <a:r>
              <a:rPr lang="ru-RU" sz="1600" dirty="0"/>
              <a:t>нашей страны период  с 1938 года по 1941 был богат на войны и военные столкновения. Прадедушка  успел поучаствовать во многих из них. </a:t>
            </a:r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	Поскольку </a:t>
            </a:r>
            <a:r>
              <a:rPr lang="ru-RU" sz="1600" dirty="0"/>
              <a:t>раньше в армии служили 3 года, то мой прадедушка не успел демобилизоваться после срочной службы, как началась Великая Отечественная Война.  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/>
              <a:t>	</a:t>
            </a:r>
            <a:r>
              <a:rPr lang="ru-RU" sz="1600" dirty="0" smtClean="0"/>
              <a:t>Прадедушка </a:t>
            </a:r>
            <a:r>
              <a:rPr lang="ru-RU" sz="1600" dirty="0"/>
              <a:t>прошел всю войну с первого дня и до последнего. Участвовал во взятии Берлина.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/>
              <a:t>	</a:t>
            </a:r>
            <a:r>
              <a:rPr lang="ru-RU" sz="1600" dirty="0" smtClean="0"/>
              <a:t>Начинал </a:t>
            </a:r>
            <a:r>
              <a:rPr lang="ru-RU" sz="1600" dirty="0"/>
              <a:t>он войну огнемётчиком в 85 отдельной фугасной роте,  в октябре 1943 года был переведен в 19 отдельный огнеметный батальон  химиком-разведчиком, а в январе 1946 года - в 26 отдельный батальон химической  защиты - стрелком. Закончил  войну в  звании ефрейтора. 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/>
              <a:t>	</a:t>
            </a:r>
            <a:r>
              <a:rPr lang="ru-RU" sz="1600" dirty="0" smtClean="0"/>
              <a:t>Прадедушка </a:t>
            </a:r>
            <a:r>
              <a:rPr lang="ru-RU" sz="1600" dirty="0"/>
              <a:t>участвовал в войне на Воронежском, Брянском, Центральном, Белорусском и Первом Белорусском фронтах. 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/>
              <a:t>	</a:t>
            </a:r>
            <a:r>
              <a:rPr lang="ru-RU" sz="1600" dirty="0" smtClean="0"/>
              <a:t>Если </a:t>
            </a:r>
            <a:r>
              <a:rPr lang="ru-RU" sz="1600" dirty="0"/>
              <a:t>судить по датам и отдельным сведениям, то война для моего прадедушки не закончилась 9 мая 1945 года. Он ещё в течение года служил своей стране. </a:t>
            </a:r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	Прослужил </a:t>
            </a:r>
            <a:r>
              <a:rPr lang="ru-RU" sz="1600" dirty="0"/>
              <a:t>мой прадедушка в общей сложности 8 лет и демобилизовался лишь в мае 1946 года.</a:t>
            </a:r>
          </a:p>
          <a:p>
            <a:pPr algn="just"/>
            <a:r>
              <a:rPr lang="ru-RU" sz="1600" dirty="0" smtClean="0"/>
              <a:t>	</a:t>
            </a:r>
          </a:p>
          <a:p>
            <a:pPr algn="just"/>
            <a:r>
              <a:rPr lang="ru-RU" sz="1600" dirty="0"/>
              <a:t>	</a:t>
            </a:r>
            <a:r>
              <a:rPr lang="ru-RU" sz="1600" dirty="0" smtClean="0"/>
              <a:t>За </a:t>
            </a:r>
            <a:r>
              <a:rPr lang="ru-RU" sz="1600" dirty="0"/>
              <a:t>участие в сражениях мой  прадедушка был награжден:</a:t>
            </a:r>
          </a:p>
        </p:txBody>
      </p:sp>
    </p:spTree>
    <p:extLst>
      <p:ext uri="{BB962C8B-B14F-4D97-AF65-F5344CB8AC3E}">
        <p14:creationId xmlns:p14="http://schemas.microsoft.com/office/powerpoint/2010/main" val="510152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0" descr="http://ulgov.ru/images/Medal_za_Vzyatie_Budapesht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4" t="3680" r="22524" b="7868"/>
          <a:stretch/>
        </p:blipFill>
        <p:spPr bwMode="auto">
          <a:xfrm>
            <a:off x="4972889" y="4139951"/>
            <a:ext cx="943851" cy="155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Рисунок 28" descr="http://militarka.com/files/products/31_9.300x300.jpg?76c4d5a82b3c4c3222378e09b778c9bc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7" r="14085" b="12619"/>
          <a:stretch/>
        </p:blipFill>
        <p:spPr bwMode="auto">
          <a:xfrm>
            <a:off x="4939201" y="1619672"/>
            <a:ext cx="977539" cy="185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Рисунок 24" descr="http://www.n4hr.com/up/uploads/a52dad557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72" y="6014871"/>
            <a:ext cx="922704" cy="170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Рисунок 16" descr="http://www.pobeda1945.su/upld/photoes/frontoviki/65e1442c19fee4f3fea81c71dd27b6a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06" y="7236296"/>
            <a:ext cx="125585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13" descr="http://www.skorodnoe60.narod.ru/index15.files/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6033" r="3334" b="2087"/>
          <a:stretch>
            <a:fillRect/>
          </a:stretch>
        </p:blipFill>
        <p:spPr bwMode="auto">
          <a:xfrm>
            <a:off x="365453" y="157125"/>
            <a:ext cx="852800" cy="175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Рисунок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5" t="19876" r="37726" b="72534"/>
          <a:stretch>
            <a:fillRect/>
          </a:stretch>
        </p:blipFill>
        <p:spPr bwMode="auto">
          <a:xfrm>
            <a:off x="435383" y="2978987"/>
            <a:ext cx="977393" cy="20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476226" y="237542"/>
            <a:ext cx="3384000" cy="851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9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Медаль </a:t>
            </a:r>
            <a:r>
              <a:rPr lang="ru-RU" altLang="ru-RU" sz="20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за отвагу</a:t>
            </a:r>
            <a:endParaRPr lang="ru-RU" altLang="ru-RU" sz="2000" b="1" dirty="0">
              <a:solidFill>
                <a:srgbClr val="000000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>
              <a:solidFill>
                <a:srgbClr val="000000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Орден славы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2 степени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 smtClean="0">
              <a:solidFill>
                <a:srgbClr val="000000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Орден славы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 smtClean="0">
                <a:latin typeface="+mj-lt"/>
                <a:ea typeface="Calibri" pitchFamily="34" charset="0"/>
                <a:cs typeface="Times New Roman" pitchFamily="18" charset="0"/>
              </a:rPr>
              <a:t>3 степени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Медаль за взятие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 smtClean="0">
                <a:latin typeface="+mj-lt"/>
                <a:ea typeface="Calibri" pitchFamily="34" charset="0"/>
                <a:cs typeface="Times New Roman" pitchFamily="18" charset="0"/>
              </a:rPr>
              <a:t>Будапешта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Медаль за взятие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 smtClean="0">
                <a:latin typeface="+mj-lt"/>
                <a:ea typeface="Calibri" pitchFamily="34" charset="0"/>
                <a:cs typeface="Times New Roman" pitchFamily="18" charset="0"/>
              </a:rPr>
              <a:t>Берлина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Орден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Красной звезды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019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019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019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019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019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19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19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19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19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9300" algn="l"/>
              </a:tabLst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</a:t>
            </a:r>
            <a:endParaRPr kumimoji="0" lang="ru-RU" alt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93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29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656" y="323528"/>
            <a:ext cx="6120680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	Когда </a:t>
            </a:r>
            <a:r>
              <a:rPr lang="ru-RU" sz="1600" dirty="0"/>
              <a:t>мой дедушка был маленький, он решил похвастаться перед своими друзьями количеством орденов своего папы и, надев все ордена, вышел во двор. </a:t>
            </a:r>
          </a:p>
          <a:p>
            <a:pPr algn="just"/>
            <a:r>
              <a:rPr lang="ru-RU" sz="1600" dirty="0" smtClean="0"/>
              <a:t>	Успел </a:t>
            </a:r>
            <a:r>
              <a:rPr lang="ru-RU" sz="1600" dirty="0"/>
              <a:t>ли он похвастаться, дедушка не упоминал, но о том, что старшие мальчишки-хулиганы сорвали с него все ордена, и прадедушка его высек ремнем, он рассказывал.  Из-за этого  происшествия в нашей семье не осталось ни одного ордена. </a:t>
            </a:r>
          </a:p>
          <a:p>
            <a:pPr algn="just"/>
            <a:r>
              <a:rPr lang="ru-RU" sz="1600" dirty="0" smtClean="0"/>
              <a:t>	Прадедушка </a:t>
            </a:r>
            <a:r>
              <a:rPr lang="ru-RU" sz="1600" dirty="0"/>
              <a:t>никогда не рассказывал о войне своим детям и жене. Единственное, что он всем говорил: «Это не то, о чём стоит знать». Поэтому всё то немногое, что мы знали, было собрано из отрывочных рассказов старшего поколения нашей семьи и немногих документов прадедушки, из которых можно было узнать немногие факты.</a:t>
            </a:r>
          </a:p>
          <a:p>
            <a:pPr algn="just"/>
            <a:r>
              <a:rPr lang="ru-RU" sz="1600" dirty="0"/>
              <a:t>         </a:t>
            </a:r>
            <a:endParaRPr lang="ru-RU" sz="1600" dirty="0" smtClean="0"/>
          </a:p>
          <a:p>
            <a:pPr algn="just"/>
            <a:r>
              <a:rPr lang="ru-RU" sz="1600" dirty="0"/>
              <a:t>	</a:t>
            </a:r>
            <a:r>
              <a:rPr lang="ru-RU" sz="1600" dirty="0" smtClean="0"/>
              <a:t>Спустя </a:t>
            </a:r>
            <a:r>
              <a:rPr lang="ru-RU" sz="1600" dirty="0"/>
              <a:t>десятилетия мы смогли узнать подробности некоторых подвигов, совершенных прадедушкой. </a:t>
            </a:r>
          </a:p>
          <a:p>
            <a:pPr algn="just"/>
            <a:r>
              <a:rPr lang="ru-RU" sz="1600" dirty="0" smtClean="0"/>
              <a:t>	Появились </a:t>
            </a:r>
            <a:r>
              <a:rPr lang="ru-RU" sz="1600" dirty="0"/>
              <a:t>сайты, посвященные теме Великой Отечественной Войны и позволяющие, благодаря рассекречиванию военных документов, узнать о своих родственниках, сражавшихся за Родину.</a:t>
            </a:r>
          </a:p>
          <a:p>
            <a:pPr algn="just"/>
            <a:r>
              <a:rPr lang="ru-RU" sz="1600" dirty="0" smtClean="0"/>
              <a:t>	Мама </a:t>
            </a:r>
            <a:r>
              <a:rPr lang="ru-RU" sz="1600" dirty="0"/>
              <a:t>отыскала информацию о прадедушке на сайте «Память народа». Но там нашлась не вся информация, а лишь незначительная часть. Но как же мы были рады даже этой малой части. </a:t>
            </a:r>
          </a:p>
          <a:p>
            <a:pPr algn="just"/>
            <a:r>
              <a:rPr lang="ru-RU" sz="1600" dirty="0" smtClean="0"/>
              <a:t>	По имеющимся </a:t>
            </a:r>
            <a:r>
              <a:rPr lang="ru-RU" sz="1600" dirty="0"/>
              <a:t>у нас документам, а так же по найденным есть некоторые расхождения. Так, например, точно известно, что прадедушка служил непрерывно 8 лет, а в наградных документах указано, что он на фронте с апреля 1942 года.  Так же известно, что прадедушка вторую половину войны был активно задействован как разведчик, а в наградных документах он опять указан огнеметчиком.</a:t>
            </a:r>
          </a:p>
          <a:p>
            <a:pPr algn="just"/>
            <a:r>
              <a:rPr lang="ru-RU" sz="1600" dirty="0"/>
              <a:t> </a:t>
            </a:r>
          </a:p>
          <a:p>
            <a:pPr algn="just"/>
            <a:r>
              <a:rPr lang="ru-RU" sz="1600" dirty="0" smtClean="0"/>
              <a:t>	Но </a:t>
            </a:r>
            <a:r>
              <a:rPr lang="ru-RU" sz="1600" dirty="0"/>
              <a:t>мой </a:t>
            </a:r>
            <a:r>
              <a:rPr lang="ru-RU" sz="1600" dirty="0" smtClean="0"/>
              <a:t>прадедушка </a:t>
            </a:r>
            <a:r>
              <a:rPr lang="ru-RU" sz="1600" dirty="0"/>
              <a:t>всё равно настоящий герой!!!</a:t>
            </a:r>
          </a:p>
          <a:p>
            <a:pPr algn="just"/>
            <a:r>
              <a:rPr lang="ru-RU" sz="1600" dirty="0"/>
              <a:t>Я представляю архивные документы, подтверждающие его героизм:</a:t>
            </a:r>
          </a:p>
        </p:txBody>
      </p:sp>
    </p:spTree>
    <p:extLst>
      <p:ext uri="{BB962C8B-B14F-4D97-AF65-F5344CB8AC3E}">
        <p14:creationId xmlns:p14="http://schemas.microsoft.com/office/powerpoint/2010/main" val="166717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87424" y="709820"/>
            <a:ext cx="5616624" cy="435287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Наградной лист к </a:t>
            </a:r>
            <a:r>
              <a:rPr lang="ru-RU" sz="2000" b="1" cap="all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ордену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2000" b="1" cap="all" dirty="0">
                <a:ln w="0">
                  <a:solidFill>
                    <a:srgbClr val="FF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Красной звезды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35635" t="20677" r="35422" b="14598"/>
          <a:stretch/>
        </p:blipFill>
        <p:spPr bwMode="auto">
          <a:xfrm>
            <a:off x="235108" y="1115616"/>
            <a:ext cx="4751938" cy="74801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226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42117" t="13175" r="28050" b="17710"/>
          <a:stretch/>
        </p:blipFill>
        <p:spPr bwMode="auto">
          <a:xfrm>
            <a:off x="593212" y="593636"/>
            <a:ext cx="5832058" cy="8280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3211" y="233648"/>
            <a:ext cx="5832057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rgbClr val="FF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Приказ к награждению </a:t>
            </a:r>
            <a:r>
              <a:rPr lang="ru-RU" sz="1600" b="1" cap="all" dirty="0">
                <a:ln w="0">
                  <a:solidFill>
                    <a:srgbClr val="FF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медалью</a:t>
            </a:r>
            <a:r>
              <a:rPr lang="ru-RU" b="1" cap="all" dirty="0">
                <a:ln w="0">
                  <a:solidFill>
                    <a:srgbClr val="FF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«За отвагу»</a:t>
            </a:r>
          </a:p>
        </p:txBody>
      </p:sp>
    </p:spTree>
    <p:extLst>
      <p:ext uri="{BB962C8B-B14F-4D97-AF65-F5344CB8AC3E}">
        <p14:creationId xmlns:p14="http://schemas.microsoft.com/office/powerpoint/2010/main" val="3916159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5522" t="18058" r="35565" b="14570"/>
          <a:stretch/>
        </p:blipFill>
        <p:spPr bwMode="auto">
          <a:xfrm>
            <a:off x="620688" y="194633"/>
            <a:ext cx="5688042" cy="85538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2060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801" y="107504"/>
            <a:ext cx="619268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Приказ к награждению орденом </a:t>
            </a:r>
            <a:endParaRPr lang="ru-RU" sz="1600" b="1" dirty="0" smtClean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16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Отечественной Войны 2 степени»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5628" t="26376" r="35557" b="7975"/>
          <a:stretch/>
        </p:blipFill>
        <p:spPr bwMode="auto">
          <a:xfrm>
            <a:off x="472108" y="971600"/>
            <a:ext cx="5976074" cy="79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3213792"/>
      </p:ext>
    </p:extLst>
  </p:cSld>
  <p:clrMapOvr>
    <a:masterClrMapping/>
  </p:clrMapOvr>
</p:sld>
</file>

<file path=ppt/theme/theme1.xml><?xml version="1.0" encoding="utf-8"?>
<a:theme xmlns:a="http://schemas.openxmlformats.org/drawingml/2006/main" name="Состав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206</TotalTime>
  <Words>215</Words>
  <Application>Microsoft Office PowerPoint</Application>
  <PresentationFormat>Экран (4:3)</PresentationFormat>
  <Paragraphs>129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Составная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Наградной лист к ордену  «Красной звезды»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ANNA-PC</cp:lastModifiedBy>
  <cp:revision>15</cp:revision>
  <cp:lastPrinted>2015-12-03T09:18:51Z</cp:lastPrinted>
  <dcterms:created xsi:type="dcterms:W3CDTF">2015-11-30T20:02:08Z</dcterms:created>
  <dcterms:modified xsi:type="dcterms:W3CDTF">2016-01-29T13:20:11Z</dcterms:modified>
</cp:coreProperties>
</file>