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7" r:id="rId4"/>
    <p:sldId id="259" r:id="rId5"/>
    <p:sldId id="260" r:id="rId6"/>
    <p:sldId id="267" r:id="rId7"/>
    <p:sldId id="261" r:id="rId8"/>
    <p:sldId id="268" r:id="rId9"/>
    <p:sldId id="264" r:id="rId10"/>
    <p:sldId id="262" r:id="rId11"/>
    <p:sldId id="263" r:id="rId12"/>
    <p:sldId id="265" r:id="rId13"/>
    <p:sldId id="269" r:id="rId14"/>
    <p:sldId id="270"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showGuides="1">
      <p:cViewPr varScale="1">
        <p:scale>
          <a:sx n="69" d="100"/>
          <a:sy n="69" d="100"/>
        </p:scale>
        <p:origin x="-142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114FCC8-BD99-47E6-B500-9C7A32014761}"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393684178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14FCC8-BD99-47E6-B500-9C7A32014761}"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3386349721"/>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14FCC8-BD99-47E6-B500-9C7A32014761}"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306275564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114FCC8-BD99-47E6-B500-9C7A32014761}"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3163872101"/>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114FCC8-BD99-47E6-B500-9C7A32014761}"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14266650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114FCC8-BD99-47E6-B500-9C7A32014761}"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26247173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1"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114FCC8-BD99-47E6-B500-9C7A32014761}" type="datetimeFigureOut">
              <a:rPr lang="ru-RU" smtClean="0"/>
              <a:t>31.01.2016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158641637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114FCC8-BD99-47E6-B500-9C7A32014761}" type="datetimeFigureOut">
              <a:rPr lang="ru-RU" smtClean="0"/>
              <a:t>31.01.2016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217619008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4FCC8-BD99-47E6-B500-9C7A32014761}" type="datetimeFigureOut">
              <a:rPr lang="ru-RU" smtClean="0"/>
              <a:t>31.01.2016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1942491146"/>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114FCC8-BD99-47E6-B500-9C7A32014761}"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4106126161"/>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7"/>
            <a:ext cx="462915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114FCC8-BD99-47E6-B500-9C7A32014761}"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8800840-1106-4B1E-8087-A258D4D19634}" type="slidenum">
              <a:rPr lang="ru-RU" smtClean="0"/>
              <a:t>‹#›</a:t>
            </a:fld>
            <a:endParaRPr lang="ru-RU"/>
          </a:p>
        </p:txBody>
      </p:sp>
    </p:spTree>
    <p:extLst>
      <p:ext uri="{BB962C8B-B14F-4D97-AF65-F5344CB8AC3E}">
        <p14:creationId xmlns:p14="http://schemas.microsoft.com/office/powerpoint/2010/main" val="387994976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alpha val="8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4FCC8-BD99-47E6-B500-9C7A32014761}" type="datetimeFigureOut">
              <a:rPr lang="ru-RU" smtClean="0"/>
              <a:t>31.01.2016</a:t>
            </a:fld>
            <a:endParaRPr lang="ru-RU"/>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00840-1106-4B1E-8087-A258D4D19634}" type="slidenum">
              <a:rPr lang="ru-RU" smtClean="0"/>
              <a:t>‹#›</a:t>
            </a:fld>
            <a:endParaRPr lang="ru-RU"/>
          </a:p>
        </p:txBody>
      </p:sp>
    </p:spTree>
    <p:extLst>
      <p:ext uri="{BB962C8B-B14F-4D97-AF65-F5344CB8AC3E}">
        <p14:creationId xmlns:p14="http://schemas.microsoft.com/office/powerpoint/2010/main" val="4238048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579419"/>
            <a:ext cx="5278581" cy="527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278582" y="3615081"/>
            <a:ext cx="3865418" cy="1323439"/>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Исполнитель: Самофалова Ирина ученица 10 класса А</a:t>
            </a:r>
          </a:p>
          <a:p>
            <a:r>
              <a:rPr lang="ru-RU" sz="2000" b="1" dirty="0" smtClean="0">
                <a:latin typeface="Times New Roman" panose="02020603050405020304" pitchFamily="18" charset="0"/>
                <a:cs typeface="Times New Roman" panose="02020603050405020304" pitchFamily="18" charset="0"/>
              </a:rPr>
              <a:t>Руководитель: Бутунина Ирина Александровна</a:t>
            </a:r>
            <a:endParaRPr lang="ru-RU" sz="20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82146" y="6120543"/>
            <a:ext cx="1950149" cy="369332"/>
          </a:xfrm>
          <a:prstGeom prst="rect">
            <a:avLst/>
          </a:prstGeom>
        </p:spPr>
        <p:txBody>
          <a:bodyPr wrap="none">
            <a:spAutoFit/>
          </a:bodyPr>
          <a:lstStyle/>
          <a:p>
            <a:r>
              <a:rPr lang="ru-RU" b="1" dirty="0" smtClean="0">
                <a:latin typeface="Times New Roman" panose="02020603050405020304" pitchFamily="18" charset="0"/>
                <a:cs typeface="Times New Roman" panose="02020603050405020304" pitchFamily="18" charset="0"/>
              </a:rPr>
              <a:t>Москва, </a:t>
            </a:r>
            <a:r>
              <a:rPr lang="ru-RU" b="1" dirty="0" smtClean="0">
                <a:latin typeface="Times New Roman" panose="02020603050405020304" pitchFamily="18" charset="0"/>
                <a:cs typeface="Times New Roman" panose="02020603050405020304" pitchFamily="18" charset="0"/>
              </a:rPr>
              <a:t>20</a:t>
            </a:r>
            <a:r>
              <a:rPr lang="en-US" b="1" dirty="0" smtClean="0">
                <a:latin typeface="Times New Roman" panose="02020603050405020304" pitchFamily="18" charset="0"/>
                <a:cs typeface="Times New Roman" panose="02020603050405020304" pitchFamily="18" charset="0"/>
              </a:rPr>
              <a:t>15</a:t>
            </a:r>
            <a:r>
              <a:rPr lang="ru-RU" b="1" dirty="0" smtClean="0">
                <a:latin typeface="Times New Roman" panose="02020603050405020304" pitchFamily="18" charset="0"/>
                <a:cs typeface="Times New Roman" panose="02020603050405020304" pitchFamily="18" charset="0"/>
              </a:rPr>
              <a:t> год</a:t>
            </a:r>
            <a:endParaRPr lang="ru-RU" b="1" dirty="0">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ctrTitle"/>
          </p:nvPr>
        </p:nvSpPr>
        <p:spPr>
          <a:xfrm>
            <a:off x="685800" y="1"/>
            <a:ext cx="7772400" cy="1371599"/>
          </a:xfrm>
        </p:spPr>
        <p:txBody>
          <a:bodyPr>
            <a:normAutofit fontScale="90000"/>
          </a:bodyPr>
          <a:lstStyle/>
          <a:p>
            <a:r>
              <a:rPr lang="ru-RU" sz="5400" b="1" i="1" dirty="0" smtClean="0">
                <a:latin typeface="Times New Roman" panose="02020603050405020304" pitchFamily="18" charset="0"/>
                <a:cs typeface="Times New Roman" panose="02020603050405020304" pitchFamily="18" charset="0"/>
              </a:rPr>
              <a:t>«Страницы семейной славы 2015»</a:t>
            </a:r>
            <a:endParaRPr lang="ru-RU" sz="5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333668"/>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1957" y="323563"/>
            <a:ext cx="4982441" cy="1325563"/>
          </a:xfrm>
        </p:spPr>
        <p:txBody>
          <a:bodyPr/>
          <a:lstStyle/>
          <a:p>
            <a:pPr algn="ctr"/>
            <a:r>
              <a:rPr lang="ru-RU" b="1" dirty="0" smtClean="0">
                <a:latin typeface="Times New Roman" panose="02020603050405020304" pitchFamily="18" charset="0"/>
                <a:cs typeface="Times New Roman" panose="02020603050405020304" pitchFamily="18" charset="0"/>
              </a:rPr>
              <a:t>«Доблестные часовые столице»</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7704" y="1119043"/>
            <a:ext cx="4899315" cy="5008562"/>
          </a:xfrm>
        </p:spPr>
        <p:txBody>
          <a:bodyPr>
            <a:normAutofit lnSpcReduction="10000"/>
          </a:bodyPr>
          <a:lstStyle/>
          <a:p>
            <a:r>
              <a:rPr lang="ru-RU" sz="2400" i="1" dirty="0" smtClean="0">
                <a:latin typeface="Times New Roman" panose="02020603050405020304" pitchFamily="18" charset="0"/>
                <a:cs typeface="Times New Roman" panose="02020603050405020304" pitchFamily="18" charset="0"/>
              </a:rPr>
              <a:t>«18 </a:t>
            </a:r>
            <a:r>
              <a:rPr lang="ru-RU" sz="2400" i="1" dirty="0">
                <a:latin typeface="Times New Roman" panose="02020603050405020304" pitchFamily="18" charset="0"/>
                <a:cs typeface="Times New Roman" panose="02020603050405020304" pitchFamily="18" charset="0"/>
              </a:rPr>
              <a:t>ноября лётчики и артиллеристы – зенитчики московской зоны ПВО сбили 13 фашистских машин. Их расстреляли из пулемётов лейтенанты </a:t>
            </a:r>
            <a:r>
              <a:rPr lang="ru-RU" sz="2400" b="1" i="1" dirty="0">
                <a:latin typeface="Times New Roman" panose="02020603050405020304" pitchFamily="18" charset="0"/>
                <a:cs typeface="Times New Roman" panose="02020603050405020304" pitchFamily="18" charset="0"/>
              </a:rPr>
              <a:t>Шигаев</a:t>
            </a:r>
            <a:r>
              <a:rPr lang="ru-RU" sz="2400" i="1" dirty="0">
                <a:latin typeface="Times New Roman" panose="02020603050405020304" pitchFamily="18" charset="0"/>
                <a:cs typeface="Times New Roman" panose="02020603050405020304" pitchFamily="18" charset="0"/>
              </a:rPr>
              <a:t> и Пятницкий</a:t>
            </a:r>
            <a:r>
              <a:rPr lang="ru-RU" sz="2400" i="1" dirty="0" smtClean="0">
                <a:latin typeface="Times New Roman" panose="02020603050405020304" pitchFamily="18" charset="0"/>
                <a:cs typeface="Times New Roman" panose="02020603050405020304" pitchFamily="18" charset="0"/>
              </a:rPr>
              <a:t>.»</a:t>
            </a:r>
            <a:endParaRPr lang="ru-RU" sz="2400" i="1" dirty="0">
              <a:latin typeface="Times New Roman" panose="02020603050405020304" pitchFamily="18" charset="0"/>
              <a:cs typeface="Times New Roman" panose="02020603050405020304" pitchFamily="18" charset="0"/>
            </a:endParaRPr>
          </a:p>
          <a:p>
            <a:r>
              <a:rPr lang="ru-RU" sz="2400" i="1" dirty="0" smtClean="0">
                <a:latin typeface="Times New Roman" panose="02020603050405020304" pitchFamily="18" charset="0"/>
                <a:cs typeface="Times New Roman" panose="02020603050405020304" pitchFamily="18" charset="0"/>
              </a:rPr>
              <a:t>«Группа </a:t>
            </a:r>
            <a:r>
              <a:rPr lang="ru-RU" sz="2400" i="1" dirty="0">
                <a:latin typeface="Times New Roman" panose="02020603050405020304" pitchFamily="18" charset="0"/>
                <a:cs typeface="Times New Roman" panose="02020603050405020304" pitchFamily="18" charset="0"/>
              </a:rPr>
              <a:t>лётчиков штурмовала скопления вражеских войск, уничтожила более 20 машин с боеприпасами, фургоны и много немецких </a:t>
            </a:r>
            <a:r>
              <a:rPr lang="ru-RU" sz="2400" i="1" dirty="0" smtClean="0">
                <a:latin typeface="Times New Roman" panose="02020603050405020304" pitchFamily="18" charset="0"/>
                <a:cs typeface="Times New Roman" panose="02020603050405020304" pitchFamily="18" charset="0"/>
              </a:rPr>
              <a:t>солдат».</a:t>
            </a:r>
            <a:endParaRPr lang="ru-RU" sz="2400" i="1" dirty="0">
              <a:latin typeface="Times New Roman" panose="02020603050405020304" pitchFamily="18" charset="0"/>
              <a:cs typeface="Times New Roman" panose="02020603050405020304" pitchFamily="18" charset="0"/>
            </a:endParaRPr>
          </a:p>
          <a:p>
            <a:r>
              <a:rPr lang="ru-RU" sz="2400" i="1" dirty="0" smtClean="0">
                <a:latin typeface="Times New Roman" panose="02020603050405020304" pitchFamily="18" charset="0"/>
                <a:cs typeface="Times New Roman" panose="02020603050405020304" pitchFamily="18" charset="0"/>
              </a:rPr>
              <a:t>«Трофейный </a:t>
            </a:r>
            <a:r>
              <a:rPr lang="ru-RU" sz="2400" i="1" dirty="0">
                <a:latin typeface="Times New Roman" panose="02020603050405020304" pitchFamily="18" charset="0"/>
                <a:cs typeface="Times New Roman" panose="02020603050405020304" pitchFamily="18" charset="0"/>
              </a:rPr>
              <a:t>счёт лётчиков и зенитчиков, охраняющих Москву, увеличивается с каждым </a:t>
            </a:r>
            <a:r>
              <a:rPr lang="ru-RU" sz="2400" i="1" dirty="0" smtClean="0">
                <a:latin typeface="Times New Roman" panose="02020603050405020304" pitchFamily="18" charset="0"/>
                <a:cs typeface="Times New Roman" panose="02020603050405020304" pitchFamily="18" charset="0"/>
              </a:rPr>
              <a:t>днём».</a:t>
            </a:r>
            <a:endParaRPr lang="ru-RU" sz="2400" i="1" dirty="0">
              <a:latin typeface="Times New Roman" panose="02020603050405020304" pitchFamily="18" charset="0"/>
              <a:cs typeface="Times New Roman" panose="02020603050405020304" pitchFamily="18" charset="0"/>
            </a:endParaRPr>
          </a:p>
          <a:p>
            <a:endParaRPr lang="ru-RU" sz="2400" i="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5" y="1575521"/>
            <a:ext cx="359092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704916" y="5947496"/>
            <a:ext cx="4572000" cy="400110"/>
          </a:xfrm>
          <a:prstGeom prst="rect">
            <a:avLst/>
          </a:prstGeom>
        </p:spPr>
        <p:txBody>
          <a:bodyPr>
            <a:spAutoFit/>
          </a:bodyPr>
          <a:lstStyle/>
          <a:p>
            <a:pPr algn="ctr"/>
            <a:r>
              <a:rPr lang="ru-RU" sz="2000" dirty="0" smtClean="0">
                <a:latin typeface="Times New Roman" panose="02020603050405020304" pitchFamily="18" charset="0"/>
                <a:cs typeface="Times New Roman" panose="02020603050405020304" pitchFamily="18" charset="0"/>
              </a:rPr>
              <a:t>Газета «Красная Звезда» за 1941 год</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6634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1250"/>
                                        <p:tgtEl>
                                          <p:spTgt spid="3">
                                            <p:txEl>
                                              <p:pRg st="2" end="2"/>
                                            </p:txEl>
                                          </p:spTgt>
                                        </p:tgtEl>
                                      </p:cBhvr>
                                    </p:animEffect>
                                  </p:childTnLst>
                                </p:cTn>
                              </p:par>
                            </p:childTnLst>
                          </p:cTn>
                        </p:par>
                        <p:par>
                          <p:cTn id="16" fill="hold">
                            <p:stCondLst>
                              <p:cond delay="3750"/>
                            </p:stCondLst>
                            <p:childTnLst>
                              <p:par>
                                <p:cTn id="17" presetID="26"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ipe(down)">
                                      <p:cBhvr>
                                        <p:cTn id="19" dur="580">
                                          <p:stCondLst>
                                            <p:cond delay="0"/>
                                          </p:stCondLst>
                                        </p:cTn>
                                        <p:tgtEl>
                                          <p:spTgt spid="1027"/>
                                        </p:tgtEl>
                                      </p:cBhvr>
                                    </p:animEffect>
                                    <p:anim calcmode="lin" valueType="num">
                                      <p:cBhvr>
                                        <p:cTn id="20"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25" dur="26">
                                          <p:stCondLst>
                                            <p:cond delay="650"/>
                                          </p:stCondLst>
                                        </p:cTn>
                                        <p:tgtEl>
                                          <p:spTgt spid="1027"/>
                                        </p:tgtEl>
                                      </p:cBhvr>
                                      <p:to x="100000" y="60000"/>
                                    </p:animScale>
                                    <p:animScale>
                                      <p:cBhvr>
                                        <p:cTn id="26" dur="166" decel="50000">
                                          <p:stCondLst>
                                            <p:cond delay="676"/>
                                          </p:stCondLst>
                                        </p:cTn>
                                        <p:tgtEl>
                                          <p:spTgt spid="1027"/>
                                        </p:tgtEl>
                                      </p:cBhvr>
                                      <p:to x="100000" y="100000"/>
                                    </p:animScale>
                                    <p:animScale>
                                      <p:cBhvr>
                                        <p:cTn id="27" dur="26">
                                          <p:stCondLst>
                                            <p:cond delay="1312"/>
                                          </p:stCondLst>
                                        </p:cTn>
                                        <p:tgtEl>
                                          <p:spTgt spid="1027"/>
                                        </p:tgtEl>
                                      </p:cBhvr>
                                      <p:to x="100000" y="80000"/>
                                    </p:animScale>
                                    <p:animScale>
                                      <p:cBhvr>
                                        <p:cTn id="28" dur="166" decel="50000">
                                          <p:stCondLst>
                                            <p:cond delay="1338"/>
                                          </p:stCondLst>
                                        </p:cTn>
                                        <p:tgtEl>
                                          <p:spTgt spid="1027"/>
                                        </p:tgtEl>
                                      </p:cBhvr>
                                      <p:to x="100000" y="100000"/>
                                    </p:animScale>
                                    <p:animScale>
                                      <p:cBhvr>
                                        <p:cTn id="29" dur="26">
                                          <p:stCondLst>
                                            <p:cond delay="1642"/>
                                          </p:stCondLst>
                                        </p:cTn>
                                        <p:tgtEl>
                                          <p:spTgt spid="1027"/>
                                        </p:tgtEl>
                                      </p:cBhvr>
                                      <p:to x="100000" y="90000"/>
                                    </p:animScale>
                                    <p:animScale>
                                      <p:cBhvr>
                                        <p:cTn id="30" dur="166" decel="50000">
                                          <p:stCondLst>
                                            <p:cond delay="1668"/>
                                          </p:stCondLst>
                                        </p:cTn>
                                        <p:tgtEl>
                                          <p:spTgt spid="1027"/>
                                        </p:tgtEl>
                                      </p:cBhvr>
                                      <p:to x="100000" y="100000"/>
                                    </p:animScale>
                                    <p:animScale>
                                      <p:cBhvr>
                                        <p:cTn id="31" dur="26">
                                          <p:stCondLst>
                                            <p:cond delay="1808"/>
                                          </p:stCondLst>
                                        </p:cTn>
                                        <p:tgtEl>
                                          <p:spTgt spid="1027"/>
                                        </p:tgtEl>
                                      </p:cBhvr>
                                      <p:to x="100000" y="95000"/>
                                    </p:animScale>
                                    <p:animScale>
                                      <p:cBhvr>
                                        <p:cTn id="32" dur="166" decel="50000">
                                          <p:stCondLst>
                                            <p:cond delay="1834"/>
                                          </p:stCondLst>
                                        </p:cTn>
                                        <p:tgtEl>
                                          <p:spTgt spid="1027"/>
                                        </p:tgtEl>
                                      </p:cBhvr>
                                      <p:to x="100000" y="100000"/>
                                    </p:animScale>
                                  </p:childTnLst>
                                </p:cTn>
                              </p:par>
                            </p:childTnLst>
                          </p:cTn>
                        </p:par>
                        <p:par>
                          <p:cTn id="33" fill="hold">
                            <p:stCondLst>
                              <p:cond delay="5750"/>
                            </p:stCondLst>
                            <p:childTnLst>
                              <p:par>
                                <p:cTn id="34" presetID="22" presetClass="entr" presetSubtype="4" fill="hold"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down)">
                                      <p:cBhvr>
                                        <p:cTn id="36" dur="1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110" y="1"/>
            <a:ext cx="8349095" cy="1325563"/>
          </a:xfrm>
        </p:spPr>
        <p:txBody>
          <a:bodyPr>
            <a:normAutofit/>
          </a:bodyPr>
          <a:lstStyle/>
          <a:p>
            <a:pPr algn="ctr"/>
            <a:r>
              <a:rPr lang="ru-RU" sz="4000" b="1" dirty="0" smtClean="0">
                <a:latin typeface="Times New Roman" panose="02020603050405020304" pitchFamily="18" charset="0"/>
                <a:cs typeface="Times New Roman" panose="02020603050405020304" pitchFamily="18" charset="0"/>
              </a:rPr>
              <a:t>«Отважный сокол из Вербилок»</a:t>
            </a:r>
            <a:endParaRPr lang="ru-RU" sz="40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603" y="3239358"/>
            <a:ext cx="4528704" cy="304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 y="1080655"/>
            <a:ext cx="8548255" cy="3461472"/>
          </a:xfrm>
        </p:spPr>
        <p:txBody>
          <a:bodyPr>
            <a:noAutofit/>
          </a:bodyPr>
          <a:lstStyle/>
          <a:p>
            <a:r>
              <a:rPr lang="ru-RU" sz="2400" i="1" dirty="0" smtClean="0">
                <a:latin typeface="Times New Roman" panose="02020603050405020304" pitchFamily="18" charset="0"/>
                <a:cs typeface="Times New Roman" panose="02020603050405020304" pitchFamily="18" charset="0"/>
              </a:rPr>
              <a:t>«На подаренных истребителях полк сбил 79 вражеских самолётов и потерял только двенадцать. </a:t>
            </a:r>
            <a:r>
              <a:rPr lang="ru-RU" sz="2400" b="1" i="1" dirty="0" smtClean="0">
                <a:latin typeface="Times New Roman" panose="02020603050405020304" pitchFamily="18" charset="0"/>
                <a:cs typeface="Times New Roman" panose="02020603050405020304" pitchFamily="18" charset="0"/>
              </a:rPr>
              <a:t>А.А.Шигаев</a:t>
            </a:r>
            <a:r>
              <a:rPr lang="ru-RU" sz="2400" i="1" dirty="0" smtClean="0">
                <a:latin typeface="Times New Roman" panose="02020603050405020304" pitchFamily="18" charset="0"/>
                <a:cs typeface="Times New Roman" panose="02020603050405020304" pitchFamily="18" charset="0"/>
              </a:rPr>
              <a:t> в этих боях лично сбил 7 самолётов не потеряв ни одной машины в своём эскадроне». </a:t>
            </a:r>
          </a:p>
          <a:p>
            <a:r>
              <a:rPr lang="ru-RU" sz="2400" i="1" dirty="0" smtClean="0">
                <a:latin typeface="Times New Roman" panose="02020603050405020304" pitchFamily="18" charset="0"/>
                <a:cs typeface="Times New Roman" panose="02020603050405020304" pitchFamily="18" charset="0"/>
              </a:rPr>
              <a:t>«Эту операцию блестяще выполнила «</a:t>
            </a:r>
            <a:r>
              <a:rPr lang="ru-RU" sz="2400" b="1" i="1" dirty="0" smtClean="0">
                <a:latin typeface="Times New Roman" panose="02020603050405020304" pitchFamily="18" charset="0"/>
                <a:cs typeface="Times New Roman" panose="02020603050405020304" pitchFamily="18" charset="0"/>
              </a:rPr>
              <a:t>шигаевская </a:t>
            </a:r>
            <a:r>
              <a:rPr lang="ru-RU" sz="2400" i="1" dirty="0" smtClean="0">
                <a:latin typeface="Times New Roman" panose="02020603050405020304" pitchFamily="18" charset="0"/>
                <a:cs typeface="Times New Roman" panose="02020603050405020304" pitchFamily="18" charset="0"/>
              </a:rPr>
              <a:t>восьмёрка». </a:t>
            </a:r>
            <a:r>
              <a:rPr lang="ru-RU" sz="2400" b="1" i="1" dirty="0" smtClean="0">
                <a:latin typeface="Times New Roman" panose="02020603050405020304" pitchFamily="18" charset="0"/>
                <a:cs typeface="Times New Roman" panose="02020603050405020304" pitchFamily="18" charset="0"/>
              </a:rPr>
              <a:t>Александр Александрович </a:t>
            </a:r>
            <a:r>
              <a:rPr lang="ru-RU" sz="2400" i="1" dirty="0" smtClean="0">
                <a:latin typeface="Times New Roman" panose="02020603050405020304" pitchFamily="18" charset="0"/>
                <a:cs typeface="Times New Roman" panose="02020603050405020304" pitchFamily="18" charset="0"/>
              </a:rPr>
              <a:t>без потерь привёл её в район аэродрома и первым                                                             посадил на него свою машину».</a:t>
            </a:r>
          </a:p>
          <a:p>
            <a:r>
              <a:rPr lang="ru-RU" sz="2400" i="1" dirty="0" smtClean="0">
                <a:latin typeface="Times New Roman" panose="02020603050405020304" pitchFamily="18" charset="0"/>
                <a:cs typeface="Times New Roman" panose="02020603050405020304" pitchFamily="18" charset="0"/>
              </a:rPr>
              <a:t>«На счету </a:t>
            </a:r>
            <a:r>
              <a:rPr lang="ru-RU" sz="2400" b="1" i="1" dirty="0" smtClean="0">
                <a:latin typeface="Times New Roman" panose="02020603050405020304" pitchFamily="18" charset="0"/>
                <a:cs typeface="Times New Roman" panose="02020603050405020304" pitchFamily="18" charset="0"/>
              </a:rPr>
              <a:t>Шигаева</a:t>
            </a:r>
            <a:r>
              <a:rPr lang="ru-RU" sz="2400" i="1" dirty="0" smtClean="0">
                <a:latin typeface="Times New Roman" panose="02020603050405020304" pitchFamily="18" charset="0"/>
                <a:cs typeface="Times New Roman" panose="02020603050405020304" pitchFamily="18" charset="0"/>
              </a:rPr>
              <a:t> боле 450                                                           боевых вылетов, более 100                                                                                   воздушных боёв и 14 лично                                                                   им сбитых вражеских                                                            самолётов».</a:t>
            </a:r>
            <a:endParaRPr lang="ru-RU" sz="2400"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911825" y="6286398"/>
            <a:ext cx="2268057" cy="461665"/>
          </a:xfrm>
          <a:prstGeom prst="rect">
            <a:avLst/>
          </a:prstGeom>
        </p:spPr>
        <p:txBody>
          <a:bodyPr wrap="none">
            <a:spAutoFit/>
          </a:bodyPr>
          <a:lstStyle/>
          <a:p>
            <a:r>
              <a:rPr lang="ru-RU" sz="2400" dirty="0" smtClean="0">
                <a:latin typeface="Times New Roman" panose="02020603050405020304" pitchFamily="18" charset="0"/>
                <a:cs typeface="Times New Roman" panose="02020603050405020304" pitchFamily="18" charset="0"/>
              </a:rPr>
              <a:t>«Заря» 1985 год</a:t>
            </a:r>
            <a:endParaRPr lang="ru-RU" sz="2400" dirty="0">
              <a:latin typeface="Times New Roman" panose="02020603050405020304" pitchFamily="18" charset="0"/>
              <a:cs typeface="Times New Roman" panose="02020603050405020304" pitchFamily="18" charset="0"/>
            </a:endParaRPr>
          </a:p>
        </p:txBody>
      </p:sp>
      <p:sp>
        <p:nvSpPr>
          <p:cNvPr id="6" name="Управляющая кнопка: в конец 5">
            <a:hlinkClick r:id="rId3" action="ppaction://hlinksldjump" highlightClick="1"/>
          </p:cNvPr>
          <p:cNvSpPr/>
          <p:nvPr/>
        </p:nvSpPr>
        <p:spPr>
          <a:xfrm>
            <a:off x="8340436" y="6444724"/>
            <a:ext cx="595747" cy="34077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64782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1250"/>
                                        <p:tgtEl>
                                          <p:spTgt spid="3">
                                            <p:txEl>
                                              <p:pRg st="2" end="2"/>
                                            </p:txEl>
                                          </p:spTgt>
                                        </p:tgtEl>
                                      </p:cBhvr>
                                    </p:animEffect>
                                  </p:childTnLst>
                                </p:cTn>
                              </p:par>
                            </p:childTnLst>
                          </p:cTn>
                        </p:par>
                        <p:par>
                          <p:cTn id="16" fill="hold">
                            <p:stCondLst>
                              <p:cond delay="3750"/>
                            </p:stCondLst>
                            <p:childTnLst>
                              <p:par>
                                <p:cTn id="17" presetID="26"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80">
                                          <p:stCondLst>
                                            <p:cond delay="0"/>
                                          </p:stCondLst>
                                        </p:cTn>
                                        <p:tgtEl>
                                          <p:spTgt spid="2050"/>
                                        </p:tgtEl>
                                      </p:cBhvr>
                                    </p:animEffect>
                                    <p:anim calcmode="lin" valueType="num">
                                      <p:cBhvr>
                                        <p:cTn id="20"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50"/>
                                        </p:tgtEl>
                                      </p:cBhvr>
                                      <p:to x="100000" y="60000"/>
                                    </p:animScale>
                                    <p:animScale>
                                      <p:cBhvr>
                                        <p:cTn id="26" dur="166" decel="50000">
                                          <p:stCondLst>
                                            <p:cond delay="676"/>
                                          </p:stCondLst>
                                        </p:cTn>
                                        <p:tgtEl>
                                          <p:spTgt spid="2050"/>
                                        </p:tgtEl>
                                      </p:cBhvr>
                                      <p:to x="100000" y="100000"/>
                                    </p:animScale>
                                    <p:animScale>
                                      <p:cBhvr>
                                        <p:cTn id="27" dur="26">
                                          <p:stCondLst>
                                            <p:cond delay="1312"/>
                                          </p:stCondLst>
                                        </p:cTn>
                                        <p:tgtEl>
                                          <p:spTgt spid="2050"/>
                                        </p:tgtEl>
                                      </p:cBhvr>
                                      <p:to x="100000" y="80000"/>
                                    </p:animScale>
                                    <p:animScale>
                                      <p:cBhvr>
                                        <p:cTn id="28" dur="166" decel="50000">
                                          <p:stCondLst>
                                            <p:cond delay="1338"/>
                                          </p:stCondLst>
                                        </p:cTn>
                                        <p:tgtEl>
                                          <p:spTgt spid="2050"/>
                                        </p:tgtEl>
                                      </p:cBhvr>
                                      <p:to x="100000" y="100000"/>
                                    </p:animScale>
                                    <p:animScale>
                                      <p:cBhvr>
                                        <p:cTn id="29" dur="26">
                                          <p:stCondLst>
                                            <p:cond delay="1642"/>
                                          </p:stCondLst>
                                        </p:cTn>
                                        <p:tgtEl>
                                          <p:spTgt spid="2050"/>
                                        </p:tgtEl>
                                      </p:cBhvr>
                                      <p:to x="100000" y="90000"/>
                                    </p:animScale>
                                    <p:animScale>
                                      <p:cBhvr>
                                        <p:cTn id="30" dur="166" decel="50000">
                                          <p:stCondLst>
                                            <p:cond delay="1668"/>
                                          </p:stCondLst>
                                        </p:cTn>
                                        <p:tgtEl>
                                          <p:spTgt spid="2050"/>
                                        </p:tgtEl>
                                      </p:cBhvr>
                                      <p:to x="100000" y="100000"/>
                                    </p:animScale>
                                    <p:animScale>
                                      <p:cBhvr>
                                        <p:cTn id="31" dur="26">
                                          <p:stCondLst>
                                            <p:cond delay="1808"/>
                                          </p:stCondLst>
                                        </p:cTn>
                                        <p:tgtEl>
                                          <p:spTgt spid="2050"/>
                                        </p:tgtEl>
                                      </p:cBhvr>
                                      <p:to x="100000" y="95000"/>
                                    </p:animScale>
                                    <p:animScale>
                                      <p:cBhvr>
                                        <p:cTn id="32" dur="166" decel="50000">
                                          <p:stCondLst>
                                            <p:cond delay="1834"/>
                                          </p:stCondLst>
                                        </p:cTn>
                                        <p:tgtEl>
                                          <p:spTgt spid="2050"/>
                                        </p:tgtEl>
                                      </p:cBhvr>
                                      <p:to x="100000" y="100000"/>
                                    </p:animScale>
                                  </p:childTnLst>
                                </p:cTn>
                              </p:par>
                            </p:childTnLst>
                          </p:cTn>
                        </p:par>
                        <p:par>
                          <p:cTn id="33" fill="hold">
                            <p:stCondLst>
                              <p:cond delay="5750"/>
                            </p:stCondLst>
                            <p:childTnLst>
                              <p:par>
                                <p:cTn id="34" presetID="22" presetClass="entr" presetSubtype="4" fill="hold"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down)">
                                      <p:cBhvr>
                                        <p:cTn id="36"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Вывод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i="1" dirty="0">
                <a:latin typeface="Times New Roman" panose="02020603050405020304" pitchFamily="18" charset="0"/>
                <a:cs typeface="Times New Roman" panose="02020603050405020304" pitchFamily="18" charset="0"/>
              </a:rPr>
              <a:t>Изучение истории моей семьи дало мне возможность выявить вклад нашей семьи в историю Отечества. </a:t>
            </a:r>
          </a:p>
          <a:p>
            <a:r>
              <a:rPr lang="ru-RU" i="1" dirty="0" smtClean="0">
                <a:latin typeface="Times New Roman" panose="02020603050405020304" pitchFamily="18" charset="0"/>
                <a:cs typeface="Times New Roman" panose="02020603050405020304" pitchFamily="18" charset="0"/>
              </a:rPr>
              <a:t>Важно </a:t>
            </a:r>
            <a:r>
              <a:rPr lang="ru-RU" i="1" dirty="0">
                <a:latin typeface="Times New Roman" panose="02020603050405020304" pitchFamily="18" charset="0"/>
                <a:cs typeface="Times New Roman" panose="02020603050405020304" pitchFamily="18" charset="0"/>
              </a:rPr>
              <a:t>знать свою родословную: память о наших  предках составляет главное богатство нашей души. </a:t>
            </a:r>
          </a:p>
          <a:p>
            <a:r>
              <a:rPr lang="ru-RU" i="1" dirty="0" smtClean="0">
                <a:latin typeface="Times New Roman" panose="02020603050405020304" pitchFamily="18" charset="0"/>
                <a:cs typeface="Times New Roman" panose="02020603050405020304" pitchFamily="18" charset="0"/>
              </a:rPr>
              <a:t>В </a:t>
            </a:r>
            <a:r>
              <a:rPr lang="ru-RU" i="1" dirty="0">
                <a:latin typeface="Times New Roman" panose="02020603050405020304" pitchFamily="18" charset="0"/>
                <a:cs typeface="Times New Roman" panose="02020603050405020304" pitchFamily="18" charset="0"/>
              </a:rPr>
              <a:t>наших предках - корень нашего нынешнего существования, истоки нашей чести, совести, достоинства, идеалов. </a:t>
            </a:r>
          </a:p>
          <a:p>
            <a:endParaRPr lang="ru-RU" dirty="0"/>
          </a:p>
        </p:txBody>
      </p:sp>
    </p:spTree>
    <p:extLst>
      <p:ext uri="{BB962C8B-B14F-4D97-AF65-F5344CB8AC3E}">
        <p14:creationId xmlns:p14="http://schemas.microsoft.com/office/powerpoint/2010/main" val="3210442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164194" y="230832"/>
            <a:ext cx="7886700" cy="6286082"/>
          </a:xfrm>
        </p:spPr>
        <p:txBody>
          <a:bodyPr>
            <a:normAutofit fontScale="47500" lnSpcReduction="20000"/>
          </a:bodyPr>
          <a:lstStyle/>
          <a:p>
            <a:pPr marL="0" indent="0">
              <a:buNone/>
            </a:pPr>
            <a:r>
              <a:rPr lang="ru-RU" sz="4200" b="1" dirty="0">
                <a:latin typeface="Times New Roman" panose="02020603050405020304" pitchFamily="18" charset="0"/>
                <a:cs typeface="Times New Roman" panose="02020603050405020304" pitchFamily="18" charset="0"/>
              </a:rPr>
              <a:t>Здравствуйте, дорогие наши ветераны! Огромное спасибо за то, что вы доблестно сражались, бесстрашно бросались под пули, шли в последний бой за свою Родину, за близких, за будущую жизнь своих потомков. Вы отстаивали каждый метр своей земли, обагряя его кровью. Вы были совсем дети, юные мальчишки, только что оставившие школьные парты, и зрелые, убеленные сединой старики. Любовь и страх за любимую Отчизну сплотили всех вас, заставили взять в эти руки, привыкшие только к мирному труду, оружие. Вы были разных сословий, религий и национальностей, но в ваших сердцах стучало только одно: защитить и спасти великую, единую, дорогую Родину. </a:t>
            </a:r>
          </a:p>
          <a:p>
            <a:pPr marL="0" indent="0">
              <a:buNone/>
            </a:pPr>
            <a:r>
              <a:rPr lang="ru-RU" sz="4200" b="1" dirty="0">
                <a:latin typeface="Times New Roman" panose="02020603050405020304" pitchFamily="18" charset="0"/>
                <a:cs typeface="Times New Roman" panose="02020603050405020304" pitchFamily="18" charset="0"/>
              </a:rPr>
              <a:t>Вы сражались до последней капли крови, не отступая даже на метр, боясь отдать врагу частичку нашей земли.</a:t>
            </a:r>
          </a:p>
          <a:p>
            <a:pPr marL="0" indent="0">
              <a:buNone/>
            </a:pPr>
            <a:r>
              <a:rPr lang="ru-RU" sz="4200" b="1" dirty="0">
                <a:latin typeface="Times New Roman" panose="02020603050405020304" pitchFamily="18" charset="0"/>
                <a:cs typeface="Times New Roman" panose="02020603050405020304" pitchFamily="18" charset="0"/>
              </a:rPr>
              <a:t>Я бы хотела поблагодарить Вас за Вашу храбрость, мужество и усердие, от всей души желаю прожить еще много счастливых лет, чтобы о болезнях вы даже не думали, чтобы никогда не было таких дней, какие вы пережили в войну. Вы прожили достойную жизнь: вы защищали нас и будущие поколения, Вы боролись со всей силы и добились победы.                                                     Вы победили! Ради будущего, ради нас, и мы говорим вам: «Спасибо! Человеческое спасибо за ваш подвиг, за мирную жизнь, за счастье каждый день видеть солнце, маму!».                                     Желаю вам крепкого здоровья, долгих лет жизни, и если будут слезы на ваших глазах, то только от счастья! Низкий вам поклон.</a:t>
            </a:r>
          </a:p>
          <a:p>
            <a:pPr marL="0" indent="0">
              <a:buNone/>
            </a:pPr>
            <a:r>
              <a:rPr lang="ru-RU" sz="4200" b="1" dirty="0">
                <a:latin typeface="Times New Roman" panose="02020603050405020304" pitchFamily="18" charset="0"/>
                <a:cs typeface="Times New Roman" panose="02020603050405020304" pitchFamily="18" charset="0"/>
              </a:rPr>
              <a:t>С уважением, Самофалова Ирина.</a:t>
            </a:r>
          </a:p>
          <a:p>
            <a:endParaRPr lang="ru-RU" dirty="0"/>
          </a:p>
        </p:txBody>
      </p:sp>
    </p:spTree>
    <p:extLst>
      <p:ext uri="{BB962C8B-B14F-4D97-AF65-F5344CB8AC3E}">
        <p14:creationId xmlns:p14="http://schemas.microsoft.com/office/powerpoint/2010/main" val="3229089094"/>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74869" y="6373090"/>
            <a:ext cx="4608367" cy="533929"/>
          </a:xfrm>
        </p:spPr>
        <p:txBody>
          <a:bodyPr>
            <a:normAutofit/>
          </a:bodyPr>
          <a:lstStyle/>
          <a:p>
            <a:pPr marL="0" indent="0">
              <a:buNone/>
            </a:pPr>
            <a:r>
              <a:rPr lang="ru-RU" sz="2000" b="1" dirty="0" smtClean="0">
                <a:latin typeface="Times New Roman" panose="02020603050405020304" pitchFamily="18" charset="0"/>
                <a:cs typeface="Times New Roman" panose="02020603050405020304" pitchFamily="18" charset="0"/>
              </a:rPr>
              <a:t>Роберт Рождественский </a:t>
            </a:r>
            <a:endParaRPr lang="ru-RU" sz="20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86000" y="0"/>
            <a:ext cx="4572000" cy="6370975"/>
          </a:xfrm>
          <a:prstGeom prst="rect">
            <a:avLst/>
          </a:prstGeom>
        </p:spPr>
        <p:txBody>
          <a:bodyPr>
            <a:spAutoFit/>
          </a:bodyPr>
          <a:lstStyle/>
          <a:p>
            <a:r>
              <a:rPr lang="ru-RU" sz="2400" b="1" dirty="0">
                <a:latin typeface="Times New Roman" panose="02020603050405020304" pitchFamily="18" charset="0"/>
                <a:cs typeface="Times New Roman" panose="02020603050405020304" pitchFamily="18" charset="0"/>
              </a:rPr>
              <a:t>Помните! </a:t>
            </a:r>
          </a:p>
          <a:p>
            <a:r>
              <a:rPr lang="ru-RU" sz="2400" b="1" dirty="0">
                <a:latin typeface="Times New Roman" panose="02020603050405020304" pitchFamily="18" charset="0"/>
                <a:cs typeface="Times New Roman" panose="02020603050405020304" pitchFamily="18" charset="0"/>
              </a:rPr>
              <a:t>Через века,</a:t>
            </a:r>
          </a:p>
          <a:p>
            <a:r>
              <a:rPr lang="ru-RU" sz="2400" b="1" dirty="0">
                <a:latin typeface="Times New Roman" panose="02020603050405020304" pitchFamily="18" charset="0"/>
                <a:cs typeface="Times New Roman" panose="02020603050405020304" pitchFamily="18" charset="0"/>
              </a:rPr>
              <a:t>            через года, - </a:t>
            </a:r>
          </a:p>
          <a:p>
            <a:r>
              <a:rPr lang="ru-RU" sz="2400" b="1" dirty="0">
                <a:latin typeface="Times New Roman" panose="02020603050405020304" pitchFamily="18" charset="0"/>
                <a:cs typeface="Times New Roman" panose="02020603050405020304" pitchFamily="18" charset="0"/>
              </a:rPr>
              <a:t>помните! </a:t>
            </a:r>
          </a:p>
          <a:p>
            <a:r>
              <a:rPr lang="ru-RU" sz="2400" b="1" dirty="0">
                <a:latin typeface="Times New Roman" panose="02020603050405020304" pitchFamily="18" charset="0"/>
                <a:cs typeface="Times New Roman" panose="02020603050405020304" pitchFamily="18" charset="0"/>
              </a:rPr>
              <a:t>О тех, </a:t>
            </a:r>
          </a:p>
          <a:p>
            <a:r>
              <a:rPr lang="ru-RU" sz="2400" b="1" dirty="0">
                <a:latin typeface="Times New Roman" panose="02020603050405020304" pitchFamily="18" charset="0"/>
                <a:cs typeface="Times New Roman" panose="02020603050405020304" pitchFamily="18" charset="0"/>
              </a:rPr>
              <a:t>кто уже не придёт </a:t>
            </a:r>
          </a:p>
          <a:p>
            <a:r>
              <a:rPr lang="ru-RU" sz="2400" b="1" dirty="0">
                <a:latin typeface="Times New Roman" panose="02020603050405020304" pitchFamily="18" charset="0"/>
                <a:cs typeface="Times New Roman" panose="02020603050405020304" pitchFamily="18" charset="0"/>
              </a:rPr>
              <a:t>                  никогда, - </a:t>
            </a:r>
          </a:p>
          <a:p>
            <a:r>
              <a:rPr lang="ru-RU" sz="2400" b="1" dirty="0">
                <a:latin typeface="Times New Roman" panose="02020603050405020304" pitchFamily="18" charset="0"/>
                <a:cs typeface="Times New Roman" panose="02020603050405020304" pitchFamily="18" charset="0"/>
              </a:rPr>
              <a:t>помните! </a:t>
            </a:r>
          </a:p>
          <a:p>
            <a:endParaRPr lang="ru-RU" sz="2400" b="1"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Не плачьте! </a:t>
            </a:r>
          </a:p>
          <a:p>
            <a:r>
              <a:rPr lang="ru-RU" sz="2400" b="1" dirty="0">
                <a:latin typeface="Times New Roman" panose="02020603050405020304" pitchFamily="18" charset="0"/>
                <a:cs typeface="Times New Roman" panose="02020603050405020304" pitchFamily="18" charset="0"/>
              </a:rPr>
              <a:t>В горле</a:t>
            </a:r>
          </a:p>
          <a:p>
            <a:r>
              <a:rPr lang="ru-RU" sz="2400" b="1" dirty="0">
                <a:latin typeface="Times New Roman" panose="02020603050405020304" pitchFamily="18" charset="0"/>
                <a:cs typeface="Times New Roman" panose="02020603050405020304" pitchFamily="18" charset="0"/>
              </a:rPr>
              <a:t>        сдержите стоны, </a:t>
            </a:r>
          </a:p>
          <a:p>
            <a:r>
              <a:rPr lang="ru-RU" sz="2400" b="1" dirty="0">
                <a:latin typeface="Times New Roman" panose="02020603050405020304" pitchFamily="18" charset="0"/>
                <a:cs typeface="Times New Roman" panose="02020603050405020304" pitchFamily="18" charset="0"/>
              </a:rPr>
              <a:t>горькие стоны. </a:t>
            </a:r>
          </a:p>
          <a:p>
            <a:r>
              <a:rPr lang="ru-RU" sz="2400" b="1" dirty="0">
                <a:latin typeface="Times New Roman" panose="02020603050405020304" pitchFamily="18" charset="0"/>
                <a:cs typeface="Times New Roman" panose="02020603050405020304" pitchFamily="18" charset="0"/>
              </a:rPr>
              <a:t>Памяти</a:t>
            </a:r>
          </a:p>
          <a:p>
            <a:r>
              <a:rPr lang="ru-RU" sz="2400" b="1" dirty="0">
                <a:latin typeface="Times New Roman" panose="02020603050405020304" pitchFamily="18" charset="0"/>
                <a:cs typeface="Times New Roman" panose="02020603050405020304" pitchFamily="18" charset="0"/>
              </a:rPr>
              <a:t>       павших</a:t>
            </a:r>
          </a:p>
          <a:p>
            <a:r>
              <a:rPr lang="ru-RU" sz="2400" b="1" dirty="0">
                <a:latin typeface="Times New Roman" panose="02020603050405020304" pitchFamily="18" charset="0"/>
                <a:cs typeface="Times New Roman" panose="02020603050405020304" pitchFamily="18" charset="0"/>
              </a:rPr>
              <a:t>              будьте</a:t>
            </a:r>
          </a:p>
          <a:p>
            <a:r>
              <a:rPr lang="ru-RU" sz="2400" b="1" dirty="0">
                <a:latin typeface="Times New Roman" panose="02020603050405020304" pitchFamily="18" charset="0"/>
                <a:cs typeface="Times New Roman" panose="02020603050405020304" pitchFamily="18" charset="0"/>
              </a:rPr>
              <a:t>                     достойны!</a:t>
            </a:r>
          </a:p>
        </p:txBody>
      </p:sp>
    </p:spTree>
    <p:extLst>
      <p:ext uri="{BB962C8B-B14F-4D97-AF65-F5344CB8AC3E}">
        <p14:creationId xmlns:p14="http://schemas.microsoft.com/office/powerpoint/2010/main" val="18885181"/>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latin typeface="Times New Roman" panose="02020603050405020304" pitchFamily="18" charset="0"/>
                <a:cs typeface="Times New Roman" panose="02020603050405020304" pitchFamily="18" charset="0"/>
              </a:rPr>
              <a:t>Цель работы</a:t>
            </a:r>
            <a:endParaRPr lang="ru-RU" b="1" i="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i="1" dirty="0">
                <a:latin typeface="Times New Roman" panose="02020603050405020304" pitchFamily="18" charset="0"/>
                <a:cs typeface="Times New Roman" panose="02020603050405020304" pitchFamily="18" charset="0"/>
              </a:rPr>
              <a:t>Сбор и сохранение информации о моих предках, родственниках. </a:t>
            </a:r>
          </a:p>
          <a:p>
            <a:r>
              <a:rPr lang="ru-RU" i="1" dirty="0">
                <a:latin typeface="Times New Roman" panose="02020603050405020304" pitchFamily="18" charset="0"/>
                <a:cs typeface="Times New Roman" panose="02020603050405020304" pitchFamily="18" charset="0"/>
              </a:rPr>
              <a:t>Формирование духовного единства семьи в процессе исследования собственной родословной.</a:t>
            </a:r>
          </a:p>
          <a:p>
            <a:r>
              <a:rPr lang="ru-RU" i="1" dirty="0">
                <a:latin typeface="Times New Roman" panose="02020603050405020304" pitchFamily="18" charset="0"/>
                <a:cs typeface="Times New Roman" panose="02020603050405020304" pitchFamily="18" charset="0"/>
              </a:rPr>
              <a:t>Приумножение и сохранение нравственных, патриотических традиций, связи поколений и уважительного отношения к истории своего рода. </a:t>
            </a:r>
          </a:p>
          <a:p>
            <a:endParaRPr lang="ru-RU" dirty="0"/>
          </a:p>
        </p:txBody>
      </p:sp>
    </p:spTree>
    <p:extLst>
      <p:ext uri="{BB962C8B-B14F-4D97-AF65-F5344CB8AC3E}">
        <p14:creationId xmlns:p14="http://schemas.microsoft.com/office/powerpoint/2010/main" val="5651977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Times New Roman" panose="02020603050405020304" pitchFamily="18" charset="0"/>
                <a:cs typeface="Times New Roman" panose="02020603050405020304" pitchFamily="18" charset="0"/>
              </a:rPr>
              <a:t>Содержание</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i="1" dirty="0" smtClean="0">
                <a:latin typeface="Times New Roman" panose="02020603050405020304" pitchFamily="18" charset="0"/>
                <a:cs typeface="Times New Roman" panose="02020603050405020304" pitchFamily="18" charset="0"/>
                <a:hlinkClick r:id="rId2" action="ppaction://hlinksldjump"/>
              </a:rPr>
              <a:t>Введение</a:t>
            </a:r>
            <a:endParaRPr lang="ru-RU" i="1" dirty="0" smtClean="0">
              <a:latin typeface="Times New Roman" panose="02020603050405020304" pitchFamily="18" charset="0"/>
              <a:cs typeface="Times New Roman" panose="02020603050405020304" pitchFamily="18" charset="0"/>
            </a:endParaRPr>
          </a:p>
          <a:p>
            <a:r>
              <a:rPr lang="ru-RU" i="1" dirty="0" smtClean="0">
                <a:latin typeface="Times New Roman" panose="02020603050405020304" pitchFamily="18" charset="0"/>
                <a:cs typeface="Times New Roman" panose="02020603050405020304" pitchFamily="18" charset="0"/>
                <a:hlinkClick r:id="rId3" action="ppaction://hlinksldjump"/>
              </a:rPr>
              <a:t>Моя </a:t>
            </a:r>
            <a:r>
              <a:rPr lang="ru-RU" i="1" dirty="0">
                <a:latin typeface="Times New Roman" panose="02020603050405020304" pitchFamily="18" charset="0"/>
                <a:cs typeface="Times New Roman" panose="02020603050405020304" pitchFamily="18" charset="0"/>
                <a:hlinkClick r:id="rId3" action="ppaction://hlinksldjump"/>
              </a:rPr>
              <a:t>с</a:t>
            </a:r>
            <a:r>
              <a:rPr lang="ru-RU" i="1" dirty="0" smtClean="0">
                <a:latin typeface="Times New Roman" panose="02020603050405020304" pitchFamily="18" charset="0"/>
                <a:cs typeface="Times New Roman" panose="02020603050405020304" pitchFamily="18" charset="0"/>
                <a:hlinkClick r:id="rId3" action="ppaction://hlinksldjump"/>
              </a:rPr>
              <a:t>емья в истории Великой Отечественной войны</a:t>
            </a:r>
            <a:endParaRPr lang="ru-RU" i="1" dirty="0" smtClean="0">
              <a:latin typeface="Times New Roman" panose="02020603050405020304" pitchFamily="18" charset="0"/>
              <a:cs typeface="Times New Roman" panose="02020603050405020304" pitchFamily="18" charset="0"/>
            </a:endParaRPr>
          </a:p>
          <a:p>
            <a:r>
              <a:rPr lang="ru-RU" i="1" dirty="0" smtClean="0">
                <a:latin typeface="Times New Roman" panose="02020603050405020304" pitchFamily="18" charset="0"/>
                <a:cs typeface="Times New Roman" panose="02020603050405020304" pitchFamily="18" charset="0"/>
                <a:hlinkClick r:id="rId4" action="ppaction://hlinksldjump"/>
              </a:rPr>
              <a:t>Вывод</a:t>
            </a:r>
            <a:r>
              <a:rPr lang="ru-RU" i="1"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3375034"/>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latin typeface="Times New Roman" panose="02020603050405020304" pitchFamily="18" charset="0"/>
                <a:cs typeface="Times New Roman" panose="02020603050405020304" pitchFamily="18" charset="0"/>
              </a:rPr>
              <a:t>Введение </a:t>
            </a:r>
            <a:endParaRPr lang="ru-RU" b="1" i="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3004" y="1396538"/>
            <a:ext cx="8382347" cy="4780425"/>
          </a:xfrm>
        </p:spPr>
        <p:txBody>
          <a:bodyPr/>
          <a:lstStyle/>
          <a:p>
            <a:r>
              <a:rPr lang="ru-RU" i="1" dirty="0">
                <a:latin typeface="Times New Roman" panose="02020603050405020304" pitchFamily="18" charset="0"/>
                <a:cs typeface="Times New Roman" panose="02020603050405020304" pitchFamily="18" charset="0"/>
              </a:rPr>
              <a:t>Учась в школе и институте мы изучаем историю своей страны, историю других стран, нас волнуют </a:t>
            </a:r>
            <a:r>
              <a:rPr lang="ru-RU" i="1" dirty="0" smtClean="0">
                <a:latin typeface="Times New Roman" panose="02020603050405020304" pitchFamily="18" charset="0"/>
                <a:cs typeface="Times New Roman" panose="02020603050405020304" pitchFamily="18" charset="0"/>
              </a:rPr>
              <a:t>проблемы Европы, Азии, </a:t>
            </a:r>
            <a:r>
              <a:rPr lang="ru-RU" i="1" dirty="0">
                <a:latin typeface="Times New Roman" panose="02020603050405020304" pitchFamily="18" charset="0"/>
                <a:cs typeface="Times New Roman" panose="02020603050405020304" pitchFamily="18" charset="0"/>
              </a:rPr>
              <a:t>но порой мы совершенно не знаем историю своего города, своей деревни, своей улицы. Мы часто не знаем историю предков, перестаем дорожить честью рода, совершаем неблаговидные поступки. </a:t>
            </a:r>
            <a:endParaRPr lang="ru-RU" i="1" dirty="0" smtClean="0">
              <a:latin typeface="Times New Roman" panose="02020603050405020304" pitchFamily="18" charset="0"/>
              <a:cs typeface="Times New Roman" panose="02020603050405020304" pitchFamily="18" charset="0"/>
            </a:endParaRPr>
          </a:p>
          <a:p>
            <a:r>
              <a:rPr lang="ru-RU" i="1" dirty="0" smtClean="0">
                <a:latin typeface="Times New Roman" panose="02020603050405020304" pitchFamily="18" charset="0"/>
                <a:cs typeface="Times New Roman" panose="02020603050405020304" pitchFamily="18" charset="0"/>
              </a:rPr>
              <a:t>В этом году исполнилось 70 лет победы в ВОВ и я задумалась над тем какую роль внесла моя семья в летопись </a:t>
            </a:r>
            <a:r>
              <a:rPr lang="ru-RU" i="1" dirty="0">
                <a:latin typeface="Times New Roman" panose="02020603050405020304" pitchFamily="18" charset="0"/>
                <a:cs typeface="Times New Roman" panose="02020603050405020304" pitchFamily="18" charset="0"/>
              </a:rPr>
              <a:t>В</a:t>
            </a:r>
            <a:r>
              <a:rPr lang="ru-RU" i="1" dirty="0" smtClean="0">
                <a:latin typeface="Times New Roman" panose="02020603050405020304" pitchFamily="18" charset="0"/>
                <a:cs typeface="Times New Roman" panose="02020603050405020304" pitchFamily="18" charset="0"/>
              </a:rPr>
              <a:t>еликой Отечественной войны</a:t>
            </a:r>
            <a:endParaRPr lang="ru-RU" i="1" dirty="0">
              <a:latin typeface="Times New Roman" panose="02020603050405020304" pitchFamily="18" charset="0"/>
              <a:cs typeface="Times New Roman" panose="02020603050405020304" pitchFamily="18" charset="0"/>
            </a:endParaRPr>
          </a:p>
          <a:p>
            <a:endParaRPr lang="ru-RU" dirty="0"/>
          </a:p>
        </p:txBody>
      </p:sp>
      <p:sp>
        <p:nvSpPr>
          <p:cNvPr id="4" name="Управляющая кнопка: в конец 3">
            <a:hlinkClick r:id="rId2" action="ppaction://hlinksldjump" highlightClick="1"/>
          </p:cNvPr>
          <p:cNvSpPr/>
          <p:nvPr/>
        </p:nvSpPr>
        <p:spPr>
          <a:xfrm>
            <a:off x="7758545" y="6317673"/>
            <a:ext cx="734291"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976657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i="1" dirty="0">
                <a:latin typeface="Times New Roman" panose="02020603050405020304" pitchFamily="18" charset="0"/>
                <a:cs typeface="Times New Roman" panose="02020603050405020304" pitchFamily="18" charset="0"/>
              </a:rPr>
              <a:t>Моя семья в истории </a:t>
            </a:r>
            <a:r>
              <a:rPr lang="ru-RU" b="1" i="1" dirty="0" smtClean="0">
                <a:latin typeface="Times New Roman" panose="02020603050405020304" pitchFamily="18" charset="0"/>
                <a:cs typeface="Times New Roman" panose="02020603050405020304" pitchFamily="18" charset="0"/>
              </a:rPr>
              <a:t>Великой Отечественной войны</a:t>
            </a:r>
            <a:r>
              <a:rPr lang="ru-RU" dirty="0"/>
              <a:t/>
            </a:r>
            <a:br>
              <a:rPr lang="ru-RU" dirty="0"/>
            </a:br>
            <a:endParaRPr lang="ru-RU" dirty="0"/>
          </a:p>
        </p:txBody>
      </p:sp>
      <p:sp>
        <p:nvSpPr>
          <p:cNvPr id="3" name="Объект 2"/>
          <p:cNvSpPr>
            <a:spLocks noGrp="1"/>
          </p:cNvSpPr>
          <p:nvPr>
            <p:ph idx="1"/>
          </p:nvPr>
        </p:nvSpPr>
        <p:spPr>
          <a:xfrm>
            <a:off x="196390" y="1253331"/>
            <a:ext cx="7886700" cy="4351338"/>
          </a:xfrm>
        </p:spPr>
        <p:txBody>
          <a:bodyPr>
            <a:normAutofit/>
          </a:bodyPr>
          <a:lstStyle/>
          <a:p>
            <a:r>
              <a:rPr lang="ru-RU" sz="2400" dirty="0">
                <a:latin typeface="Times New Roman" panose="02020603050405020304" pitchFamily="18" charset="0"/>
                <a:cs typeface="Times New Roman" panose="02020603050405020304" pitchFamily="18" charset="0"/>
              </a:rPr>
              <a:t>Давно отгремела Великая Отечественная </a:t>
            </a:r>
            <a:r>
              <a:rPr lang="ru-RU" sz="2400" dirty="0" smtClean="0">
                <a:latin typeface="Times New Roman" panose="02020603050405020304" pitchFamily="18" charset="0"/>
                <a:cs typeface="Times New Roman" panose="02020603050405020304" pitchFamily="18" charset="0"/>
              </a:rPr>
              <a:t>война</a:t>
            </a:r>
            <a:r>
              <a:rPr lang="ru-RU" sz="2400" dirty="0">
                <a:latin typeface="Times New Roman" panose="02020603050405020304" pitchFamily="18" charset="0"/>
                <a:cs typeface="Times New Roman" panose="02020603050405020304" pitchFamily="18" charset="0"/>
              </a:rPr>
              <a:t>. Вот уже 70 лет наша страна живёт мирной жизнью. Всё дальше и дальше отодвигаются от нас те страшные годы войны. Всё меньше остаётся ветеранов войны и тружеников тыла. Жизнь берёт своё. Сколько горя, боли принесла эта война, а сколько жизней унесла… Сколько всего пережили люди в те далёкие </a:t>
            </a:r>
            <a:r>
              <a:rPr lang="ru-RU" sz="2400" dirty="0" smtClean="0">
                <a:latin typeface="Times New Roman" panose="02020603050405020304" pitchFamily="18" charset="0"/>
                <a:cs typeface="Times New Roman" panose="02020603050405020304" pitchFamily="18" charset="0"/>
              </a:rPr>
              <a:t>трудные </a:t>
            </a:r>
            <a:r>
              <a:rPr lang="ru-RU" sz="2400" dirty="0">
                <a:latin typeface="Times New Roman" panose="02020603050405020304" pitchFamily="18" charset="0"/>
                <a:cs typeface="Times New Roman" panose="02020603050405020304" pitchFamily="18" charset="0"/>
              </a:rPr>
              <a:t>времена. </a:t>
            </a:r>
          </a:p>
        </p:txBody>
      </p:sp>
      <p:pic>
        <p:nvPicPr>
          <p:cNvPr id="5" name="Рисунок 4"/>
          <p:cNvPicPr>
            <a:picLocks noChangeAspect="1"/>
          </p:cNvPicPr>
          <p:nvPr/>
        </p:nvPicPr>
        <p:blipFill>
          <a:blip r:embed="rId2"/>
          <a:stretch>
            <a:fillRect/>
          </a:stretch>
        </p:blipFill>
        <p:spPr>
          <a:xfrm>
            <a:off x="3305747" y="3694928"/>
            <a:ext cx="4974128" cy="2797947"/>
          </a:xfrm>
          <a:prstGeom prst="rect">
            <a:avLst/>
          </a:prstGeom>
        </p:spPr>
      </p:pic>
    </p:spTree>
    <p:extLst>
      <p:ext uri="{BB962C8B-B14F-4D97-AF65-F5344CB8AC3E}">
        <p14:creationId xmlns:p14="http://schemas.microsoft.com/office/powerpoint/2010/main" val="29560186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246265" y="379210"/>
            <a:ext cx="7886700" cy="4351338"/>
          </a:xfrm>
        </p:spPr>
        <p:txBody>
          <a:bodyPr/>
          <a:lstStyle/>
          <a:p>
            <a:r>
              <a:rPr lang="ru-RU" i="1" dirty="0">
                <a:latin typeface="Times New Roman" panose="02020603050405020304" pitchFamily="18" charset="0"/>
                <a:cs typeface="Times New Roman" panose="02020603050405020304" pitchFamily="18" charset="0"/>
              </a:rPr>
              <a:t>Среди этих героических защитников Москвы были мои  </a:t>
            </a:r>
            <a:r>
              <a:rPr lang="ru-RU" i="1" dirty="0" smtClean="0">
                <a:latin typeface="Times New Roman" panose="02020603050405020304" pitchFamily="18" charset="0"/>
                <a:cs typeface="Times New Roman" panose="02020603050405020304" pitchFamily="18" charset="0"/>
              </a:rPr>
              <a:t>прадедушки Шигаев Александр Александрович и Баранов Алексей Павлович</a:t>
            </a:r>
            <a:endParaRPr lang="ru-RU" i="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374348" y="5962416"/>
            <a:ext cx="3032083" cy="646331"/>
          </a:xfrm>
          <a:prstGeom prst="rect">
            <a:avLst/>
          </a:prstGeom>
        </p:spPr>
        <p:txBody>
          <a:bodyPr wrap="square">
            <a:spAutoFit/>
          </a:bodyPr>
          <a:lstStyle/>
          <a:p>
            <a:pPr algn="ctr"/>
            <a:r>
              <a:rPr lang="ru-RU" dirty="0" smtClean="0">
                <a:latin typeface="Times New Roman" panose="02020603050405020304" pitchFamily="18" charset="0"/>
                <a:cs typeface="Times New Roman" panose="02020603050405020304" pitchFamily="18" charset="0"/>
              </a:rPr>
              <a:t>Шигаев Александр Александрович</a:t>
            </a:r>
            <a:endParaRPr lang="ru-RU" dirty="0">
              <a:latin typeface="Times New Roman" panose="02020603050405020304" pitchFamily="18" charset="0"/>
              <a:cs typeface="Times New Roman" panose="02020603050405020304" pitchFamily="18" charset="0"/>
            </a:endParaRPr>
          </a:p>
        </p:txBody>
      </p:sp>
      <p:pic>
        <p:nvPicPr>
          <p:cNvPr id="8" name="Рисунок 7">
            <a:hlinkClick r:id="rId2" action="ppaction://hlinksldjump"/>
          </p:cNvPr>
          <p:cNvPicPr>
            <a:picLocks noChangeAspect="1"/>
          </p:cNvPicPr>
          <p:nvPr/>
        </p:nvPicPr>
        <p:blipFill>
          <a:blip r:embed="rId3"/>
          <a:stretch>
            <a:fillRect/>
          </a:stretch>
        </p:blipFill>
        <p:spPr>
          <a:xfrm>
            <a:off x="1759482" y="2114099"/>
            <a:ext cx="2646949" cy="3848317"/>
          </a:xfrm>
          <a:prstGeom prst="rect">
            <a:avLst/>
          </a:prstGeom>
        </p:spPr>
      </p:pic>
      <p:pic>
        <p:nvPicPr>
          <p:cNvPr id="9" name="Рисунок 8"/>
          <p:cNvPicPr>
            <a:picLocks noChangeAspect="1"/>
          </p:cNvPicPr>
          <p:nvPr/>
        </p:nvPicPr>
        <p:blipFill>
          <a:blip r:embed="rId4"/>
          <a:stretch>
            <a:fillRect/>
          </a:stretch>
        </p:blipFill>
        <p:spPr>
          <a:xfrm>
            <a:off x="5053264" y="2387118"/>
            <a:ext cx="3079701" cy="2373348"/>
          </a:xfrm>
          <a:prstGeom prst="rect">
            <a:avLst/>
          </a:prstGeom>
        </p:spPr>
      </p:pic>
      <p:sp>
        <p:nvSpPr>
          <p:cNvPr id="10" name="Прямоугольник 9"/>
          <p:cNvSpPr/>
          <p:nvPr/>
        </p:nvSpPr>
        <p:spPr>
          <a:xfrm>
            <a:off x="5341040" y="4977149"/>
            <a:ext cx="2878160" cy="369332"/>
          </a:xfrm>
          <a:prstGeom prst="rect">
            <a:avLst/>
          </a:prstGeom>
        </p:spPr>
        <p:txBody>
          <a:bodyPr wrap="none">
            <a:spAutoFit/>
          </a:bodyPr>
          <a:lstStyle/>
          <a:p>
            <a:r>
              <a:rPr lang="ru-RU" dirty="0" smtClean="0">
                <a:latin typeface="Times New Roman" panose="02020603050405020304" pitchFamily="18" charset="0"/>
                <a:cs typeface="Times New Roman" panose="02020603050405020304" pitchFamily="18" charset="0"/>
              </a:rPr>
              <a:t>Баранов Алексей Павлович</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0402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down)">
                                      <p:cBhvr>
                                        <p:cTn id="28" dur="1250"/>
                                        <p:tgtEl>
                                          <p:spTgt spid="7">
                                            <p:txEl>
                                              <p:pRg st="0" end="0"/>
                                            </p:txEl>
                                          </p:spTgt>
                                        </p:tgtEl>
                                      </p:cBhvr>
                                    </p:animEffect>
                                  </p:childTnLst>
                                </p:cTn>
                              </p:par>
                            </p:childTnLst>
                          </p:cTn>
                        </p:par>
                        <p:par>
                          <p:cTn id="29" fill="hold">
                            <p:stCondLst>
                              <p:cond delay="3750"/>
                            </p:stCondLst>
                            <p:childTnLst>
                              <p:par>
                                <p:cTn id="30" presetID="26"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par>
                          <p:cTn id="46" fill="hold">
                            <p:stCondLst>
                              <p:cond delay="5750"/>
                            </p:stCondLst>
                            <p:childTnLst>
                              <p:par>
                                <p:cTn id="47" presetID="22" presetClass="entr" presetSubtype="4" fill="hold" nodeType="after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down)">
                                      <p:cBhvr>
                                        <p:cTn id="49"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latin typeface="Times New Roman" panose="02020603050405020304" pitchFamily="18" charset="0"/>
                <a:cs typeface="Times New Roman" panose="02020603050405020304" pitchFamily="18" charset="0"/>
              </a:rPr>
              <a:t>Шигаев Александр Александрович</a:t>
            </a:r>
            <a:endParaRPr lang="ru-RU" b="1"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058449" y="1804275"/>
            <a:ext cx="2456901" cy="3249450"/>
          </a:xfrm>
          <a:prstGeom prst="rect">
            <a:avLst/>
          </a:prstGeom>
        </p:spPr>
      </p:pic>
      <p:sp>
        <p:nvSpPr>
          <p:cNvPr id="3" name="Объект 2"/>
          <p:cNvSpPr>
            <a:spLocks noGrp="1"/>
          </p:cNvSpPr>
          <p:nvPr>
            <p:ph idx="1"/>
          </p:nvPr>
        </p:nvSpPr>
        <p:spPr>
          <a:xfrm>
            <a:off x="628650" y="1825625"/>
            <a:ext cx="5314951" cy="4351338"/>
          </a:xfrm>
        </p:spPr>
        <p:txBody>
          <a:bodyPr>
            <a:normAutofit lnSpcReduction="10000"/>
          </a:bodyPr>
          <a:lstStyle/>
          <a:p>
            <a:r>
              <a:rPr lang="ru-RU" sz="2400" i="1" dirty="0" smtClean="0">
                <a:latin typeface="Times New Roman" panose="02020603050405020304" pitchFamily="18" charset="0"/>
                <a:cs typeface="Times New Roman" panose="02020603050405020304" pitchFamily="18" charset="0"/>
              </a:rPr>
              <a:t>Родился в 1915 году, окончивший в 1939 году школу лётчиков, был участником боёв на московском фронте ПВО. За период войны он сделал 234 боевых вылета с налётом 211 часов.</a:t>
            </a:r>
          </a:p>
          <a:p>
            <a:r>
              <a:rPr lang="ru-RU" sz="2400" i="1" dirty="0" smtClean="0">
                <a:latin typeface="Times New Roman" panose="02020603050405020304" pitchFamily="18" charset="0"/>
                <a:cs typeface="Times New Roman" panose="02020603050405020304" pitchFamily="18" charset="0"/>
              </a:rPr>
              <a:t>В феврале 1942 года назначен командиром эскадрильи.</a:t>
            </a:r>
          </a:p>
          <a:p>
            <a:r>
              <a:rPr lang="ru-RU" sz="2400" i="1" dirty="0" smtClean="0">
                <a:latin typeface="Times New Roman" panose="02020603050405020304" pitchFamily="18" charset="0"/>
                <a:cs typeface="Times New Roman" panose="02020603050405020304" pitchFamily="18" charset="0"/>
              </a:rPr>
              <a:t>Далее в характеристике говориться: «Капитан Шигаев  своим личным примером передавал огромный лётный опыт, воспитывал семью лётчиков».</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6060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1250"/>
                                        <p:tgtEl>
                                          <p:spTgt spid="3">
                                            <p:txEl>
                                              <p:pRg st="1" end="1"/>
                                            </p:txEl>
                                          </p:spTgt>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1250"/>
                                        <p:tgtEl>
                                          <p:spTgt spid="3">
                                            <p:txEl>
                                              <p:pRg st="2" end="2"/>
                                            </p:txEl>
                                          </p:spTgt>
                                        </p:tgtEl>
                                      </p:cBhvr>
                                    </p:animEffect>
                                  </p:childTnLst>
                                </p:cTn>
                              </p:par>
                            </p:childTnLst>
                          </p:cTn>
                        </p:par>
                        <p:par>
                          <p:cTn id="16" fill="hold">
                            <p:stCondLst>
                              <p:cond delay="375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1" y="1"/>
            <a:ext cx="4572001" cy="1325563"/>
          </a:xfrm>
        </p:spPr>
        <p:txBody>
          <a:bodyPr/>
          <a:lstStyle/>
          <a:p>
            <a:pPr algn="ctr"/>
            <a:r>
              <a:rPr lang="ru-RU" b="1" dirty="0" smtClean="0">
                <a:latin typeface="Times New Roman" panose="02020603050405020304" pitchFamily="18" charset="0"/>
                <a:cs typeface="Times New Roman" panose="02020603050405020304" pitchFamily="18" charset="0"/>
              </a:rPr>
              <a:t>Награды</a:t>
            </a:r>
            <a:r>
              <a:rPr lang="ru-RU" dirty="0" smtClean="0"/>
              <a:t> </a:t>
            </a:r>
            <a:endParaRPr lang="ru-RU"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2037" y="1524625"/>
            <a:ext cx="2327563" cy="2324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1488" y="1483313"/>
            <a:ext cx="1438611" cy="296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2750" y="70238"/>
            <a:ext cx="2267383" cy="236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063" y="1253222"/>
            <a:ext cx="1511480" cy="286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7781" y="3244335"/>
            <a:ext cx="1654292" cy="311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81882" y="4597721"/>
            <a:ext cx="1799319" cy="1015663"/>
          </a:xfrm>
          <a:prstGeom prst="rect">
            <a:avLst/>
          </a:prstGeom>
        </p:spPr>
        <p:txBody>
          <a:bodyPr wrap="square">
            <a:spAutoFit/>
          </a:bodyPr>
          <a:lstStyle/>
          <a:p>
            <a:pPr algn="ctr"/>
            <a:r>
              <a:rPr lang="ru-RU" sz="2000" dirty="0" smtClean="0">
                <a:latin typeface="Times New Roman" panose="02020603050405020304" pitchFamily="18" charset="0"/>
                <a:cs typeface="Times New Roman" panose="02020603050405020304" pitchFamily="18" charset="0"/>
              </a:rPr>
              <a:t>Орден  Красного Знамени</a:t>
            </a:r>
            <a:endParaRPr lang="ru-RU" sz="20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72000" y="2436204"/>
            <a:ext cx="2575173" cy="707886"/>
          </a:xfrm>
          <a:prstGeom prst="rect">
            <a:avLst/>
          </a:prstGeom>
        </p:spPr>
        <p:txBody>
          <a:bodyPr wrap="square">
            <a:spAutoFit/>
          </a:bodyPr>
          <a:lstStyle/>
          <a:p>
            <a:pPr algn="ctr"/>
            <a:r>
              <a:rPr lang="ru-RU" sz="2000" dirty="0" smtClean="0">
                <a:latin typeface="Times New Roman" panose="02020603050405020304" pitchFamily="18" charset="0"/>
                <a:cs typeface="Times New Roman" panose="02020603050405020304" pitchFamily="18" charset="0"/>
              </a:rPr>
              <a:t>Орден Отечественной войны  2 степень</a:t>
            </a:r>
            <a:endParaRPr lang="ru-RU" sz="2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099444" y="3920623"/>
            <a:ext cx="2701444" cy="400110"/>
          </a:xfrm>
          <a:prstGeom prst="rect">
            <a:avLst/>
          </a:prstGeom>
        </p:spPr>
        <p:txBody>
          <a:bodyPr wrap="none">
            <a:spAutoFit/>
          </a:bodyPr>
          <a:lstStyle/>
          <a:p>
            <a:pPr algn="ctr"/>
            <a:r>
              <a:rPr lang="ru-RU" sz="2000" dirty="0" smtClean="0">
                <a:latin typeface="Times New Roman" panose="02020603050405020304" pitchFamily="18" charset="0"/>
                <a:cs typeface="Times New Roman" panose="02020603050405020304" pitchFamily="18" charset="0"/>
              </a:rPr>
              <a:t>Орден Красной Звезды</a:t>
            </a:r>
            <a:endParaRPr lang="ru-RU" sz="20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890601" y="6358840"/>
            <a:ext cx="3310586" cy="400110"/>
          </a:xfrm>
          <a:prstGeom prst="rect">
            <a:avLst/>
          </a:prstGeom>
        </p:spPr>
        <p:txBody>
          <a:bodyPr wrap="none">
            <a:spAutoFit/>
          </a:bodyPr>
          <a:lstStyle/>
          <a:p>
            <a:r>
              <a:rPr lang="ru-RU" sz="2000" dirty="0" smtClean="0">
                <a:latin typeface="Times New Roman" panose="02020603050405020304" pitchFamily="18" charset="0"/>
                <a:cs typeface="Times New Roman" panose="02020603050405020304" pitchFamily="18" charset="0"/>
              </a:rPr>
              <a:t>Медаль «За взятие Берлина»</a:t>
            </a:r>
            <a:endParaRPr lang="ru-RU" sz="2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7264866" y="4089889"/>
            <a:ext cx="1879135" cy="1015663"/>
          </a:xfrm>
          <a:prstGeom prst="rect">
            <a:avLst/>
          </a:prstGeom>
        </p:spPr>
        <p:txBody>
          <a:bodyPr wrap="square">
            <a:spAutoFit/>
          </a:bodyPr>
          <a:lstStyle/>
          <a:p>
            <a:pPr algn="ctr"/>
            <a:r>
              <a:rPr lang="ru-RU" sz="2000" dirty="0" smtClean="0">
                <a:latin typeface="Times New Roman" panose="02020603050405020304" pitchFamily="18" charset="0"/>
                <a:cs typeface="Times New Roman" panose="02020603050405020304" pitchFamily="18" charset="0"/>
              </a:rPr>
              <a:t>Медаль «За Оборону Москвы»</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207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80">
                                          <p:stCondLst>
                                            <p:cond delay="0"/>
                                          </p:stCondLst>
                                        </p:cTn>
                                        <p:tgtEl>
                                          <p:spTgt spid="3076"/>
                                        </p:tgtEl>
                                      </p:cBhvr>
                                    </p:animEffect>
                                    <p:anim calcmode="lin" valueType="num">
                                      <p:cBhvr>
                                        <p:cTn id="8"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6"/>
                                        </p:tgtEl>
                                      </p:cBhvr>
                                      <p:to x="100000" y="60000"/>
                                    </p:animScale>
                                    <p:animScale>
                                      <p:cBhvr>
                                        <p:cTn id="14" dur="166" decel="50000">
                                          <p:stCondLst>
                                            <p:cond delay="676"/>
                                          </p:stCondLst>
                                        </p:cTn>
                                        <p:tgtEl>
                                          <p:spTgt spid="3076"/>
                                        </p:tgtEl>
                                      </p:cBhvr>
                                      <p:to x="100000" y="100000"/>
                                    </p:animScale>
                                    <p:animScale>
                                      <p:cBhvr>
                                        <p:cTn id="15" dur="26">
                                          <p:stCondLst>
                                            <p:cond delay="1312"/>
                                          </p:stCondLst>
                                        </p:cTn>
                                        <p:tgtEl>
                                          <p:spTgt spid="3076"/>
                                        </p:tgtEl>
                                      </p:cBhvr>
                                      <p:to x="100000" y="80000"/>
                                    </p:animScale>
                                    <p:animScale>
                                      <p:cBhvr>
                                        <p:cTn id="16" dur="166" decel="50000">
                                          <p:stCondLst>
                                            <p:cond delay="1338"/>
                                          </p:stCondLst>
                                        </p:cTn>
                                        <p:tgtEl>
                                          <p:spTgt spid="3076"/>
                                        </p:tgtEl>
                                      </p:cBhvr>
                                      <p:to x="100000" y="100000"/>
                                    </p:animScale>
                                    <p:animScale>
                                      <p:cBhvr>
                                        <p:cTn id="17" dur="26">
                                          <p:stCondLst>
                                            <p:cond delay="1642"/>
                                          </p:stCondLst>
                                        </p:cTn>
                                        <p:tgtEl>
                                          <p:spTgt spid="3076"/>
                                        </p:tgtEl>
                                      </p:cBhvr>
                                      <p:to x="100000" y="90000"/>
                                    </p:animScale>
                                    <p:animScale>
                                      <p:cBhvr>
                                        <p:cTn id="18" dur="166" decel="50000">
                                          <p:stCondLst>
                                            <p:cond delay="1668"/>
                                          </p:stCondLst>
                                        </p:cTn>
                                        <p:tgtEl>
                                          <p:spTgt spid="3076"/>
                                        </p:tgtEl>
                                      </p:cBhvr>
                                      <p:to x="100000" y="100000"/>
                                    </p:animScale>
                                    <p:animScale>
                                      <p:cBhvr>
                                        <p:cTn id="19" dur="26">
                                          <p:stCondLst>
                                            <p:cond delay="1808"/>
                                          </p:stCondLst>
                                        </p:cTn>
                                        <p:tgtEl>
                                          <p:spTgt spid="3076"/>
                                        </p:tgtEl>
                                      </p:cBhvr>
                                      <p:to x="100000" y="95000"/>
                                    </p:animScale>
                                    <p:animScale>
                                      <p:cBhvr>
                                        <p:cTn id="20" dur="166" decel="50000">
                                          <p:stCondLst>
                                            <p:cond delay="1834"/>
                                          </p:stCondLst>
                                        </p:cTn>
                                        <p:tgtEl>
                                          <p:spTgt spid="307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1250"/>
                                        <p:tgtEl>
                                          <p:spTgt spid="4"/>
                                        </p:tgtEl>
                                      </p:cBhvr>
                                    </p:animEffect>
                                  </p:childTnLst>
                                </p:cTn>
                              </p:par>
                            </p:childTnLst>
                          </p:cTn>
                        </p:par>
                        <p:par>
                          <p:cTn id="25" fill="hold">
                            <p:stCondLst>
                              <p:cond delay="3250"/>
                            </p:stCondLst>
                            <p:childTnLst>
                              <p:par>
                                <p:cTn id="26" presetID="26" presetClass="entr" presetSubtype="0" fill="hold" nodeType="after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wipe(down)">
                                      <p:cBhvr>
                                        <p:cTn id="28" dur="580">
                                          <p:stCondLst>
                                            <p:cond delay="0"/>
                                          </p:stCondLst>
                                        </p:cTn>
                                        <p:tgtEl>
                                          <p:spTgt spid="3075"/>
                                        </p:tgtEl>
                                      </p:cBhvr>
                                    </p:animEffect>
                                    <p:anim calcmode="lin" valueType="num">
                                      <p:cBhvr>
                                        <p:cTn id="29"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34" dur="26">
                                          <p:stCondLst>
                                            <p:cond delay="650"/>
                                          </p:stCondLst>
                                        </p:cTn>
                                        <p:tgtEl>
                                          <p:spTgt spid="3075"/>
                                        </p:tgtEl>
                                      </p:cBhvr>
                                      <p:to x="100000" y="60000"/>
                                    </p:animScale>
                                    <p:animScale>
                                      <p:cBhvr>
                                        <p:cTn id="35" dur="166" decel="50000">
                                          <p:stCondLst>
                                            <p:cond delay="676"/>
                                          </p:stCondLst>
                                        </p:cTn>
                                        <p:tgtEl>
                                          <p:spTgt spid="3075"/>
                                        </p:tgtEl>
                                      </p:cBhvr>
                                      <p:to x="100000" y="100000"/>
                                    </p:animScale>
                                    <p:animScale>
                                      <p:cBhvr>
                                        <p:cTn id="36" dur="26">
                                          <p:stCondLst>
                                            <p:cond delay="1312"/>
                                          </p:stCondLst>
                                        </p:cTn>
                                        <p:tgtEl>
                                          <p:spTgt spid="3075"/>
                                        </p:tgtEl>
                                      </p:cBhvr>
                                      <p:to x="100000" y="80000"/>
                                    </p:animScale>
                                    <p:animScale>
                                      <p:cBhvr>
                                        <p:cTn id="37" dur="166" decel="50000">
                                          <p:stCondLst>
                                            <p:cond delay="1338"/>
                                          </p:stCondLst>
                                        </p:cTn>
                                        <p:tgtEl>
                                          <p:spTgt spid="3075"/>
                                        </p:tgtEl>
                                      </p:cBhvr>
                                      <p:to x="100000" y="100000"/>
                                    </p:animScale>
                                    <p:animScale>
                                      <p:cBhvr>
                                        <p:cTn id="38" dur="26">
                                          <p:stCondLst>
                                            <p:cond delay="1642"/>
                                          </p:stCondLst>
                                        </p:cTn>
                                        <p:tgtEl>
                                          <p:spTgt spid="3075"/>
                                        </p:tgtEl>
                                      </p:cBhvr>
                                      <p:to x="100000" y="90000"/>
                                    </p:animScale>
                                    <p:animScale>
                                      <p:cBhvr>
                                        <p:cTn id="39" dur="166" decel="50000">
                                          <p:stCondLst>
                                            <p:cond delay="1668"/>
                                          </p:stCondLst>
                                        </p:cTn>
                                        <p:tgtEl>
                                          <p:spTgt spid="3075"/>
                                        </p:tgtEl>
                                      </p:cBhvr>
                                      <p:to x="100000" y="100000"/>
                                    </p:animScale>
                                    <p:animScale>
                                      <p:cBhvr>
                                        <p:cTn id="40" dur="26">
                                          <p:stCondLst>
                                            <p:cond delay="1808"/>
                                          </p:stCondLst>
                                        </p:cTn>
                                        <p:tgtEl>
                                          <p:spTgt spid="3075"/>
                                        </p:tgtEl>
                                      </p:cBhvr>
                                      <p:to x="100000" y="95000"/>
                                    </p:animScale>
                                    <p:animScale>
                                      <p:cBhvr>
                                        <p:cTn id="41" dur="166" decel="50000">
                                          <p:stCondLst>
                                            <p:cond delay="1834"/>
                                          </p:stCondLst>
                                        </p:cTn>
                                        <p:tgtEl>
                                          <p:spTgt spid="3075"/>
                                        </p:tgtEl>
                                      </p:cBhvr>
                                      <p:to x="100000" y="100000"/>
                                    </p:animScale>
                                  </p:childTnLst>
                                </p:cTn>
                              </p:par>
                            </p:childTnLst>
                          </p:cTn>
                        </p:par>
                        <p:par>
                          <p:cTn id="42" fill="hold">
                            <p:stCondLst>
                              <p:cond delay="5250"/>
                            </p:stCondLst>
                            <p:childTnLst>
                              <p:par>
                                <p:cTn id="43" presetID="22" presetClass="entr" presetSubtype="4"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1250"/>
                                        <p:tgtEl>
                                          <p:spTgt spid="6"/>
                                        </p:tgtEl>
                                      </p:cBhvr>
                                    </p:animEffect>
                                  </p:childTnLst>
                                </p:cTn>
                              </p:par>
                            </p:childTnLst>
                          </p:cTn>
                        </p:par>
                        <p:par>
                          <p:cTn id="46" fill="hold">
                            <p:stCondLst>
                              <p:cond delay="6500"/>
                            </p:stCondLst>
                            <p:childTnLst>
                              <p:par>
                                <p:cTn id="47" presetID="26" presetClass="entr" presetSubtype="0" fill="hold" nodeType="afterEffect">
                                  <p:stCondLst>
                                    <p:cond delay="0"/>
                                  </p:stCondLst>
                                  <p:childTnLst>
                                    <p:set>
                                      <p:cBhvr>
                                        <p:cTn id="48" dur="1" fill="hold">
                                          <p:stCondLst>
                                            <p:cond delay="0"/>
                                          </p:stCondLst>
                                        </p:cTn>
                                        <p:tgtEl>
                                          <p:spTgt spid="3077"/>
                                        </p:tgtEl>
                                        <p:attrNameLst>
                                          <p:attrName>style.visibility</p:attrName>
                                        </p:attrNameLst>
                                      </p:cBhvr>
                                      <p:to>
                                        <p:strVal val="visible"/>
                                      </p:to>
                                    </p:set>
                                    <p:animEffect transition="in" filter="wipe(down)">
                                      <p:cBhvr>
                                        <p:cTn id="49" dur="580">
                                          <p:stCondLst>
                                            <p:cond delay="0"/>
                                          </p:stCondLst>
                                        </p:cTn>
                                        <p:tgtEl>
                                          <p:spTgt spid="3077"/>
                                        </p:tgtEl>
                                      </p:cBhvr>
                                    </p:animEffect>
                                    <p:anim calcmode="lin" valueType="num">
                                      <p:cBhvr>
                                        <p:cTn id="50" dur="1822" tmFilter="0,0; 0.14,0.36; 0.43,0.73; 0.71,0.91; 1.0,1.0">
                                          <p:stCondLst>
                                            <p:cond delay="0"/>
                                          </p:stCondLst>
                                        </p:cTn>
                                        <p:tgtEl>
                                          <p:spTgt spid="307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07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07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07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077"/>
                                        </p:tgtEl>
                                        <p:attrNameLst>
                                          <p:attrName>ppt_y</p:attrName>
                                        </p:attrNameLst>
                                      </p:cBhvr>
                                      <p:tavLst>
                                        <p:tav tm="0" fmla="#ppt_y-sin(pi*$)/81">
                                          <p:val>
                                            <p:fltVal val="0"/>
                                          </p:val>
                                        </p:tav>
                                        <p:tav tm="100000">
                                          <p:val>
                                            <p:fltVal val="1"/>
                                          </p:val>
                                        </p:tav>
                                      </p:tavLst>
                                    </p:anim>
                                    <p:animScale>
                                      <p:cBhvr>
                                        <p:cTn id="55" dur="26">
                                          <p:stCondLst>
                                            <p:cond delay="650"/>
                                          </p:stCondLst>
                                        </p:cTn>
                                        <p:tgtEl>
                                          <p:spTgt spid="3077"/>
                                        </p:tgtEl>
                                      </p:cBhvr>
                                      <p:to x="100000" y="60000"/>
                                    </p:animScale>
                                    <p:animScale>
                                      <p:cBhvr>
                                        <p:cTn id="56" dur="166" decel="50000">
                                          <p:stCondLst>
                                            <p:cond delay="676"/>
                                          </p:stCondLst>
                                        </p:cTn>
                                        <p:tgtEl>
                                          <p:spTgt spid="3077"/>
                                        </p:tgtEl>
                                      </p:cBhvr>
                                      <p:to x="100000" y="100000"/>
                                    </p:animScale>
                                    <p:animScale>
                                      <p:cBhvr>
                                        <p:cTn id="57" dur="26">
                                          <p:stCondLst>
                                            <p:cond delay="1312"/>
                                          </p:stCondLst>
                                        </p:cTn>
                                        <p:tgtEl>
                                          <p:spTgt spid="3077"/>
                                        </p:tgtEl>
                                      </p:cBhvr>
                                      <p:to x="100000" y="80000"/>
                                    </p:animScale>
                                    <p:animScale>
                                      <p:cBhvr>
                                        <p:cTn id="58" dur="166" decel="50000">
                                          <p:stCondLst>
                                            <p:cond delay="1338"/>
                                          </p:stCondLst>
                                        </p:cTn>
                                        <p:tgtEl>
                                          <p:spTgt spid="3077"/>
                                        </p:tgtEl>
                                      </p:cBhvr>
                                      <p:to x="100000" y="100000"/>
                                    </p:animScale>
                                    <p:animScale>
                                      <p:cBhvr>
                                        <p:cTn id="59" dur="26">
                                          <p:stCondLst>
                                            <p:cond delay="1642"/>
                                          </p:stCondLst>
                                        </p:cTn>
                                        <p:tgtEl>
                                          <p:spTgt spid="3077"/>
                                        </p:tgtEl>
                                      </p:cBhvr>
                                      <p:to x="100000" y="90000"/>
                                    </p:animScale>
                                    <p:animScale>
                                      <p:cBhvr>
                                        <p:cTn id="60" dur="166" decel="50000">
                                          <p:stCondLst>
                                            <p:cond delay="1668"/>
                                          </p:stCondLst>
                                        </p:cTn>
                                        <p:tgtEl>
                                          <p:spTgt spid="3077"/>
                                        </p:tgtEl>
                                      </p:cBhvr>
                                      <p:to x="100000" y="100000"/>
                                    </p:animScale>
                                    <p:animScale>
                                      <p:cBhvr>
                                        <p:cTn id="61" dur="26">
                                          <p:stCondLst>
                                            <p:cond delay="1808"/>
                                          </p:stCondLst>
                                        </p:cTn>
                                        <p:tgtEl>
                                          <p:spTgt spid="3077"/>
                                        </p:tgtEl>
                                      </p:cBhvr>
                                      <p:to x="100000" y="95000"/>
                                    </p:animScale>
                                    <p:animScale>
                                      <p:cBhvr>
                                        <p:cTn id="62" dur="166" decel="50000">
                                          <p:stCondLst>
                                            <p:cond delay="1834"/>
                                          </p:stCondLst>
                                        </p:cTn>
                                        <p:tgtEl>
                                          <p:spTgt spid="3077"/>
                                        </p:tgtEl>
                                      </p:cBhvr>
                                      <p:to x="100000" y="100000"/>
                                    </p:animScale>
                                  </p:childTnLst>
                                </p:cTn>
                              </p:par>
                            </p:childTnLst>
                          </p:cTn>
                        </p:par>
                        <p:par>
                          <p:cTn id="63" fill="hold">
                            <p:stCondLst>
                              <p:cond delay="8500"/>
                            </p:stCondLst>
                            <p:childTnLst>
                              <p:par>
                                <p:cTn id="64" presetID="22" presetClass="entr" presetSubtype="4"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1250"/>
                                        <p:tgtEl>
                                          <p:spTgt spid="5"/>
                                        </p:tgtEl>
                                      </p:cBhvr>
                                    </p:animEffect>
                                  </p:childTnLst>
                                </p:cTn>
                              </p:par>
                            </p:childTnLst>
                          </p:cTn>
                        </p:par>
                        <p:par>
                          <p:cTn id="67" fill="hold">
                            <p:stCondLst>
                              <p:cond delay="9750"/>
                            </p:stCondLst>
                            <p:childTnLst>
                              <p:par>
                                <p:cTn id="68" presetID="26" presetClass="entr" presetSubtype="0" fill="hold" nodeType="afterEffect">
                                  <p:stCondLst>
                                    <p:cond delay="0"/>
                                  </p:stCondLst>
                                  <p:childTnLst>
                                    <p:set>
                                      <p:cBhvr>
                                        <p:cTn id="69" dur="1" fill="hold">
                                          <p:stCondLst>
                                            <p:cond delay="0"/>
                                          </p:stCondLst>
                                        </p:cTn>
                                        <p:tgtEl>
                                          <p:spTgt spid="3079"/>
                                        </p:tgtEl>
                                        <p:attrNameLst>
                                          <p:attrName>style.visibility</p:attrName>
                                        </p:attrNameLst>
                                      </p:cBhvr>
                                      <p:to>
                                        <p:strVal val="visible"/>
                                      </p:to>
                                    </p:set>
                                    <p:animEffect transition="in" filter="wipe(down)">
                                      <p:cBhvr>
                                        <p:cTn id="70" dur="580">
                                          <p:stCondLst>
                                            <p:cond delay="0"/>
                                          </p:stCondLst>
                                        </p:cTn>
                                        <p:tgtEl>
                                          <p:spTgt spid="3079"/>
                                        </p:tgtEl>
                                      </p:cBhvr>
                                    </p:animEffect>
                                    <p:anim calcmode="lin" valueType="num">
                                      <p:cBhvr>
                                        <p:cTn id="71" dur="1822" tmFilter="0,0; 0.14,0.36; 0.43,0.73; 0.71,0.91; 1.0,1.0">
                                          <p:stCondLst>
                                            <p:cond delay="0"/>
                                          </p:stCondLst>
                                        </p:cTn>
                                        <p:tgtEl>
                                          <p:spTgt spid="307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07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07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07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079"/>
                                        </p:tgtEl>
                                        <p:attrNameLst>
                                          <p:attrName>ppt_y</p:attrName>
                                        </p:attrNameLst>
                                      </p:cBhvr>
                                      <p:tavLst>
                                        <p:tav tm="0" fmla="#ppt_y-sin(pi*$)/81">
                                          <p:val>
                                            <p:fltVal val="0"/>
                                          </p:val>
                                        </p:tav>
                                        <p:tav tm="100000">
                                          <p:val>
                                            <p:fltVal val="1"/>
                                          </p:val>
                                        </p:tav>
                                      </p:tavLst>
                                    </p:anim>
                                    <p:animScale>
                                      <p:cBhvr>
                                        <p:cTn id="76" dur="26">
                                          <p:stCondLst>
                                            <p:cond delay="650"/>
                                          </p:stCondLst>
                                        </p:cTn>
                                        <p:tgtEl>
                                          <p:spTgt spid="3079"/>
                                        </p:tgtEl>
                                      </p:cBhvr>
                                      <p:to x="100000" y="60000"/>
                                    </p:animScale>
                                    <p:animScale>
                                      <p:cBhvr>
                                        <p:cTn id="77" dur="166" decel="50000">
                                          <p:stCondLst>
                                            <p:cond delay="676"/>
                                          </p:stCondLst>
                                        </p:cTn>
                                        <p:tgtEl>
                                          <p:spTgt spid="3079"/>
                                        </p:tgtEl>
                                      </p:cBhvr>
                                      <p:to x="100000" y="100000"/>
                                    </p:animScale>
                                    <p:animScale>
                                      <p:cBhvr>
                                        <p:cTn id="78" dur="26">
                                          <p:stCondLst>
                                            <p:cond delay="1312"/>
                                          </p:stCondLst>
                                        </p:cTn>
                                        <p:tgtEl>
                                          <p:spTgt spid="3079"/>
                                        </p:tgtEl>
                                      </p:cBhvr>
                                      <p:to x="100000" y="80000"/>
                                    </p:animScale>
                                    <p:animScale>
                                      <p:cBhvr>
                                        <p:cTn id="79" dur="166" decel="50000">
                                          <p:stCondLst>
                                            <p:cond delay="1338"/>
                                          </p:stCondLst>
                                        </p:cTn>
                                        <p:tgtEl>
                                          <p:spTgt spid="3079"/>
                                        </p:tgtEl>
                                      </p:cBhvr>
                                      <p:to x="100000" y="100000"/>
                                    </p:animScale>
                                    <p:animScale>
                                      <p:cBhvr>
                                        <p:cTn id="80" dur="26">
                                          <p:stCondLst>
                                            <p:cond delay="1642"/>
                                          </p:stCondLst>
                                        </p:cTn>
                                        <p:tgtEl>
                                          <p:spTgt spid="3079"/>
                                        </p:tgtEl>
                                      </p:cBhvr>
                                      <p:to x="100000" y="90000"/>
                                    </p:animScale>
                                    <p:animScale>
                                      <p:cBhvr>
                                        <p:cTn id="81" dur="166" decel="50000">
                                          <p:stCondLst>
                                            <p:cond delay="1668"/>
                                          </p:stCondLst>
                                        </p:cTn>
                                        <p:tgtEl>
                                          <p:spTgt spid="3079"/>
                                        </p:tgtEl>
                                      </p:cBhvr>
                                      <p:to x="100000" y="100000"/>
                                    </p:animScale>
                                    <p:animScale>
                                      <p:cBhvr>
                                        <p:cTn id="82" dur="26">
                                          <p:stCondLst>
                                            <p:cond delay="1808"/>
                                          </p:stCondLst>
                                        </p:cTn>
                                        <p:tgtEl>
                                          <p:spTgt spid="3079"/>
                                        </p:tgtEl>
                                      </p:cBhvr>
                                      <p:to x="100000" y="95000"/>
                                    </p:animScale>
                                    <p:animScale>
                                      <p:cBhvr>
                                        <p:cTn id="83" dur="166" decel="50000">
                                          <p:stCondLst>
                                            <p:cond delay="1834"/>
                                          </p:stCondLst>
                                        </p:cTn>
                                        <p:tgtEl>
                                          <p:spTgt spid="3079"/>
                                        </p:tgtEl>
                                      </p:cBhvr>
                                      <p:to x="100000" y="100000"/>
                                    </p:animScale>
                                  </p:childTnLst>
                                </p:cTn>
                              </p:par>
                            </p:childTnLst>
                          </p:cTn>
                        </p:par>
                        <p:par>
                          <p:cTn id="84" fill="hold">
                            <p:stCondLst>
                              <p:cond delay="11750"/>
                            </p:stCondLst>
                            <p:childTnLst>
                              <p:par>
                                <p:cTn id="85" presetID="22" presetClass="entr" presetSubtype="4" fill="hold" grpId="0"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down)">
                                      <p:cBhvr>
                                        <p:cTn id="87" dur="1250"/>
                                        <p:tgtEl>
                                          <p:spTgt spid="7"/>
                                        </p:tgtEl>
                                      </p:cBhvr>
                                    </p:animEffect>
                                  </p:childTnLst>
                                </p:cTn>
                              </p:par>
                            </p:childTnLst>
                          </p:cTn>
                        </p:par>
                        <p:par>
                          <p:cTn id="88" fill="hold">
                            <p:stCondLst>
                              <p:cond delay="13000"/>
                            </p:stCondLst>
                            <p:childTnLst>
                              <p:par>
                                <p:cTn id="89" presetID="26" presetClass="entr" presetSubtype="0" fill="hold" nodeType="afterEffect">
                                  <p:stCondLst>
                                    <p:cond delay="0"/>
                                  </p:stCondLst>
                                  <p:childTnLst>
                                    <p:set>
                                      <p:cBhvr>
                                        <p:cTn id="90" dur="1" fill="hold">
                                          <p:stCondLst>
                                            <p:cond delay="0"/>
                                          </p:stCondLst>
                                        </p:cTn>
                                        <p:tgtEl>
                                          <p:spTgt spid="3078"/>
                                        </p:tgtEl>
                                        <p:attrNameLst>
                                          <p:attrName>style.visibility</p:attrName>
                                        </p:attrNameLst>
                                      </p:cBhvr>
                                      <p:to>
                                        <p:strVal val="visible"/>
                                      </p:to>
                                    </p:set>
                                    <p:animEffect transition="in" filter="wipe(down)">
                                      <p:cBhvr>
                                        <p:cTn id="91" dur="580">
                                          <p:stCondLst>
                                            <p:cond delay="0"/>
                                          </p:stCondLst>
                                        </p:cTn>
                                        <p:tgtEl>
                                          <p:spTgt spid="3078"/>
                                        </p:tgtEl>
                                      </p:cBhvr>
                                    </p:animEffect>
                                    <p:anim calcmode="lin" valueType="num">
                                      <p:cBhvr>
                                        <p:cTn id="92"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97" dur="26">
                                          <p:stCondLst>
                                            <p:cond delay="650"/>
                                          </p:stCondLst>
                                        </p:cTn>
                                        <p:tgtEl>
                                          <p:spTgt spid="3078"/>
                                        </p:tgtEl>
                                      </p:cBhvr>
                                      <p:to x="100000" y="60000"/>
                                    </p:animScale>
                                    <p:animScale>
                                      <p:cBhvr>
                                        <p:cTn id="98" dur="166" decel="50000">
                                          <p:stCondLst>
                                            <p:cond delay="676"/>
                                          </p:stCondLst>
                                        </p:cTn>
                                        <p:tgtEl>
                                          <p:spTgt spid="3078"/>
                                        </p:tgtEl>
                                      </p:cBhvr>
                                      <p:to x="100000" y="100000"/>
                                    </p:animScale>
                                    <p:animScale>
                                      <p:cBhvr>
                                        <p:cTn id="99" dur="26">
                                          <p:stCondLst>
                                            <p:cond delay="1312"/>
                                          </p:stCondLst>
                                        </p:cTn>
                                        <p:tgtEl>
                                          <p:spTgt spid="3078"/>
                                        </p:tgtEl>
                                      </p:cBhvr>
                                      <p:to x="100000" y="80000"/>
                                    </p:animScale>
                                    <p:animScale>
                                      <p:cBhvr>
                                        <p:cTn id="100" dur="166" decel="50000">
                                          <p:stCondLst>
                                            <p:cond delay="1338"/>
                                          </p:stCondLst>
                                        </p:cTn>
                                        <p:tgtEl>
                                          <p:spTgt spid="3078"/>
                                        </p:tgtEl>
                                      </p:cBhvr>
                                      <p:to x="100000" y="100000"/>
                                    </p:animScale>
                                    <p:animScale>
                                      <p:cBhvr>
                                        <p:cTn id="101" dur="26">
                                          <p:stCondLst>
                                            <p:cond delay="1642"/>
                                          </p:stCondLst>
                                        </p:cTn>
                                        <p:tgtEl>
                                          <p:spTgt spid="3078"/>
                                        </p:tgtEl>
                                      </p:cBhvr>
                                      <p:to x="100000" y="90000"/>
                                    </p:animScale>
                                    <p:animScale>
                                      <p:cBhvr>
                                        <p:cTn id="102" dur="166" decel="50000">
                                          <p:stCondLst>
                                            <p:cond delay="1668"/>
                                          </p:stCondLst>
                                        </p:cTn>
                                        <p:tgtEl>
                                          <p:spTgt spid="3078"/>
                                        </p:tgtEl>
                                      </p:cBhvr>
                                      <p:to x="100000" y="100000"/>
                                    </p:animScale>
                                    <p:animScale>
                                      <p:cBhvr>
                                        <p:cTn id="103" dur="26">
                                          <p:stCondLst>
                                            <p:cond delay="1808"/>
                                          </p:stCondLst>
                                        </p:cTn>
                                        <p:tgtEl>
                                          <p:spTgt spid="3078"/>
                                        </p:tgtEl>
                                      </p:cBhvr>
                                      <p:to x="100000" y="95000"/>
                                    </p:animScale>
                                    <p:animScale>
                                      <p:cBhvr>
                                        <p:cTn id="104" dur="166" decel="50000">
                                          <p:stCondLst>
                                            <p:cond delay="1834"/>
                                          </p:stCondLst>
                                        </p:cTn>
                                        <p:tgtEl>
                                          <p:spTgt spid="3078"/>
                                        </p:tgtEl>
                                      </p:cBhvr>
                                      <p:to x="100000" y="100000"/>
                                    </p:animScale>
                                  </p:childTnLst>
                                </p:cTn>
                              </p:par>
                            </p:childTnLst>
                          </p:cTn>
                        </p:par>
                        <p:par>
                          <p:cTn id="105" fill="hold">
                            <p:stCondLst>
                              <p:cond delay="15000"/>
                            </p:stCondLst>
                            <p:childTnLst>
                              <p:par>
                                <p:cTn id="106" presetID="22" presetClass="entr" presetSubtype="4"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down)">
                                      <p:cBhvr>
                                        <p:cTn id="10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«Рассказ характеристика…»</a:t>
            </a:r>
            <a:endParaRPr lang="ru-RU"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353" y="1646003"/>
            <a:ext cx="4816043" cy="353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57595" y="1382280"/>
            <a:ext cx="4170759" cy="4351338"/>
          </a:xfrm>
        </p:spPr>
        <p:txBody>
          <a:bodyPr>
            <a:normAutofit fontScale="92500"/>
          </a:bodyPr>
          <a:lstStyle/>
          <a:p>
            <a:r>
              <a:rPr lang="ru-RU" sz="2400" i="1" dirty="0" smtClean="0">
                <a:latin typeface="Times New Roman" panose="02020603050405020304" pitchFamily="18" charset="0"/>
                <a:cs typeface="Times New Roman" panose="02020603050405020304" pitchFamily="18" charset="0"/>
              </a:rPr>
              <a:t>«21 июля 1943 года восьмёрка истребителей, ведомая </a:t>
            </a:r>
            <a:r>
              <a:rPr lang="ru-RU" sz="2400" b="1" i="1" dirty="0" smtClean="0">
                <a:latin typeface="Times New Roman" panose="02020603050405020304" pitchFamily="18" charset="0"/>
                <a:cs typeface="Times New Roman" panose="02020603050405020304" pitchFamily="18" charset="0"/>
              </a:rPr>
              <a:t>капитаном А.А.Шигаевым,</a:t>
            </a:r>
            <a:r>
              <a:rPr lang="ru-RU" sz="2400" i="1" dirty="0" smtClean="0">
                <a:latin typeface="Times New Roman" panose="02020603050405020304" pitchFamily="18" charset="0"/>
                <a:cs typeface="Times New Roman" panose="02020603050405020304" pitchFamily="18" charset="0"/>
              </a:rPr>
              <a:t> встретила 30 бомбардировщиков под прикрытием 12 истребителей. </a:t>
            </a:r>
            <a:r>
              <a:rPr lang="ru-RU" sz="2400" b="1" i="1" dirty="0" smtClean="0">
                <a:latin typeface="Times New Roman" panose="02020603050405020304" pitchFamily="18" charset="0"/>
                <a:cs typeface="Times New Roman" panose="02020603050405020304" pitchFamily="18" charset="0"/>
              </a:rPr>
              <a:t>Капитан Шигаев </a:t>
            </a:r>
            <a:r>
              <a:rPr lang="ru-RU" sz="2400" i="1" dirty="0" smtClean="0">
                <a:latin typeface="Times New Roman" panose="02020603050405020304" pitchFamily="18" charset="0"/>
                <a:cs typeface="Times New Roman" panose="02020603050405020304" pitchFamily="18" charset="0"/>
              </a:rPr>
              <a:t>осторожно провёл свою группу в самый центр движущейся армады противника и вступил с ней в бой стремясь сорвать замысел врага. Он лично сбил 3 немецких бомбардировщика в этом бою» </a:t>
            </a:r>
            <a:endParaRPr lang="ru-RU" sz="2400" i="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907894" y="5302569"/>
            <a:ext cx="3656963" cy="400110"/>
          </a:xfrm>
          <a:prstGeom prst="rect">
            <a:avLst/>
          </a:prstGeom>
        </p:spPr>
        <p:txBody>
          <a:bodyPr wrap="none">
            <a:spAutoFit/>
          </a:bodyPr>
          <a:lstStyle/>
          <a:p>
            <a:r>
              <a:rPr lang="ru-RU" sz="2000" dirty="0" smtClean="0">
                <a:latin typeface="Times New Roman" panose="02020603050405020304" pitchFamily="18" charset="0"/>
                <a:cs typeface="Times New Roman" panose="02020603050405020304" pitchFamily="18" charset="0"/>
              </a:rPr>
              <a:t>«Субботняя страница» 1975 год</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4203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250"/>
                                        <p:tgtEl>
                                          <p:spTgt spid="3">
                                            <p:txEl>
                                              <p:pRg st="0" end="0"/>
                                            </p:txEl>
                                          </p:spTgt>
                                        </p:tgtEl>
                                      </p:cBhvr>
                                    </p:animEffect>
                                  </p:childTnLst>
                                </p:cTn>
                              </p:par>
                            </p:childTnLst>
                          </p:cTn>
                        </p:par>
                        <p:par>
                          <p:cTn id="8" fill="hold">
                            <p:stCondLst>
                              <p:cond delay="1250"/>
                            </p:stCondLst>
                            <p:childTnLst>
                              <p:par>
                                <p:cTn id="9" presetID="26"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down)">
                                      <p:cBhvr>
                                        <p:cTn id="11" dur="580">
                                          <p:stCondLst>
                                            <p:cond delay="0"/>
                                          </p:stCondLst>
                                        </p:cTn>
                                        <p:tgtEl>
                                          <p:spTgt spid="4098"/>
                                        </p:tgtEl>
                                      </p:cBhvr>
                                    </p:animEffect>
                                    <p:anim calcmode="lin" valueType="num">
                                      <p:cBhvr>
                                        <p:cTn id="12"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7" dur="26">
                                          <p:stCondLst>
                                            <p:cond delay="650"/>
                                          </p:stCondLst>
                                        </p:cTn>
                                        <p:tgtEl>
                                          <p:spTgt spid="4098"/>
                                        </p:tgtEl>
                                      </p:cBhvr>
                                      <p:to x="100000" y="60000"/>
                                    </p:animScale>
                                    <p:animScale>
                                      <p:cBhvr>
                                        <p:cTn id="18" dur="166" decel="50000">
                                          <p:stCondLst>
                                            <p:cond delay="676"/>
                                          </p:stCondLst>
                                        </p:cTn>
                                        <p:tgtEl>
                                          <p:spTgt spid="4098"/>
                                        </p:tgtEl>
                                      </p:cBhvr>
                                      <p:to x="100000" y="100000"/>
                                    </p:animScale>
                                    <p:animScale>
                                      <p:cBhvr>
                                        <p:cTn id="19" dur="26">
                                          <p:stCondLst>
                                            <p:cond delay="1312"/>
                                          </p:stCondLst>
                                        </p:cTn>
                                        <p:tgtEl>
                                          <p:spTgt spid="4098"/>
                                        </p:tgtEl>
                                      </p:cBhvr>
                                      <p:to x="100000" y="80000"/>
                                    </p:animScale>
                                    <p:animScale>
                                      <p:cBhvr>
                                        <p:cTn id="20" dur="166" decel="50000">
                                          <p:stCondLst>
                                            <p:cond delay="1338"/>
                                          </p:stCondLst>
                                        </p:cTn>
                                        <p:tgtEl>
                                          <p:spTgt spid="4098"/>
                                        </p:tgtEl>
                                      </p:cBhvr>
                                      <p:to x="100000" y="100000"/>
                                    </p:animScale>
                                    <p:animScale>
                                      <p:cBhvr>
                                        <p:cTn id="21" dur="26">
                                          <p:stCondLst>
                                            <p:cond delay="1642"/>
                                          </p:stCondLst>
                                        </p:cTn>
                                        <p:tgtEl>
                                          <p:spTgt spid="4098"/>
                                        </p:tgtEl>
                                      </p:cBhvr>
                                      <p:to x="100000" y="90000"/>
                                    </p:animScale>
                                    <p:animScale>
                                      <p:cBhvr>
                                        <p:cTn id="22" dur="166" decel="50000">
                                          <p:stCondLst>
                                            <p:cond delay="1668"/>
                                          </p:stCondLst>
                                        </p:cTn>
                                        <p:tgtEl>
                                          <p:spTgt spid="4098"/>
                                        </p:tgtEl>
                                      </p:cBhvr>
                                      <p:to x="100000" y="100000"/>
                                    </p:animScale>
                                    <p:animScale>
                                      <p:cBhvr>
                                        <p:cTn id="23" dur="26">
                                          <p:stCondLst>
                                            <p:cond delay="1808"/>
                                          </p:stCondLst>
                                        </p:cTn>
                                        <p:tgtEl>
                                          <p:spTgt spid="4098"/>
                                        </p:tgtEl>
                                      </p:cBhvr>
                                      <p:to x="100000" y="95000"/>
                                    </p:animScale>
                                    <p:animScale>
                                      <p:cBhvr>
                                        <p:cTn id="24" dur="166" decel="50000">
                                          <p:stCondLst>
                                            <p:cond delay="1834"/>
                                          </p:stCondLst>
                                        </p:cTn>
                                        <p:tgtEl>
                                          <p:spTgt spid="4098"/>
                                        </p:tgtEl>
                                      </p:cBhvr>
                                      <p:to x="100000" y="100000"/>
                                    </p:animScale>
                                  </p:childTnLst>
                                </p:cTn>
                              </p:par>
                            </p:childTnLst>
                          </p:cTn>
                        </p:par>
                        <p:par>
                          <p:cTn id="25" fill="hold">
                            <p:stCondLst>
                              <p:cond delay="3250"/>
                            </p:stCondLst>
                            <p:childTnLst>
                              <p:par>
                                <p:cTn id="26" presetID="22" presetClass="entr" presetSubtype="4" fill="hold"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down)">
                                      <p:cBhvr>
                                        <p:cTn id="28"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TotalTime>
  <Words>930</Words>
  <Application>Microsoft Office PowerPoint</Application>
  <PresentationFormat>Экран (4:3)</PresentationFormat>
  <Paragraphs>69</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«Страницы семейной славы 2015»</vt:lpstr>
      <vt:lpstr>Цель работы</vt:lpstr>
      <vt:lpstr>Содержание</vt:lpstr>
      <vt:lpstr>Введение </vt:lpstr>
      <vt:lpstr>Моя семья в истории Великой Отечественной войны </vt:lpstr>
      <vt:lpstr>Презентация PowerPoint</vt:lpstr>
      <vt:lpstr>Шигаев Александр Александрович</vt:lpstr>
      <vt:lpstr>Награды </vt:lpstr>
      <vt:lpstr>«Рассказ характеристика…»</vt:lpstr>
      <vt:lpstr>«Доблестные часовые столице»</vt:lpstr>
      <vt:lpstr>«Отважный сокол из Вербилок»</vt:lpstr>
      <vt:lpstr>Вывод </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Ирина Самофалова</dc:creator>
  <cp:lastModifiedBy>ГБОУ СОШ 1997</cp:lastModifiedBy>
  <cp:revision>30</cp:revision>
  <dcterms:created xsi:type="dcterms:W3CDTF">2015-12-07T17:09:16Z</dcterms:created>
  <dcterms:modified xsi:type="dcterms:W3CDTF">2016-01-31T10:58:58Z</dcterms:modified>
</cp:coreProperties>
</file>