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3" r:id="rId9"/>
    <p:sldId id="264" r:id="rId10"/>
    <p:sldId id="267" r:id="rId11"/>
    <p:sldId id="265"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1ABA4E-CD72-497B-97AA-7213B3980F60}" type="datetimeFigureOut">
              <a:rPr lang="en-US" smtClean="0"/>
              <a:pPr/>
              <a:t>2/25/2016</a:t>
            </a:fld>
            <a:endParaRPr lang="en-US"/>
          </a:p>
        </p:txBody>
      </p:sp>
      <p:sp>
        <p:nvSpPr>
          <p:cNvPr id="16" name="Номер слайда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Нижний колонтитул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1ABA4E-CD72-497B-97AA-7213B3980F60}" type="datetimeFigureOut">
              <a:rPr lang="en-US" smtClean="0"/>
              <a:pPr/>
              <a:t>2/25/2016</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1ABA4E-CD72-497B-97AA-7213B3980F60}" type="datetimeFigureOut">
              <a:rPr lang="en-US" smtClean="0"/>
              <a:pPr/>
              <a:t>2/25/2016</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1ABA4E-CD72-497B-97AA-7213B3980F60}" type="datetimeFigureOut">
              <a:rPr lang="en-US" smtClean="0"/>
              <a:pPr/>
              <a:t>2/25/2016</a:t>
            </a:fld>
            <a:endParaRPr lang="en-US"/>
          </a:p>
        </p:txBody>
      </p:sp>
      <p:sp>
        <p:nvSpPr>
          <p:cNvPr id="15" name="Номер слайда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Нижний колонтитул 15"/>
          <p:cNvSpPr>
            <a:spLocks noGrp="1"/>
          </p:cNvSpPr>
          <p:nvPr>
            <p:ph type="ftr" sz="quarter" idx="16"/>
          </p:nvPr>
        </p:nvSpPr>
        <p:spPr/>
        <p:txBody>
          <a:bodyPr/>
          <a:lstStyle/>
          <a:p>
            <a:endParaRPr kumimoji="0" lang="en-US"/>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1ABA4E-CD72-497B-97AA-7213B3980F60}" type="datetimeFigureOut">
              <a:rPr lang="en-US" smtClean="0"/>
              <a:pPr/>
              <a:t>2/25/2016</a:t>
            </a:fld>
            <a:endParaRPr lang="en-US"/>
          </a:p>
        </p:txBody>
      </p:sp>
      <p:sp>
        <p:nvSpPr>
          <p:cNvPr id="5" name="Нижний колонтитул 4"/>
          <p:cNvSpPr>
            <a:spLocks noGrp="1"/>
          </p:cNvSpPr>
          <p:nvPr>
            <p:ph type="ftr" sz="quarter" idx="11"/>
          </p:nvPr>
        </p:nvSpPr>
        <p:spPr/>
        <p:txBody>
          <a:bodyPr/>
          <a:lstStyle/>
          <a:p>
            <a:endParaRPr kumimoji="0" lang="en-US"/>
          </a:p>
        </p:txBody>
      </p:sp>
      <p:sp>
        <p:nvSpPr>
          <p:cNvPr id="6" name="Номер слайда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1ABA4E-CD72-497B-97AA-7213B3980F60}" type="datetimeFigureOut">
              <a:rPr lang="en-US" smtClean="0"/>
              <a:pPr/>
              <a:t>2/25/2016</a:t>
            </a:fld>
            <a:endParaRPr lang="en-US"/>
          </a:p>
        </p:txBody>
      </p:sp>
      <p:sp>
        <p:nvSpPr>
          <p:cNvPr id="6" name="Нижний колонтитул 5"/>
          <p:cNvSpPr>
            <a:spLocks noGrp="1"/>
          </p:cNvSpPr>
          <p:nvPr>
            <p:ph type="ftr" sz="quarter" idx="11"/>
          </p:nvPr>
        </p:nvSpPr>
        <p:spPr/>
        <p:txBody>
          <a:bodyPr/>
          <a:lstStyle/>
          <a:p>
            <a:endParaRPr kumimoji="0" lang="en-US"/>
          </a:p>
        </p:txBody>
      </p:sp>
      <p:sp>
        <p:nvSpPr>
          <p:cNvPr id="7" name="Номер слайда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Нижний колонтитул 7"/>
          <p:cNvSpPr>
            <a:spLocks noGrp="1"/>
          </p:cNvSpPr>
          <p:nvPr>
            <p:ph type="ftr" sz="quarter" idx="11"/>
          </p:nvPr>
        </p:nvSpPr>
        <p:spPr/>
        <p:txBody>
          <a:bodyPr/>
          <a:lstStyle/>
          <a:p>
            <a:endParaRPr kumimoji="0" lang="en-US"/>
          </a:p>
        </p:txBody>
      </p:sp>
      <p:sp>
        <p:nvSpPr>
          <p:cNvPr id="7" name="Дата 6"/>
          <p:cNvSpPr>
            <a:spLocks noGrp="1"/>
          </p:cNvSpPr>
          <p:nvPr>
            <p:ph type="dt" sz="half" idx="10"/>
          </p:nvPr>
        </p:nvSpPr>
        <p:spPr/>
        <p:txBody>
          <a:bodyPr/>
          <a:lstStyle/>
          <a:p>
            <a:fld id="{B41ABA4E-CD72-497B-97AA-7213B3980F60}" type="datetimeFigureOut">
              <a:rPr lang="en-US" smtClean="0"/>
              <a:pPr/>
              <a:t>2/25/2016</a:t>
            </a:fld>
            <a:endParaRPr lang="en-US"/>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1ABA4E-CD72-497B-97AA-7213B3980F60}" type="datetimeFigureOut">
              <a:rPr lang="en-US" smtClean="0"/>
              <a:pPr/>
              <a:t>2/25/2016</a:t>
            </a:fld>
            <a:endParaRPr lang="en-US"/>
          </a:p>
        </p:txBody>
      </p:sp>
      <p:sp>
        <p:nvSpPr>
          <p:cNvPr id="4" name="Нижний колонтитул 3"/>
          <p:cNvSpPr>
            <a:spLocks noGrp="1"/>
          </p:cNvSpPr>
          <p:nvPr>
            <p:ph type="ftr" sz="quarter" idx="11"/>
          </p:nvPr>
        </p:nvSpPr>
        <p:spPr/>
        <p:txBody>
          <a:bodyPr/>
          <a:lstStyle/>
          <a:p>
            <a:endParaRPr kumimoji="0" lang="en-US"/>
          </a:p>
        </p:txBody>
      </p:sp>
      <p:sp>
        <p:nvSpPr>
          <p:cNvPr id="5" name="Номер слайда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1ABA4E-CD72-497B-97AA-7213B3980F60}" type="datetimeFigureOut">
              <a:rPr lang="en-US" smtClean="0"/>
              <a:pPr/>
              <a:t>2/25/2016</a:t>
            </a:fld>
            <a:endParaRPr lang="en-US"/>
          </a:p>
        </p:txBody>
      </p:sp>
      <p:sp>
        <p:nvSpPr>
          <p:cNvPr id="3" name="Нижний колонтитул 2"/>
          <p:cNvSpPr>
            <a:spLocks noGrp="1"/>
          </p:cNvSpPr>
          <p:nvPr>
            <p:ph type="ftr" sz="quarter" idx="11"/>
          </p:nvPr>
        </p:nvSpPr>
        <p:spPr/>
        <p:txBody>
          <a:bodyPr/>
          <a:lstStyle/>
          <a:p>
            <a:endParaRPr kumimoji="0" lang="en-US"/>
          </a:p>
        </p:txBody>
      </p:sp>
      <p:sp>
        <p:nvSpPr>
          <p:cNvPr id="4" name="Номер слайда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1ABA4E-CD72-497B-97AA-7213B3980F60}" type="datetimeFigureOut">
              <a:rPr lang="en-US" smtClean="0"/>
              <a:pPr/>
              <a:t>2/25/2016</a:t>
            </a:fld>
            <a:endParaRPr lang="en-US"/>
          </a:p>
        </p:txBody>
      </p:sp>
      <p:sp>
        <p:nvSpPr>
          <p:cNvPr id="9" name="Номер слайда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Нижний колонтитул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1ABA4E-CD72-497B-97AA-7213B3980F60}" type="datetimeFigureOut">
              <a:rPr lang="en-US" smtClean="0"/>
              <a:pPr/>
              <a:t>2/25/2016</a:t>
            </a:fld>
            <a:endParaRPr lang="en-US"/>
          </a:p>
        </p:txBody>
      </p:sp>
      <p:sp>
        <p:nvSpPr>
          <p:cNvPr id="9" name="Номер слайда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Нижний колонтитул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2/25/2016</a:t>
            </a:fld>
            <a:endParaRPr lang="en-US"/>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одзаголовок 1"/>
          <p:cNvSpPr>
            <a:spLocks noGrp="1"/>
          </p:cNvSpPr>
          <p:nvPr>
            <p:ph type="subTitle" idx="1"/>
          </p:nvPr>
        </p:nvSpPr>
        <p:spPr/>
        <p:txBody>
          <a:bodyPr/>
          <a:lstStyle/>
          <a:p>
            <a:r>
              <a:rPr lang="ru-RU" dirty="0" smtClean="0"/>
              <a:t>Алексеев </a:t>
            </a:r>
            <a:r>
              <a:rPr lang="ru-RU" smtClean="0"/>
              <a:t>Костя 2 «Б» </a:t>
            </a:r>
            <a:r>
              <a:rPr lang="ru-RU" dirty="0" smtClean="0"/>
              <a:t>1726</a:t>
            </a:r>
            <a:endParaRPr lang="ru-RU" dirty="0"/>
          </a:p>
        </p:txBody>
      </p:sp>
      <p:sp>
        <p:nvSpPr>
          <p:cNvPr id="3" name="Заголовок 2"/>
          <p:cNvSpPr>
            <a:spLocks noGrp="1"/>
          </p:cNvSpPr>
          <p:nvPr>
            <p:ph type="ctrTitle"/>
          </p:nvPr>
        </p:nvSpPr>
        <p:spPr/>
        <p:txBody>
          <a:bodyPr/>
          <a:lstStyle/>
          <a:p>
            <a:r>
              <a:rPr lang="ru-RU" dirty="0" smtClean="0"/>
              <a:t>История моей семьи в истории России</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5410944" cy="3921224"/>
          </a:xfrm>
        </p:spPr>
        <p:txBody>
          <a:bodyPr>
            <a:normAutofit lnSpcReduction="10000"/>
          </a:bodyPr>
          <a:lstStyle/>
          <a:p>
            <a:pPr>
              <a:buNone/>
            </a:pPr>
            <a:r>
              <a:rPr lang="ru-RU" sz="1800" dirty="0" smtClean="0"/>
              <a:t>	Мой прадедушка Шараев Александр </a:t>
            </a:r>
            <a:r>
              <a:rPr lang="ru-RU" sz="1800" dirty="0" err="1" smtClean="0"/>
              <a:t>Власович</a:t>
            </a:r>
            <a:r>
              <a:rPr lang="ru-RU" sz="1800" dirty="0" smtClean="0"/>
              <a:t> родился 10 июля 1914 года в городе Гомель, Белоруссия. В 1937 году прадедушка закончил </a:t>
            </a:r>
            <a:r>
              <a:rPr lang="ru-RU" sz="1800" dirty="0" err="1" smtClean="0"/>
              <a:t>Ейское</a:t>
            </a:r>
            <a:r>
              <a:rPr lang="ru-RU" sz="1800" dirty="0" smtClean="0"/>
              <a:t> </a:t>
            </a:r>
            <a:r>
              <a:rPr lang="ru-RU" sz="1800" dirty="0" err="1" smtClean="0"/>
              <a:t>Военно</a:t>
            </a:r>
            <a:r>
              <a:rPr lang="ru-RU" sz="1800" dirty="0" smtClean="0"/>
              <a:t>- морское авиационное училище имени Сталина. Когда началась Великая Отечественная война моему прадедушке было 27 лет. 29 июня 1941 года по указанию Сталина были сформированы два тяжелых бомбардировочных авиационных полка особого назначения. Мой прадедушка, штурман авиации, был откомандирован в 203-й гвардейский Орловский авиационный полк, в специальную авиагруппу дальних бомбардировщиков, формируемую комбригом М.В. Водопьяновым.</a:t>
            </a:r>
            <a:endParaRPr lang="ru-RU" sz="1800" dirty="0"/>
          </a:p>
        </p:txBody>
      </p:sp>
      <p:sp>
        <p:nvSpPr>
          <p:cNvPr id="3" name="Заголовок 2"/>
          <p:cNvSpPr>
            <a:spLocks noGrp="1"/>
          </p:cNvSpPr>
          <p:nvPr>
            <p:ph type="title"/>
          </p:nvPr>
        </p:nvSpPr>
        <p:spPr/>
        <p:txBody>
          <a:bodyPr/>
          <a:lstStyle/>
          <a:p>
            <a:pPr algn="r"/>
            <a:r>
              <a:rPr lang="ru-RU" dirty="0" smtClean="0"/>
              <a:t>Шараев 1</a:t>
            </a:r>
            <a:endParaRPr lang="ru-RU" dirty="0"/>
          </a:p>
        </p:txBody>
      </p:sp>
      <p:pic>
        <p:nvPicPr>
          <p:cNvPr id="4" name="Содержимое 3"/>
          <p:cNvPicPr/>
          <p:nvPr/>
        </p:nvPicPr>
        <p:blipFill>
          <a:blip r:embed="rId2" cstate="print"/>
          <a:stretch/>
        </p:blipFill>
        <p:spPr>
          <a:xfrm>
            <a:off x="5724128" y="1484784"/>
            <a:ext cx="2942600" cy="4392488"/>
          </a:xfrm>
          <a:prstGeom prst="rect">
            <a:avLst/>
          </a:prstGeom>
          <a:ln>
            <a:solidFill>
              <a:schemeClr val="bg2">
                <a:lumMod val="10000"/>
              </a:schemeClr>
            </a:solidFill>
          </a:ln>
          <a:effectLst>
            <a:outerShdw blurRad="50800" dist="38100" dir="8100000" algn="tr" rotWithShape="0">
              <a:srgbClr val="000000">
                <a:alpha val="40000"/>
              </a:srgbClr>
            </a:outerShdw>
            <a:softEdge rad="6350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67544" y="1268760"/>
            <a:ext cx="5544616" cy="2232248"/>
          </a:xfrm>
        </p:spPr>
        <p:txBody>
          <a:bodyPr>
            <a:normAutofit/>
          </a:bodyPr>
          <a:lstStyle/>
          <a:p>
            <a:pPr>
              <a:buNone/>
            </a:pPr>
            <a:r>
              <a:rPr lang="ru-RU" dirty="0" smtClean="0"/>
              <a:t>	</a:t>
            </a:r>
            <a:r>
              <a:rPr lang="ru-RU" sz="1800" dirty="0" smtClean="0"/>
              <a:t>Во время Великой отечественной войны мой прадедушка участвовал в Орловской наступательной операции, бомбил Берлин, Кенигсберг  и Данциг. По окончании ВОВ, моему прадедушке было присвоено воинское звание подполковник авиации. </a:t>
            </a:r>
            <a:endParaRPr lang="ru-RU" sz="1800" dirty="0"/>
          </a:p>
        </p:txBody>
      </p:sp>
      <p:sp>
        <p:nvSpPr>
          <p:cNvPr id="3" name="Заголовок 2"/>
          <p:cNvSpPr>
            <a:spLocks noGrp="1"/>
          </p:cNvSpPr>
          <p:nvPr>
            <p:ph type="title"/>
          </p:nvPr>
        </p:nvSpPr>
        <p:spPr/>
        <p:txBody>
          <a:bodyPr/>
          <a:lstStyle/>
          <a:p>
            <a:pPr algn="r"/>
            <a:r>
              <a:rPr lang="ru-RU" dirty="0" smtClean="0"/>
              <a:t>Шараев 2</a:t>
            </a:r>
            <a:endParaRPr lang="ru-RU" dirty="0"/>
          </a:p>
        </p:txBody>
      </p:sp>
      <p:sp>
        <p:nvSpPr>
          <p:cNvPr id="4" name="Прямоугольник 3"/>
          <p:cNvSpPr/>
          <p:nvPr/>
        </p:nvSpPr>
        <p:spPr>
          <a:xfrm>
            <a:off x="4139952" y="5229200"/>
            <a:ext cx="4572000" cy="923330"/>
          </a:xfrm>
          <a:prstGeom prst="rect">
            <a:avLst/>
          </a:prstGeom>
        </p:spPr>
        <p:txBody>
          <a:bodyPr>
            <a:spAutoFit/>
          </a:bodyPr>
          <a:lstStyle/>
          <a:p>
            <a:r>
              <a:rPr lang="ru-RU" dirty="0" smtClean="0"/>
              <a:t>А после окончания Великой Отечественной войны, звание Почетного гражданина города Орла.</a:t>
            </a:r>
            <a:endParaRPr lang="ru-RU" dirty="0"/>
          </a:p>
        </p:txBody>
      </p:sp>
      <p:pic>
        <p:nvPicPr>
          <p:cNvPr id="3073" name="Picture 1"/>
          <p:cNvPicPr>
            <a:picLocks noChangeAspect="1" noChangeArrowheads="1"/>
          </p:cNvPicPr>
          <p:nvPr/>
        </p:nvPicPr>
        <p:blipFill>
          <a:blip r:embed="rId2" cstate="print">
            <a:lum bright="10000"/>
          </a:blip>
          <a:srcRect/>
          <a:stretch>
            <a:fillRect/>
          </a:stretch>
        </p:blipFill>
        <p:spPr bwMode="auto">
          <a:xfrm>
            <a:off x="467544" y="3573016"/>
            <a:ext cx="3225200" cy="2664296"/>
          </a:xfrm>
          <a:prstGeom prst="rect">
            <a:avLst/>
          </a:prstGeom>
          <a:ln>
            <a:noFill/>
          </a:ln>
          <a:effectLst>
            <a:softEdge rad="112500"/>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3970784" cy="4572000"/>
          </a:xfrm>
        </p:spPr>
        <p:txBody>
          <a:bodyPr>
            <a:normAutofit/>
          </a:bodyPr>
          <a:lstStyle/>
          <a:p>
            <a:pPr>
              <a:buNone/>
            </a:pPr>
            <a:r>
              <a:rPr lang="ru-RU" sz="2000" dirty="0" smtClean="0"/>
              <a:t>	</a:t>
            </a:r>
            <a:r>
              <a:rPr lang="ru-RU" sz="2400" dirty="0" smtClean="0"/>
              <a:t>В начале войны ушел добровольцем на фронт и с Белорусским фронтом дошел до Праги. Участвовал в боях под Витебском.</a:t>
            </a:r>
          </a:p>
          <a:p>
            <a:pPr>
              <a:buNone/>
            </a:pPr>
            <a:r>
              <a:rPr lang="ru-RU" sz="2400" dirty="0" smtClean="0"/>
              <a:t>	После войны свою судьбу связал со службой в армии и правоохранительных органах страны.</a:t>
            </a:r>
          </a:p>
          <a:p>
            <a:pPr>
              <a:buNone/>
            </a:pPr>
            <a:endParaRPr lang="ru-RU" sz="2000" dirty="0"/>
          </a:p>
        </p:txBody>
      </p:sp>
      <p:sp>
        <p:nvSpPr>
          <p:cNvPr id="3" name="Заголовок 2"/>
          <p:cNvSpPr>
            <a:spLocks noGrp="1"/>
          </p:cNvSpPr>
          <p:nvPr>
            <p:ph type="title"/>
          </p:nvPr>
        </p:nvSpPr>
        <p:spPr/>
        <p:txBody>
          <a:bodyPr/>
          <a:lstStyle/>
          <a:p>
            <a:pPr algn="r"/>
            <a:r>
              <a:rPr lang="ru-RU" dirty="0" smtClean="0"/>
              <a:t>Дорохов</a:t>
            </a:r>
            <a:endParaRPr lang="ru-RU" dirty="0"/>
          </a:p>
        </p:txBody>
      </p:sp>
      <p:pic>
        <p:nvPicPr>
          <p:cNvPr id="1026" name="Picture 2"/>
          <p:cNvPicPr>
            <a:picLocks noChangeAspect="1" noChangeArrowheads="1"/>
          </p:cNvPicPr>
          <p:nvPr/>
        </p:nvPicPr>
        <p:blipFill>
          <a:blip r:embed="rId2" cstate="print">
            <a:lum bright="10000"/>
          </a:blip>
          <a:srcRect/>
          <a:stretch>
            <a:fillRect/>
          </a:stretch>
        </p:blipFill>
        <p:spPr bwMode="auto">
          <a:xfrm>
            <a:off x="5364088" y="1484784"/>
            <a:ext cx="2326779" cy="2160240"/>
          </a:xfrm>
          <a:prstGeom prst="rect">
            <a:avLst/>
          </a:prstGeom>
          <a:ln>
            <a:noFill/>
          </a:ln>
          <a:effectLst>
            <a:softEdge rad="112500"/>
          </a:effectLst>
        </p:spPr>
      </p:pic>
      <p:sp>
        <p:nvSpPr>
          <p:cNvPr id="5" name="TextBox 4"/>
          <p:cNvSpPr txBox="1"/>
          <p:nvPr/>
        </p:nvSpPr>
        <p:spPr>
          <a:xfrm>
            <a:off x="5004048" y="4293096"/>
            <a:ext cx="3528392" cy="615553"/>
          </a:xfrm>
          <a:prstGeom prst="rect">
            <a:avLst/>
          </a:prstGeom>
          <a:noFill/>
        </p:spPr>
        <p:txBody>
          <a:bodyPr wrap="square" rtlCol="0">
            <a:spAutoFit/>
          </a:bodyPr>
          <a:lstStyle/>
          <a:p>
            <a:r>
              <a:rPr lang="ru-RU" sz="2000" dirty="0" smtClean="0"/>
              <a:t>Дорохов Василий Яковлевич</a:t>
            </a:r>
          </a:p>
          <a:p>
            <a:pPr algn="ctr"/>
            <a:r>
              <a:rPr lang="ru-RU" sz="1400" dirty="0" smtClean="0"/>
              <a:t>Полковник. Доктор юридических наук</a:t>
            </a:r>
            <a:endParaRPr lang="ru-RU"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prstTxWarp prst="textPlain">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endPar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ru-RU"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Спасибо </a:t>
            </a:r>
            <a:r>
              <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за внимание!</a:t>
            </a:r>
          </a:p>
          <a:p>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kraj.by/img/content/news/2013/04/26/136698535179674-i0.jpeg"/>
          <p:cNvPicPr>
            <a:picLocks noChangeAspect="1" noChangeArrowheads="1"/>
          </p:cNvPicPr>
          <p:nvPr/>
        </p:nvPicPr>
        <p:blipFill>
          <a:blip r:embed="rId2" cstate="print">
            <a:grayscl/>
            <a:lum bright="10000"/>
          </a:blip>
          <a:srcRect/>
          <a:stretch>
            <a:fillRect/>
          </a:stretch>
        </p:blipFill>
        <p:spPr bwMode="auto">
          <a:xfrm>
            <a:off x="6156176" y="1628800"/>
            <a:ext cx="2520280" cy="2845445"/>
          </a:xfrm>
          <a:prstGeom prst="rect">
            <a:avLst/>
          </a:prstGeom>
          <a:ln>
            <a:noFill/>
          </a:ln>
          <a:effectLst>
            <a:softEdge rad="112500"/>
          </a:effectLst>
        </p:spPr>
      </p:pic>
      <p:sp>
        <p:nvSpPr>
          <p:cNvPr id="3" name="Заголовок 2"/>
          <p:cNvSpPr>
            <a:spLocks noGrp="1"/>
          </p:cNvSpPr>
          <p:nvPr>
            <p:ph type="title"/>
          </p:nvPr>
        </p:nvSpPr>
        <p:spPr/>
        <p:txBody>
          <a:bodyPr/>
          <a:lstStyle/>
          <a:p>
            <a:pPr algn="r"/>
            <a:r>
              <a:rPr lang="ru-RU" dirty="0" smtClean="0"/>
              <a:t>Цель проекта</a:t>
            </a:r>
            <a:endParaRPr lang="ru-RU" dirty="0"/>
          </a:p>
        </p:txBody>
      </p:sp>
      <p:sp>
        <p:nvSpPr>
          <p:cNvPr id="4" name="Содержимое 3"/>
          <p:cNvSpPr>
            <a:spLocks noGrp="1"/>
          </p:cNvSpPr>
          <p:nvPr>
            <p:ph idx="1"/>
          </p:nvPr>
        </p:nvSpPr>
        <p:spPr>
          <a:xfrm>
            <a:off x="110088" y="1484784"/>
            <a:ext cx="6059016" cy="2913112"/>
          </a:xfrm>
        </p:spPr>
        <p:txBody>
          <a:bodyPr>
            <a:normAutofit/>
          </a:bodyPr>
          <a:lstStyle/>
          <a:p>
            <a:pPr>
              <a:buNone/>
            </a:pPr>
            <a:r>
              <a:rPr lang="ru-RU" sz="2000" dirty="0" smtClean="0"/>
              <a:t>	Благодаря конкурсу «История моей семьи в истории России» в нашей семье было положено начало доброй традиции сохранения и передачи семейной исторической памяти. Которое в свою очередь, станет средством сплочения семей, надежным щитом, для защиты нашего общего мира.</a:t>
            </a:r>
            <a:endParaRPr lang="ru-RU" sz="2000" dirty="0"/>
          </a:p>
        </p:txBody>
      </p:sp>
      <p:sp>
        <p:nvSpPr>
          <p:cNvPr id="6" name="Прямоугольник 5"/>
          <p:cNvSpPr/>
          <p:nvPr/>
        </p:nvSpPr>
        <p:spPr>
          <a:xfrm>
            <a:off x="611560" y="5301208"/>
            <a:ext cx="8064896" cy="707886"/>
          </a:xfrm>
          <a:prstGeom prst="rect">
            <a:avLst/>
          </a:prstGeom>
        </p:spPr>
        <p:txBody>
          <a:bodyPr wrap="square">
            <a:spAutoFit/>
          </a:bodyPr>
          <a:lstStyle/>
          <a:p>
            <a:pPr algn="ctr"/>
            <a:r>
              <a:rPr lang="ru-RU" sz="2000" dirty="0" smtClean="0"/>
              <a:t>Цель исследовательского проекта: формирование представления об истории моей семьи в истории  моей страны.</a:t>
            </a:r>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freeshirtdesign.net/pics/56263c3e8f2fc.jpg"/>
          <p:cNvPicPr>
            <a:picLocks noChangeAspect="1" noChangeArrowheads="1"/>
          </p:cNvPicPr>
          <p:nvPr/>
        </p:nvPicPr>
        <p:blipFill>
          <a:blip r:embed="rId2" cstate="print">
            <a:lum bright="20000"/>
          </a:blip>
          <a:srcRect/>
          <a:stretch>
            <a:fillRect/>
          </a:stretch>
        </p:blipFill>
        <p:spPr bwMode="auto">
          <a:xfrm>
            <a:off x="1115616" y="3068960"/>
            <a:ext cx="6408712" cy="3456384"/>
          </a:xfrm>
          <a:prstGeom prst="rect">
            <a:avLst/>
          </a:prstGeom>
          <a:ln>
            <a:noFill/>
          </a:ln>
          <a:effectLst>
            <a:softEdge rad="112500"/>
          </a:effectLst>
        </p:spPr>
      </p:pic>
      <p:sp>
        <p:nvSpPr>
          <p:cNvPr id="2" name="Содержимое 1"/>
          <p:cNvSpPr>
            <a:spLocks noGrp="1"/>
          </p:cNvSpPr>
          <p:nvPr>
            <p:ph idx="1"/>
          </p:nvPr>
        </p:nvSpPr>
        <p:spPr>
          <a:xfrm>
            <a:off x="395536" y="1412776"/>
            <a:ext cx="8229600" cy="2265040"/>
          </a:xfrm>
        </p:spPr>
        <p:txBody>
          <a:bodyPr/>
          <a:lstStyle/>
          <a:p>
            <a:r>
              <a:rPr lang="ru-RU" dirty="0" smtClean="0"/>
              <a:t>Собрать родословную семьи</a:t>
            </a:r>
          </a:p>
          <a:p>
            <a:r>
              <a:rPr lang="ru-RU" dirty="0" smtClean="0"/>
              <a:t>Собрать информацию о жизни родственников</a:t>
            </a:r>
          </a:p>
          <a:p>
            <a:r>
              <a:rPr lang="ru-RU" dirty="0" smtClean="0"/>
              <a:t>Проследить судьбу родственников во время Великой Отечественной Войны</a:t>
            </a:r>
            <a:endParaRPr lang="ru-RU" dirty="0"/>
          </a:p>
        </p:txBody>
      </p:sp>
      <p:sp>
        <p:nvSpPr>
          <p:cNvPr id="3" name="Заголовок 2"/>
          <p:cNvSpPr>
            <a:spLocks noGrp="1"/>
          </p:cNvSpPr>
          <p:nvPr>
            <p:ph type="title"/>
          </p:nvPr>
        </p:nvSpPr>
        <p:spPr/>
        <p:txBody>
          <a:bodyPr/>
          <a:lstStyle/>
          <a:p>
            <a:r>
              <a:rPr lang="ru-RU" dirty="0" smtClean="0"/>
              <a:t>Задача</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t>	При выполнении работы были применены следующие методы:</a:t>
            </a:r>
          </a:p>
          <a:p>
            <a:r>
              <a:rPr lang="ru-RU" dirty="0" smtClean="0"/>
              <a:t>Работа с архивом семьи</a:t>
            </a:r>
          </a:p>
          <a:p>
            <a:pPr lvl="1"/>
            <a:r>
              <a:rPr lang="ru-RU" dirty="0" err="1" smtClean="0"/>
              <a:t>Гусаренко</a:t>
            </a:r>
            <a:r>
              <a:rPr lang="ru-RU" dirty="0" smtClean="0"/>
              <a:t> - Дороховы</a:t>
            </a:r>
          </a:p>
          <a:p>
            <a:pPr lvl="1"/>
            <a:r>
              <a:rPr lang="ru-RU" dirty="0" smtClean="0"/>
              <a:t>Шараевы</a:t>
            </a:r>
          </a:p>
          <a:p>
            <a:r>
              <a:rPr lang="ru-RU" dirty="0" smtClean="0"/>
              <a:t>Беседы с родственниками</a:t>
            </a:r>
          </a:p>
          <a:p>
            <a:r>
              <a:rPr lang="ru-RU" dirty="0" smtClean="0"/>
              <a:t>Поиск материалов в исторической литературе</a:t>
            </a:r>
            <a:endParaRPr lang="ru-RU" dirty="0"/>
          </a:p>
        </p:txBody>
      </p:sp>
      <p:sp>
        <p:nvSpPr>
          <p:cNvPr id="3" name="Заголовок 2"/>
          <p:cNvSpPr>
            <a:spLocks noGrp="1"/>
          </p:cNvSpPr>
          <p:nvPr>
            <p:ph type="title"/>
          </p:nvPr>
        </p:nvSpPr>
        <p:spPr/>
        <p:txBody>
          <a:bodyPr/>
          <a:lstStyle/>
          <a:p>
            <a:pPr algn="r"/>
            <a:r>
              <a:rPr lang="ru-RU" dirty="0" smtClean="0"/>
              <a:t>Методы</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524000"/>
            <a:ext cx="5338936" cy="2121024"/>
          </a:xfrm>
        </p:spPr>
        <p:txBody>
          <a:bodyPr>
            <a:normAutofit lnSpcReduction="10000"/>
          </a:bodyPr>
          <a:lstStyle/>
          <a:p>
            <a:pPr>
              <a:buNone/>
            </a:pPr>
            <a:r>
              <a:rPr lang="ru-RU" dirty="0" smtClean="0"/>
              <a:t>	</a:t>
            </a:r>
            <a:r>
              <a:rPr lang="ru-RU" sz="2000" dirty="0" smtClean="0"/>
              <a:t>В России не найдется ни одной семьи, которою не коснулись события 1941-1945гг. Именно в год 70-ти </a:t>
            </a:r>
            <a:r>
              <a:rPr lang="ru-RU" sz="2000" dirty="0" err="1" smtClean="0"/>
              <a:t>летия</a:t>
            </a:r>
            <a:r>
              <a:rPr lang="ru-RU" sz="2000" dirty="0" smtClean="0"/>
              <a:t> победы над фашистской Германией, хотелось бы особо ярко изучить судьбы родных переживших  Великую Отечественную войну.</a:t>
            </a:r>
            <a:endParaRPr lang="ru-RU" sz="2000" dirty="0"/>
          </a:p>
        </p:txBody>
      </p:sp>
      <p:sp>
        <p:nvSpPr>
          <p:cNvPr id="3" name="Заголовок 2"/>
          <p:cNvSpPr>
            <a:spLocks noGrp="1"/>
          </p:cNvSpPr>
          <p:nvPr>
            <p:ph type="title"/>
          </p:nvPr>
        </p:nvSpPr>
        <p:spPr/>
        <p:txBody>
          <a:bodyPr/>
          <a:lstStyle/>
          <a:p>
            <a:r>
              <a:rPr lang="ru-RU" dirty="0" smtClean="0"/>
              <a:t>Введение</a:t>
            </a:r>
            <a:endParaRPr lang="ru-RU" dirty="0"/>
          </a:p>
        </p:txBody>
      </p:sp>
      <p:sp>
        <p:nvSpPr>
          <p:cNvPr id="4" name="Прямоугольник 3"/>
          <p:cNvSpPr/>
          <p:nvPr/>
        </p:nvSpPr>
        <p:spPr>
          <a:xfrm>
            <a:off x="3275856" y="3789040"/>
            <a:ext cx="5148064" cy="2246769"/>
          </a:xfrm>
          <a:prstGeom prst="rect">
            <a:avLst/>
          </a:prstGeom>
        </p:spPr>
        <p:txBody>
          <a:bodyPr wrap="square">
            <a:spAutoFit/>
          </a:bodyPr>
          <a:lstStyle/>
          <a:p>
            <a:r>
              <a:rPr lang="ru-RU" sz="2000" dirty="0" smtClean="0"/>
              <a:t>Составляя генеалогическое дерево и общаясь с родными выделил 3 яркие истории произошедших во время ВОВ. Это истории встречи моей прабабушки с прадедушкой и судеб их братьев и сестер.  Каждая из них по своему отразилась в истории России.</a:t>
            </a:r>
            <a:endParaRPr lang="ru-RU" sz="2000" dirty="0"/>
          </a:p>
        </p:txBody>
      </p:sp>
      <p:pic>
        <p:nvPicPr>
          <p:cNvPr id="7170" name="Picture 2" descr="http://lkrkrp.narod.ru/22.06.10/lenradio.jpg"/>
          <p:cNvPicPr>
            <a:picLocks noChangeAspect="1" noChangeArrowheads="1"/>
          </p:cNvPicPr>
          <p:nvPr/>
        </p:nvPicPr>
        <p:blipFill>
          <a:blip r:embed="rId2" cstate="print">
            <a:lum bright="20000"/>
          </a:blip>
          <a:srcRect/>
          <a:stretch>
            <a:fillRect/>
          </a:stretch>
        </p:blipFill>
        <p:spPr bwMode="auto">
          <a:xfrm>
            <a:off x="5796136" y="404664"/>
            <a:ext cx="2492276" cy="3336162"/>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p:nvPr/>
        </p:nvPicPr>
        <p:blipFill>
          <a:blip r:embed="rId2" cstate="print">
            <a:lum bright="20000"/>
          </a:blip>
          <a:stretch/>
        </p:blipFill>
        <p:spPr>
          <a:xfrm>
            <a:off x="1331640" y="3501008"/>
            <a:ext cx="5904648" cy="3024336"/>
          </a:xfrm>
          <a:prstGeom prst="rect">
            <a:avLst/>
          </a:prstGeom>
          <a:ln>
            <a:noFill/>
          </a:ln>
          <a:effectLst>
            <a:softEdge rad="112500"/>
          </a:effectLst>
        </p:spPr>
      </p:pic>
      <p:sp>
        <p:nvSpPr>
          <p:cNvPr id="2" name="Содержимое 1"/>
          <p:cNvSpPr>
            <a:spLocks noGrp="1"/>
          </p:cNvSpPr>
          <p:nvPr>
            <p:ph idx="1"/>
          </p:nvPr>
        </p:nvSpPr>
        <p:spPr/>
        <p:txBody>
          <a:bodyPr/>
          <a:lstStyle/>
          <a:p>
            <a:pPr>
              <a:buNone/>
            </a:pPr>
            <a:r>
              <a:rPr lang="ru-RU" dirty="0" smtClean="0"/>
              <a:t>	Собирая сведения о своих родственниках, я увидел следующую проблему: сохранение памяти о подвигах предков боровшихся за свободу, мир и счастье будущего поколения. И предотвращение повторения тех страшных событий.</a:t>
            </a:r>
          </a:p>
          <a:p>
            <a:pPr>
              <a:buNone/>
            </a:pPr>
            <a:endParaRPr lang="ru-RU" dirty="0"/>
          </a:p>
        </p:txBody>
      </p:sp>
      <p:sp>
        <p:nvSpPr>
          <p:cNvPr id="3" name="Заголовок 2"/>
          <p:cNvSpPr>
            <a:spLocks noGrp="1"/>
          </p:cNvSpPr>
          <p:nvPr>
            <p:ph type="title"/>
          </p:nvPr>
        </p:nvSpPr>
        <p:spPr/>
        <p:txBody>
          <a:bodyPr/>
          <a:lstStyle/>
          <a:p>
            <a:pPr algn="r"/>
            <a:r>
              <a:rPr lang="ru-RU" dirty="0" smtClean="0"/>
              <a:t>Постановка проблемы</a:t>
            </a:r>
            <a:endParaRPr lang="ru-RU" dirty="0"/>
          </a:p>
        </p:txBody>
      </p:sp>
      <p:sp>
        <p:nvSpPr>
          <p:cNvPr id="4" name="Заголовок 2"/>
          <p:cNvSpPr txBox="1">
            <a:spLocks/>
          </p:cNvSpPr>
          <p:nvPr/>
        </p:nvSpPr>
        <p:spPr>
          <a:xfrm>
            <a:off x="467544" y="260648"/>
            <a:ext cx="8229600" cy="1219200"/>
          </a:xfrm>
          <a:prstGeom prst="rect">
            <a:avLst/>
          </a:prstGeom>
          <a:ln w="6350" cap="rnd">
            <a:noFill/>
          </a:ln>
        </p:spPr>
        <p:txBody>
          <a:bodyPr vert="horz" rtlCol="0"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ru-RU"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Shape 1"/>
          <p:cNvSpPr txBox="1"/>
          <p:nvPr/>
        </p:nvSpPr>
        <p:spPr>
          <a:xfrm>
            <a:off x="457200" y="274680"/>
            <a:ext cx="8229240" cy="1142640"/>
          </a:xfrm>
          <a:prstGeom prst="rect">
            <a:avLst/>
          </a:prstGeom>
          <a:noFill/>
          <a:ln>
            <a:noFill/>
          </a:ln>
        </p:spPr>
        <p:txBody>
          <a:bodyPr anchor="ctr"/>
          <a:lstStyle/>
          <a:p>
            <a:endParaRPr/>
          </a:p>
        </p:txBody>
      </p:sp>
      <p:sp>
        <p:nvSpPr>
          <p:cNvPr id="50" name="CustomShape 2"/>
          <p:cNvSpPr/>
          <p:nvPr/>
        </p:nvSpPr>
        <p:spPr>
          <a:xfrm>
            <a:off x="1090080" y="429840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dirty="0">
                <a:solidFill>
                  <a:srgbClr val="FFFFFF"/>
                </a:solidFill>
                <a:latin typeface="Calibri"/>
              </a:rPr>
              <a:t>Алексеев Костя</a:t>
            </a:r>
            <a:endParaRPr dirty="0"/>
          </a:p>
        </p:txBody>
      </p:sp>
      <p:sp>
        <p:nvSpPr>
          <p:cNvPr id="51" name="CustomShape 3"/>
          <p:cNvSpPr/>
          <p:nvPr/>
        </p:nvSpPr>
        <p:spPr>
          <a:xfrm rot="18289200">
            <a:off x="2228040" y="4235040"/>
            <a:ext cx="937800" cy="26280"/>
          </a:xfrm>
          <a:custGeom>
            <a:avLst/>
            <a:gdLst/>
            <a:ahLst/>
            <a:cxnLst/>
            <a:rect l="0" t="0" r="r" b="b"/>
            <a:pathLst>
              <a:path w="938056" h="1">
                <a:moveTo>
                  <a:pt x="0" y="0"/>
                </a:moveTo>
                <a:lnTo>
                  <a:pt x="938055"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52" name="CustomShape 4"/>
          <p:cNvSpPr/>
          <p:nvPr/>
        </p:nvSpPr>
        <p:spPr>
          <a:xfrm>
            <a:off x="2964960" y="352836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dirty="0">
                <a:solidFill>
                  <a:srgbClr val="FFFFFF"/>
                </a:solidFill>
                <a:latin typeface="Calibri"/>
              </a:rPr>
              <a:t>Мама</a:t>
            </a:r>
            <a:endParaRPr dirty="0"/>
          </a:p>
          <a:p>
            <a:pPr algn="ctr">
              <a:lnSpc>
                <a:spcPct val="90000"/>
              </a:lnSpc>
            </a:pPr>
            <a:r>
              <a:rPr lang="ru-RU" sz="1300" strike="noStrike" dirty="0">
                <a:solidFill>
                  <a:srgbClr val="FFFFFF"/>
                </a:solidFill>
                <a:latin typeface="Calibri"/>
              </a:rPr>
              <a:t>Андреева Мария</a:t>
            </a:r>
            <a:endParaRPr dirty="0"/>
          </a:p>
        </p:txBody>
      </p:sp>
      <p:sp>
        <p:nvSpPr>
          <p:cNvPr id="53" name="CustomShape 5"/>
          <p:cNvSpPr/>
          <p:nvPr/>
        </p:nvSpPr>
        <p:spPr>
          <a:xfrm rot="19457400">
            <a:off x="4241880" y="3657240"/>
            <a:ext cx="659520" cy="26280"/>
          </a:xfrm>
          <a:custGeom>
            <a:avLst/>
            <a:gdLst/>
            <a:ahLst/>
            <a:cxnLst/>
            <a:rect l="0" t="0" r="r" b="b"/>
            <a:pathLst>
              <a:path w="659705" h="1">
                <a:moveTo>
                  <a:pt x="0" y="0"/>
                </a:moveTo>
                <a:lnTo>
                  <a:pt x="659704"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54" name="CustomShape 6"/>
          <p:cNvSpPr/>
          <p:nvPr/>
        </p:nvSpPr>
        <p:spPr>
          <a:xfrm>
            <a:off x="4839840" y="314352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dirty="0">
                <a:solidFill>
                  <a:srgbClr val="FFFFFF"/>
                </a:solidFill>
                <a:latin typeface="Calibri"/>
              </a:rPr>
              <a:t>Дедушка </a:t>
            </a:r>
            <a:r>
              <a:rPr lang="ru-RU" sz="1300" strike="noStrike" dirty="0" err="1">
                <a:solidFill>
                  <a:srgbClr val="FFFFFF"/>
                </a:solidFill>
                <a:latin typeface="Calibri"/>
              </a:rPr>
              <a:t>Гусаренко</a:t>
            </a:r>
            <a:r>
              <a:rPr lang="ru-RU" sz="1300" strike="noStrike" dirty="0">
                <a:solidFill>
                  <a:srgbClr val="FFFFFF"/>
                </a:solidFill>
                <a:latin typeface="Calibri"/>
              </a:rPr>
              <a:t> Сергей</a:t>
            </a:r>
            <a:endParaRPr dirty="0"/>
          </a:p>
        </p:txBody>
      </p:sp>
      <p:sp>
        <p:nvSpPr>
          <p:cNvPr id="55" name="CustomShape 7"/>
          <p:cNvSpPr/>
          <p:nvPr/>
        </p:nvSpPr>
        <p:spPr>
          <a:xfrm rot="17351400">
            <a:off x="5631480" y="2694960"/>
            <a:ext cx="1630080" cy="26280"/>
          </a:xfrm>
          <a:custGeom>
            <a:avLst/>
            <a:gdLst/>
            <a:ahLst/>
            <a:cxnLst/>
            <a:rect l="0" t="0" r="r" b="b"/>
            <a:pathLst>
              <a:path w="1630614" h="1">
                <a:moveTo>
                  <a:pt x="0" y="0"/>
                </a:moveTo>
                <a:lnTo>
                  <a:pt x="1630613"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56" name="CustomShape 8"/>
          <p:cNvSpPr/>
          <p:nvPr/>
        </p:nvSpPr>
        <p:spPr>
          <a:xfrm>
            <a:off x="6714720" y="1603080"/>
            <a:ext cx="1338840" cy="669240"/>
          </a:xfrm>
          <a:prstGeom prst="roundRect">
            <a:avLst>
              <a:gd name="adj" fmla="val 12960"/>
            </a:avLst>
          </a:prstGeom>
          <a:ln/>
        </p:spPr>
        <p:style>
          <a:lnRef idx="0">
            <a:schemeClr val="accent1"/>
          </a:lnRef>
          <a:fillRef idx="3">
            <a:schemeClr val="accent1"/>
          </a:fillRef>
          <a:effectRef idx="3">
            <a:schemeClr val="accent1"/>
          </a:effectRef>
          <a:fontRef idx="minor">
            <a:schemeClr val="lt1"/>
          </a:fontRef>
        </p:style>
        <p:txBody>
          <a:bodyPr lIns="8280" tIns="8280" rIns="8280" bIns="8280" anchor="ctr"/>
          <a:lstStyle/>
          <a:p>
            <a:pPr algn="ctr">
              <a:lnSpc>
                <a:spcPct val="90000"/>
              </a:lnSpc>
            </a:pPr>
            <a:r>
              <a:rPr lang="ru-RU" sz="1300" strike="noStrike" dirty="0">
                <a:solidFill>
                  <a:srgbClr val="FFFFFF"/>
                </a:solidFill>
                <a:latin typeface="Calibri"/>
              </a:rPr>
              <a:t>Прадедушка Дорохов Василий</a:t>
            </a:r>
            <a:endParaRPr dirty="0"/>
          </a:p>
        </p:txBody>
      </p:sp>
      <p:sp>
        <p:nvSpPr>
          <p:cNvPr id="57" name="CustomShape 9"/>
          <p:cNvSpPr/>
          <p:nvPr/>
        </p:nvSpPr>
        <p:spPr>
          <a:xfrm rot="18289200">
            <a:off x="5977800" y="3079800"/>
            <a:ext cx="937800" cy="26280"/>
          </a:xfrm>
          <a:custGeom>
            <a:avLst/>
            <a:gdLst/>
            <a:ahLst/>
            <a:cxnLst/>
            <a:rect l="0" t="0" r="r" b="b"/>
            <a:pathLst>
              <a:path w="938056" h="1">
                <a:moveTo>
                  <a:pt x="0" y="0"/>
                </a:moveTo>
                <a:lnTo>
                  <a:pt x="938055"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58" name="CustomShape 10"/>
          <p:cNvSpPr/>
          <p:nvPr/>
        </p:nvSpPr>
        <p:spPr>
          <a:xfrm>
            <a:off x="6714720" y="2373120"/>
            <a:ext cx="1338840" cy="669240"/>
          </a:xfrm>
          <a:prstGeom prst="roundRect">
            <a:avLst>
              <a:gd name="adj" fmla="val 12960"/>
            </a:avLst>
          </a:prstGeom>
          <a:ln/>
        </p:spPr>
        <p:style>
          <a:lnRef idx="0">
            <a:schemeClr val="accent1"/>
          </a:lnRef>
          <a:fillRef idx="3">
            <a:schemeClr val="accent1"/>
          </a:fillRef>
          <a:effectRef idx="3">
            <a:schemeClr val="accent1"/>
          </a:effectRef>
          <a:fontRef idx="minor">
            <a:schemeClr val="lt1"/>
          </a:fontRef>
        </p:style>
        <p:txBody>
          <a:bodyPr lIns="8280" tIns="8280" rIns="8280" bIns="8280" anchor="ctr"/>
          <a:lstStyle/>
          <a:p>
            <a:pPr algn="ctr">
              <a:lnSpc>
                <a:spcPct val="90000"/>
              </a:lnSpc>
            </a:pPr>
            <a:r>
              <a:rPr lang="ru-RU" sz="1300" strike="noStrike">
                <a:solidFill>
                  <a:srgbClr val="FFFFFF"/>
                </a:solidFill>
                <a:latin typeface="Calibri"/>
              </a:rPr>
              <a:t>Прабабушка Гусаренко Софья  </a:t>
            </a:r>
            <a:endParaRPr/>
          </a:p>
        </p:txBody>
      </p:sp>
      <p:sp>
        <p:nvSpPr>
          <p:cNvPr id="59" name="CustomShape 11"/>
          <p:cNvSpPr/>
          <p:nvPr/>
        </p:nvSpPr>
        <p:spPr>
          <a:xfrm rot="21585000">
            <a:off x="6179040" y="3463560"/>
            <a:ext cx="552960" cy="26280"/>
          </a:xfrm>
          <a:custGeom>
            <a:avLst/>
            <a:gdLst/>
            <a:ahLst/>
            <a:cxnLst/>
            <a:rect l="0" t="0" r="r" b="b"/>
            <a:pathLst>
              <a:path w="553173" h="1">
                <a:moveTo>
                  <a:pt x="0" y="0"/>
                </a:moveTo>
                <a:lnTo>
                  <a:pt x="553172"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60" name="CustomShape 12"/>
          <p:cNvSpPr/>
          <p:nvPr/>
        </p:nvSpPr>
        <p:spPr>
          <a:xfrm>
            <a:off x="6732360" y="3141000"/>
            <a:ext cx="1338840" cy="669240"/>
          </a:xfrm>
          <a:prstGeom prst="roundRect">
            <a:avLst>
              <a:gd name="adj" fmla="val 12960"/>
            </a:avLst>
          </a:prstGeom>
          <a:ln/>
        </p:spPr>
        <p:style>
          <a:lnRef idx="0">
            <a:schemeClr val="accent1"/>
          </a:lnRef>
          <a:fillRef idx="3">
            <a:schemeClr val="accent1"/>
          </a:fillRef>
          <a:effectRef idx="3">
            <a:schemeClr val="accent1"/>
          </a:effectRef>
          <a:fontRef idx="minor">
            <a:schemeClr val="lt1"/>
          </a:fontRef>
        </p:style>
        <p:txBody>
          <a:bodyPr lIns="8280" tIns="8280" rIns="8280" bIns="8280" anchor="ctr"/>
          <a:lstStyle/>
          <a:p>
            <a:pPr algn="ctr">
              <a:lnSpc>
                <a:spcPct val="90000"/>
              </a:lnSpc>
            </a:pPr>
            <a:r>
              <a:rPr lang="ru-RU" sz="1300" strike="noStrike">
                <a:solidFill>
                  <a:srgbClr val="FFFFFF"/>
                </a:solidFill>
                <a:latin typeface="Calibri"/>
              </a:rPr>
              <a:t>Прадедушка Гусаренко Лев</a:t>
            </a:r>
            <a:endParaRPr/>
          </a:p>
        </p:txBody>
      </p:sp>
      <p:sp>
        <p:nvSpPr>
          <p:cNvPr id="61" name="CustomShape 13"/>
          <p:cNvSpPr/>
          <p:nvPr/>
        </p:nvSpPr>
        <p:spPr>
          <a:xfrm rot="3310800">
            <a:off x="5977800" y="3849480"/>
            <a:ext cx="937800" cy="26280"/>
          </a:xfrm>
          <a:custGeom>
            <a:avLst/>
            <a:gdLst/>
            <a:ahLst/>
            <a:cxnLst/>
            <a:rect l="0" t="0" r="r" b="b"/>
            <a:pathLst>
              <a:path w="938056" h="1">
                <a:moveTo>
                  <a:pt x="0" y="0"/>
                </a:moveTo>
                <a:lnTo>
                  <a:pt x="938055"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62" name="CustomShape 14"/>
          <p:cNvSpPr/>
          <p:nvPr/>
        </p:nvSpPr>
        <p:spPr>
          <a:xfrm>
            <a:off x="6714720" y="391356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a:solidFill>
                  <a:srgbClr val="FFFFFF"/>
                </a:solidFill>
                <a:latin typeface="Calibri"/>
              </a:rPr>
              <a:t>Прабабушка Шараева Лариса</a:t>
            </a:r>
            <a:endParaRPr/>
          </a:p>
        </p:txBody>
      </p:sp>
      <p:sp>
        <p:nvSpPr>
          <p:cNvPr id="63" name="CustomShape 15"/>
          <p:cNvSpPr/>
          <p:nvPr/>
        </p:nvSpPr>
        <p:spPr>
          <a:xfrm rot="4249200">
            <a:off x="5631840" y="4234320"/>
            <a:ext cx="1630080" cy="26280"/>
          </a:xfrm>
          <a:custGeom>
            <a:avLst/>
            <a:gdLst/>
            <a:ahLst/>
            <a:cxnLst/>
            <a:rect l="0" t="0" r="r" b="b"/>
            <a:pathLst>
              <a:path w="1630614" h="1">
                <a:moveTo>
                  <a:pt x="0" y="0"/>
                </a:moveTo>
                <a:lnTo>
                  <a:pt x="1630613"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64" name="CustomShape 16"/>
          <p:cNvSpPr/>
          <p:nvPr/>
        </p:nvSpPr>
        <p:spPr>
          <a:xfrm>
            <a:off x="6714720" y="4683600"/>
            <a:ext cx="1338840" cy="669240"/>
          </a:xfrm>
          <a:prstGeom prst="roundRect">
            <a:avLst>
              <a:gd name="adj" fmla="val 12960"/>
            </a:avLst>
          </a:prstGeom>
          <a:ln/>
        </p:spPr>
        <p:style>
          <a:lnRef idx="0">
            <a:schemeClr val="accent1"/>
          </a:lnRef>
          <a:fillRef idx="3">
            <a:schemeClr val="accent1"/>
          </a:fillRef>
          <a:effectRef idx="3">
            <a:schemeClr val="accent1"/>
          </a:effectRef>
          <a:fontRef idx="minor">
            <a:schemeClr val="lt1"/>
          </a:fontRef>
        </p:style>
        <p:txBody>
          <a:bodyPr lIns="8280" tIns="8280" rIns="8280" bIns="8280" anchor="ctr"/>
          <a:lstStyle/>
          <a:p>
            <a:pPr algn="ctr">
              <a:lnSpc>
                <a:spcPct val="90000"/>
              </a:lnSpc>
            </a:pPr>
            <a:r>
              <a:rPr lang="ru-RU" sz="1300" strike="noStrike">
                <a:solidFill>
                  <a:srgbClr val="FFFFFF"/>
                </a:solidFill>
                <a:latin typeface="Calibri"/>
              </a:rPr>
              <a:t>Прадедушка Шараев Александр</a:t>
            </a:r>
            <a:endParaRPr/>
          </a:p>
        </p:txBody>
      </p:sp>
      <p:sp>
        <p:nvSpPr>
          <p:cNvPr id="65" name="CustomShape 17"/>
          <p:cNvSpPr/>
          <p:nvPr/>
        </p:nvSpPr>
        <p:spPr>
          <a:xfrm rot="2142600">
            <a:off x="4242240" y="4042080"/>
            <a:ext cx="659520" cy="26280"/>
          </a:xfrm>
          <a:custGeom>
            <a:avLst/>
            <a:gdLst/>
            <a:ahLst/>
            <a:cxnLst/>
            <a:rect l="0" t="0" r="r" b="b"/>
            <a:pathLst>
              <a:path w="659705" h="1">
                <a:moveTo>
                  <a:pt x="0" y="0"/>
                </a:moveTo>
                <a:lnTo>
                  <a:pt x="659704"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66" name="CustomShape 18"/>
          <p:cNvSpPr/>
          <p:nvPr/>
        </p:nvSpPr>
        <p:spPr>
          <a:xfrm>
            <a:off x="4839840" y="391356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dirty="0">
                <a:solidFill>
                  <a:srgbClr val="FFFFFF"/>
                </a:solidFill>
                <a:latin typeface="Calibri"/>
              </a:rPr>
              <a:t>Бабушка </a:t>
            </a:r>
            <a:r>
              <a:rPr lang="ru-RU" sz="1300" strike="noStrike" dirty="0" err="1">
                <a:solidFill>
                  <a:srgbClr val="FFFFFF"/>
                </a:solidFill>
                <a:latin typeface="Calibri"/>
              </a:rPr>
              <a:t>Гусаренко</a:t>
            </a:r>
            <a:r>
              <a:rPr lang="ru-RU" sz="1300" strike="noStrike" dirty="0">
                <a:solidFill>
                  <a:srgbClr val="FFFFFF"/>
                </a:solidFill>
                <a:latin typeface="Calibri"/>
              </a:rPr>
              <a:t> Мария</a:t>
            </a:r>
            <a:endParaRPr dirty="0"/>
          </a:p>
        </p:txBody>
      </p:sp>
      <p:sp>
        <p:nvSpPr>
          <p:cNvPr id="67" name="CustomShape 19"/>
          <p:cNvSpPr/>
          <p:nvPr/>
        </p:nvSpPr>
        <p:spPr>
          <a:xfrm rot="3310800">
            <a:off x="2228040" y="5004720"/>
            <a:ext cx="937800" cy="26280"/>
          </a:xfrm>
          <a:custGeom>
            <a:avLst/>
            <a:gdLst/>
            <a:ahLst/>
            <a:cxnLst/>
            <a:rect l="0" t="0" r="r" b="b"/>
            <a:pathLst>
              <a:path w="938056" h="1">
                <a:moveTo>
                  <a:pt x="0" y="0"/>
                </a:moveTo>
                <a:lnTo>
                  <a:pt x="938055"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68" name="CustomShape 20"/>
          <p:cNvSpPr/>
          <p:nvPr/>
        </p:nvSpPr>
        <p:spPr>
          <a:xfrm>
            <a:off x="2964960" y="506844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dirty="0">
                <a:solidFill>
                  <a:srgbClr val="FFFFFF"/>
                </a:solidFill>
                <a:latin typeface="Calibri"/>
              </a:rPr>
              <a:t>Папа Алексеев Игорь</a:t>
            </a:r>
            <a:endParaRPr dirty="0"/>
          </a:p>
        </p:txBody>
      </p:sp>
      <p:sp>
        <p:nvSpPr>
          <p:cNvPr id="69" name="CustomShape 21"/>
          <p:cNvSpPr/>
          <p:nvPr/>
        </p:nvSpPr>
        <p:spPr>
          <a:xfrm rot="19457400">
            <a:off x="4241880" y="5197320"/>
            <a:ext cx="659520" cy="26280"/>
          </a:xfrm>
          <a:custGeom>
            <a:avLst/>
            <a:gdLst/>
            <a:ahLst/>
            <a:cxnLst/>
            <a:rect l="0" t="0" r="r" b="b"/>
            <a:pathLst>
              <a:path w="659705" h="1">
                <a:moveTo>
                  <a:pt x="0" y="0"/>
                </a:moveTo>
                <a:lnTo>
                  <a:pt x="659704"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70" name="CustomShape 22"/>
          <p:cNvSpPr/>
          <p:nvPr/>
        </p:nvSpPr>
        <p:spPr>
          <a:xfrm>
            <a:off x="4839840" y="468360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dirty="0">
                <a:solidFill>
                  <a:srgbClr val="FFFFFF"/>
                </a:solidFill>
                <a:latin typeface="Calibri"/>
              </a:rPr>
              <a:t>Бабушка Алексеева Ирина</a:t>
            </a:r>
            <a:endParaRPr dirty="0"/>
          </a:p>
        </p:txBody>
      </p:sp>
      <p:sp>
        <p:nvSpPr>
          <p:cNvPr id="71" name="CustomShape 23"/>
          <p:cNvSpPr/>
          <p:nvPr/>
        </p:nvSpPr>
        <p:spPr>
          <a:xfrm rot="2142600">
            <a:off x="4242240" y="5582160"/>
            <a:ext cx="659520" cy="26280"/>
          </a:xfrm>
          <a:custGeom>
            <a:avLst/>
            <a:gdLst/>
            <a:ahLst/>
            <a:cxnLst/>
            <a:rect l="0" t="0" r="r" b="b"/>
            <a:pathLst>
              <a:path w="659705" h="1">
                <a:moveTo>
                  <a:pt x="0" y="0"/>
                </a:moveTo>
                <a:lnTo>
                  <a:pt x="659704" y="0"/>
                </a:lnTo>
              </a:path>
            </a:pathLst>
          </a:custGeom>
          <a:noFill/>
          <a:ln>
            <a:solidFill>
              <a:schemeClr val="bg1">
                <a:lumMod val="85000"/>
                <a:lumOff val="15000"/>
              </a:schemeClr>
            </a:solidFill>
            <a:round/>
          </a:ln>
        </p:spPr>
        <p:style>
          <a:lnRef idx="2">
            <a:scrgbClr r="0" g="0" b="0"/>
          </a:lnRef>
          <a:fillRef idx="0">
            <a:scrgbClr r="0" g="0" b="0"/>
          </a:fillRef>
          <a:effectRef idx="0">
            <a:scrgbClr r="0" g="0" b="0"/>
          </a:effectRef>
          <a:fontRef idx="minor"/>
        </p:style>
      </p:sp>
      <p:sp>
        <p:nvSpPr>
          <p:cNvPr id="72" name="CustomShape 24"/>
          <p:cNvSpPr/>
          <p:nvPr/>
        </p:nvSpPr>
        <p:spPr>
          <a:xfrm>
            <a:off x="4839840" y="5453640"/>
            <a:ext cx="1338840" cy="669240"/>
          </a:xfrm>
          <a:prstGeom prst="roundRect">
            <a:avLst>
              <a:gd name="adj" fmla="val 12960"/>
            </a:avLst>
          </a:prstGeom>
          <a:ln/>
        </p:spPr>
        <p:style>
          <a:lnRef idx="0">
            <a:schemeClr val="dk1"/>
          </a:lnRef>
          <a:fillRef idx="3">
            <a:schemeClr val="dk1"/>
          </a:fillRef>
          <a:effectRef idx="3">
            <a:schemeClr val="dk1"/>
          </a:effectRef>
          <a:fontRef idx="minor">
            <a:schemeClr val="lt1"/>
          </a:fontRef>
        </p:style>
        <p:txBody>
          <a:bodyPr lIns="8280" tIns="8280" rIns="8280" bIns="8280" anchor="ctr"/>
          <a:lstStyle/>
          <a:p>
            <a:pPr algn="ctr">
              <a:lnSpc>
                <a:spcPct val="90000"/>
              </a:lnSpc>
            </a:pPr>
            <a:r>
              <a:rPr lang="ru-RU" sz="1300" strike="noStrike">
                <a:solidFill>
                  <a:srgbClr val="FFFFFF"/>
                </a:solidFill>
                <a:latin typeface="Calibri"/>
              </a:rPr>
              <a:t>Дедушка Алексеев Геннадий</a:t>
            </a:r>
            <a:endParaRPr/>
          </a:p>
        </p:txBody>
      </p:sp>
      <p:sp>
        <p:nvSpPr>
          <p:cNvPr id="26" name="Заголовок 25"/>
          <p:cNvSpPr>
            <a:spLocks noGrp="1"/>
          </p:cNvSpPr>
          <p:nvPr>
            <p:ph type="title"/>
          </p:nvPr>
        </p:nvSpPr>
        <p:spPr/>
        <p:txBody>
          <a:bodyPr/>
          <a:lstStyle/>
          <a:p>
            <a:r>
              <a:rPr lang="ru-RU" dirty="0" smtClean="0"/>
              <a:t>Дерево</a:t>
            </a:r>
            <a:endParaRPr lang="ru-RU"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067944" y="3717032"/>
            <a:ext cx="4762872" cy="2985120"/>
          </a:xfrm>
        </p:spPr>
        <p:txBody>
          <a:bodyPr>
            <a:normAutofit/>
          </a:bodyPr>
          <a:lstStyle/>
          <a:p>
            <a:pPr>
              <a:buNone/>
            </a:pPr>
            <a:r>
              <a:rPr lang="ru-RU" sz="1900" dirty="0" smtClean="0"/>
              <a:t>	</a:t>
            </a:r>
            <a:r>
              <a:rPr lang="ru-RU" sz="1800" dirty="0" smtClean="0"/>
              <a:t>Он поступил в ремесленное училище. Учеба давалась ему легко, он даже получал стипендию. Но приходилось параллельно еще и работать, чтобы отправлять деньги семье в Николаев. Он выучился на токаря и пошел работать на первый Московский Приборостроительный завод. Началась война, и завод собрались эвакуировать на Урал. </a:t>
            </a:r>
          </a:p>
          <a:p>
            <a:pPr>
              <a:buNone/>
            </a:pPr>
            <a:endParaRPr lang="ru-RU" dirty="0"/>
          </a:p>
        </p:txBody>
      </p:sp>
      <p:sp>
        <p:nvSpPr>
          <p:cNvPr id="3" name="Заголовок 2"/>
          <p:cNvSpPr>
            <a:spLocks noGrp="1"/>
          </p:cNvSpPr>
          <p:nvPr>
            <p:ph type="title"/>
          </p:nvPr>
        </p:nvSpPr>
        <p:spPr/>
        <p:txBody>
          <a:bodyPr/>
          <a:lstStyle/>
          <a:p>
            <a:pPr algn="r"/>
            <a:r>
              <a:rPr lang="ru-RU" dirty="0" err="1" smtClean="0"/>
              <a:t>Гусаренко</a:t>
            </a:r>
            <a:r>
              <a:rPr lang="ru-RU" dirty="0" smtClean="0"/>
              <a:t> 1</a:t>
            </a:r>
            <a:endParaRPr lang="ru-RU" dirty="0"/>
          </a:p>
        </p:txBody>
      </p:sp>
      <p:sp>
        <p:nvSpPr>
          <p:cNvPr id="4" name="Прямоугольник 3"/>
          <p:cNvSpPr/>
          <p:nvPr/>
        </p:nvSpPr>
        <p:spPr>
          <a:xfrm>
            <a:off x="467544" y="1124744"/>
            <a:ext cx="3528392" cy="3139321"/>
          </a:xfrm>
          <a:prstGeom prst="rect">
            <a:avLst/>
          </a:prstGeom>
        </p:spPr>
        <p:txBody>
          <a:bodyPr wrap="square">
            <a:spAutoFit/>
          </a:bodyPr>
          <a:lstStyle/>
          <a:p>
            <a:r>
              <a:rPr lang="ru-RU" dirty="0" smtClean="0"/>
              <a:t>История семьи </a:t>
            </a:r>
            <a:r>
              <a:rPr lang="ru-RU" dirty="0" err="1" smtClean="0"/>
              <a:t>Гусаренко</a:t>
            </a:r>
            <a:r>
              <a:rPr lang="ru-RU" dirty="0" smtClean="0"/>
              <a:t> начинается на Украине в городе Николаеве. Прадедушке Леве было 14 лет, когда начался жуткий голод. Он рассказывал, как было трудно, как их семья питалась подножным кормом, как они варили щи из крапивы. И было решено, его как старшего отправить в Москву к тетке. </a:t>
            </a:r>
            <a:endParaRPr lang="ru-RU" dirty="0"/>
          </a:p>
        </p:txBody>
      </p:sp>
      <p:pic>
        <p:nvPicPr>
          <p:cNvPr id="5" name="Picture 2" descr="http://www.ural-temz.ru/images/o_komp/1.jpg"/>
          <p:cNvPicPr>
            <a:picLocks noChangeAspect="1" noChangeArrowheads="1"/>
          </p:cNvPicPr>
          <p:nvPr/>
        </p:nvPicPr>
        <p:blipFill>
          <a:blip r:embed="rId2" cstate="print">
            <a:lum bright="43000"/>
          </a:blip>
          <a:srcRect/>
          <a:stretch>
            <a:fillRect/>
          </a:stretch>
        </p:blipFill>
        <p:spPr bwMode="auto">
          <a:xfrm>
            <a:off x="683568" y="4077072"/>
            <a:ext cx="2880319" cy="2351281"/>
          </a:xfrm>
          <a:prstGeom prst="ellipse">
            <a:avLst/>
          </a:prstGeom>
          <a:ln>
            <a:noFill/>
          </a:ln>
          <a:effectLst>
            <a:softEdge rad="112500"/>
          </a:effectLst>
        </p:spPr>
      </p:pic>
      <p:pic>
        <p:nvPicPr>
          <p:cNvPr id="6" name="Picture 5"/>
          <p:cNvPicPr>
            <a:picLocks noChangeAspect="1" noChangeArrowheads="1"/>
          </p:cNvPicPr>
          <p:nvPr/>
        </p:nvPicPr>
        <p:blipFill>
          <a:blip r:embed="rId3" cstate="print">
            <a:lum bright="10000"/>
          </a:blip>
          <a:srcRect/>
          <a:stretch>
            <a:fillRect/>
          </a:stretch>
        </p:blipFill>
        <p:spPr bwMode="auto">
          <a:xfrm>
            <a:off x="4499992" y="1484784"/>
            <a:ext cx="1614151" cy="2016224"/>
          </a:xfrm>
          <a:prstGeom prst="ellipse">
            <a:avLst/>
          </a:prstGeom>
          <a:ln>
            <a:noFill/>
          </a:ln>
          <a:effectLst>
            <a:softEdge rad="112500"/>
          </a:effectLst>
        </p:spPr>
      </p:pic>
      <p:pic>
        <p:nvPicPr>
          <p:cNvPr id="7" name="Picture 6"/>
          <p:cNvPicPr>
            <a:picLocks noChangeAspect="1" noChangeArrowheads="1"/>
          </p:cNvPicPr>
          <p:nvPr/>
        </p:nvPicPr>
        <p:blipFill>
          <a:blip r:embed="rId4" cstate="print">
            <a:lum bright="10000"/>
          </a:blip>
          <a:srcRect/>
          <a:stretch>
            <a:fillRect/>
          </a:stretch>
        </p:blipFill>
        <p:spPr bwMode="auto">
          <a:xfrm>
            <a:off x="6732240" y="1484784"/>
            <a:ext cx="1512168" cy="2053394"/>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nashizdat.com/uploads/images/1/9/4/e/57/17db53d5e4.jpg"/>
          <p:cNvPicPr>
            <a:picLocks noChangeAspect="1" noChangeArrowheads="1"/>
          </p:cNvPicPr>
          <p:nvPr/>
        </p:nvPicPr>
        <p:blipFill>
          <a:blip r:embed="rId2" cstate="print">
            <a:lum bright="20000" contrast="-20000"/>
          </a:blip>
          <a:srcRect/>
          <a:stretch>
            <a:fillRect/>
          </a:stretch>
        </p:blipFill>
        <p:spPr bwMode="auto">
          <a:xfrm>
            <a:off x="5940152" y="1484784"/>
            <a:ext cx="2898787" cy="2088231"/>
          </a:xfrm>
          <a:prstGeom prst="rect">
            <a:avLst/>
          </a:prstGeom>
          <a:ln>
            <a:noFill/>
          </a:ln>
          <a:effectLst>
            <a:softEdge rad="112500"/>
          </a:effectLst>
        </p:spPr>
      </p:pic>
      <p:sp>
        <p:nvSpPr>
          <p:cNvPr id="2" name="Содержимое 1"/>
          <p:cNvSpPr>
            <a:spLocks noGrp="1"/>
          </p:cNvSpPr>
          <p:nvPr>
            <p:ph idx="1"/>
          </p:nvPr>
        </p:nvSpPr>
        <p:spPr>
          <a:xfrm>
            <a:off x="251520" y="1484784"/>
            <a:ext cx="5770984" cy="2265040"/>
          </a:xfrm>
        </p:spPr>
        <p:txBody>
          <a:bodyPr>
            <a:normAutofit/>
          </a:bodyPr>
          <a:lstStyle/>
          <a:p>
            <a:pPr>
              <a:buNone/>
            </a:pPr>
            <a:r>
              <a:rPr lang="ru-RU" sz="1800" dirty="0" smtClean="0"/>
              <a:t>	Прабабушка Соня родилась в Москве. Жили они на Рогожской заставе. Незадолго до окончания школы она познакомилась с прадедушкой. Почти сразу после окончания школы началась война. Она вспоминала, как во время бомбежки они с братом гасили фугаски на крыше их дома.</a:t>
            </a:r>
          </a:p>
          <a:p>
            <a:pPr>
              <a:buNone/>
            </a:pPr>
            <a:endParaRPr lang="ru-RU" dirty="0"/>
          </a:p>
        </p:txBody>
      </p:sp>
      <p:sp>
        <p:nvSpPr>
          <p:cNvPr id="3" name="Заголовок 2"/>
          <p:cNvSpPr>
            <a:spLocks noGrp="1"/>
          </p:cNvSpPr>
          <p:nvPr>
            <p:ph type="title"/>
          </p:nvPr>
        </p:nvSpPr>
        <p:spPr/>
        <p:txBody>
          <a:bodyPr/>
          <a:lstStyle/>
          <a:p>
            <a:pPr algn="r"/>
            <a:r>
              <a:rPr lang="ru-RU" dirty="0" err="1" smtClean="0"/>
              <a:t>Гусаренко</a:t>
            </a:r>
            <a:r>
              <a:rPr lang="ru-RU" dirty="0" smtClean="0"/>
              <a:t> 2</a:t>
            </a:r>
            <a:endParaRPr lang="ru-RU" dirty="0"/>
          </a:p>
        </p:txBody>
      </p:sp>
      <p:sp>
        <p:nvSpPr>
          <p:cNvPr id="4" name="Прямоугольник 3"/>
          <p:cNvSpPr/>
          <p:nvPr/>
        </p:nvSpPr>
        <p:spPr>
          <a:xfrm>
            <a:off x="4139952" y="3789040"/>
            <a:ext cx="4572000" cy="2031325"/>
          </a:xfrm>
          <a:prstGeom prst="rect">
            <a:avLst/>
          </a:prstGeom>
        </p:spPr>
        <p:txBody>
          <a:bodyPr wrap="square">
            <a:spAutoFit/>
          </a:bodyPr>
          <a:lstStyle/>
          <a:p>
            <a:r>
              <a:rPr lang="ru-RU" dirty="0" smtClean="0"/>
              <a:t>Узнав о эвакуации завода прадедушка предложил прабабушке поехать с ним. И не спросив разрешения у родителей  она уезжает с ним в Свердловск.  Там родилась дочь. По окончании войны они вернулись в Москву, а в 1952г. родился мой дедушка Сережа.</a:t>
            </a:r>
            <a:endParaRPr lang="ru-RU" dirty="0"/>
          </a:p>
        </p:txBody>
      </p:sp>
      <p:pic>
        <p:nvPicPr>
          <p:cNvPr id="6" name="Picture 2" descr="http://s00.yaplakal.com/pics/pics_original/2/6/0/578062.jpg"/>
          <p:cNvPicPr>
            <a:picLocks noChangeAspect="1" noChangeArrowheads="1"/>
          </p:cNvPicPr>
          <p:nvPr/>
        </p:nvPicPr>
        <p:blipFill>
          <a:blip r:embed="rId3" cstate="print">
            <a:lum bright="30000" contrast="-20000"/>
          </a:blip>
          <a:srcRect/>
          <a:stretch>
            <a:fillRect/>
          </a:stretch>
        </p:blipFill>
        <p:spPr bwMode="auto">
          <a:xfrm>
            <a:off x="611560" y="3717032"/>
            <a:ext cx="3168351" cy="2040418"/>
          </a:xfrm>
          <a:prstGeom prst="rect">
            <a:avLst/>
          </a:prstGeom>
          <a:ln>
            <a:noFill/>
          </a:ln>
          <a:effectLst>
            <a:softEdge rad="112500"/>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417</TotalTime>
  <Words>262</Words>
  <Application>Microsoft Office PowerPoint</Application>
  <PresentationFormat>Экран (4:3)</PresentationFormat>
  <Paragraphs>53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Paper</vt:lpstr>
      <vt:lpstr>История моей семьи в истории России</vt:lpstr>
      <vt:lpstr>Цель проекта</vt:lpstr>
      <vt:lpstr>Задача</vt:lpstr>
      <vt:lpstr>Методы</vt:lpstr>
      <vt:lpstr>Введение</vt:lpstr>
      <vt:lpstr>Постановка проблемы</vt:lpstr>
      <vt:lpstr>Дерево</vt:lpstr>
      <vt:lpstr>Гусаренко 1</vt:lpstr>
      <vt:lpstr>Гусаренко 2</vt:lpstr>
      <vt:lpstr>Шараев 1</vt:lpstr>
      <vt:lpstr>Шараев 2</vt:lpstr>
      <vt:lpstr>Дорохов</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моей семьи в истории России</dc:title>
  <dc:creator>Дмитрий</dc:creator>
  <cp:lastModifiedBy>ANNA-PC</cp:lastModifiedBy>
  <cp:revision>41</cp:revision>
  <dcterms:created xsi:type="dcterms:W3CDTF">2015-12-01T06:43:54Z</dcterms:created>
  <dcterms:modified xsi:type="dcterms:W3CDTF">2016-02-25T09:41:37Z</dcterms:modified>
</cp:coreProperties>
</file>