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3" r:id="rId4"/>
    <p:sldId id="277" r:id="rId5"/>
    <p:sldId id="276" r:id="rId6"/>
    <p:sldId id="275" r:id="rId7"/>
    <p:sldId id="274" r:id="rId8"/>
    <p:sldId id="272" r:id="rId9"/>
    <p:sldId id="271" r:id="rId10"/>
    <p:sldId id="278" r:id="rId11"/>
    <p:sldId id="283" r:id="rId12"/>
    <p:sldId id="282" r:id="rId13"/>
    <p:sldId id="281" r:id="rId14"/>
    <p:sldId id="279" r:id="rId15"/>
    <p:sldId id="28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gif.ru/OGON/ogon025.gi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6.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www.artgif.ru/OGON/ogon025.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gif"/><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gif"/><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6.gi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http://tush.abatskobr.ru/media/cms_page_media/755/%D0%BAg2_1.png"/>
          <p:cNvPicPr>
            <a:picLocks noChangeAspect="1" noChangeArrowheads="1"/>
          </p:cNvPicPr>
          <p:nvPr/>
        </p:nvPicPr>
        <p:blipFill>
          <a:blip r:embed="rId2" cstate="print"/>
          <a:srcRect l="8359" r="4812" b="5518"/>
          <a:stretch>
            <a:fillRect/>
          </a:stretch>
        </p:blipFill>
        <p:spPr bwMode="auto">
          <a:xfrm>
            <a:off x="0" y="0"/>
            <a:ext cx="9144000" cy="6858000"/>
          </a:xfrm>
          <a:prstGeom prst="rect">
            <a:avLst/>
          </a:prstGeom>
          <a:noFill/>
        </p:spPr>
      </p:pic>
      <p:pic>
        <p:nvPicPr>
          <p:cNvPr id="5" name="Picture 8" descr="Картинка 94 из 132">
            <a:hlinkClick r:id="rId3"/>
          </p:cNvPr>
          <p:cNvPicPr>
            <a:picLocks noChangeAspect="1" noChangeArrowheads="1" noCrop="1"/>
          </p:cNvPicPr>
          <p:nvPr/>
        </p:nvPicPr>
        <p:blipFill>
          <a:blip r:embed="rId4" cstate="print"/>
          <a:srcRect/>
          <a:stretch>
            <a:fillRect/>
          </a:stretch>
        </p:blipFill>
        <p:spPr bwMode="auto">
          <a:xfrm flipH="1">
            <a:off x="3563888" y="476672"/>
            <a:ext cx="2161846" cy="34563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467544" y="188640"/>
            <a:ext cx="6984776" cy="677108"/>
          </a:xfrm>
          <a:prstGeom prst="rect">
            <a:avLst/>
          </a:prstGeom>
          <a:solidFill>
            <a:srgbClr val="FFC000"/>
          </a:solidFill>
        </p:spPr>
        <p:txBody>
          <a:bodyPr wrap="square" rtlCol="0">
            <a:spAutoFit/>
          </a:bodyPr>
          <a:lstStyle/>
          <a:p>
            <a:pPr algn="ctr"/>
            <a:r>
              <a:rPr lang="ru-RU" sz="2000" b="1" dirty="0" smtClean="0">
                <a:solidFill>
                  <a:srgbClr val="FF0000"/>
                </a:solidFill>
                <a:latin typeface="a_AvanteTitlerCpsLC" pitchFamily="34" charset="-52"/>
              </a:rPr>
              <a:t>   </a:t>
            </a:r>
            <a:r>
              <a:rPr lang="ru-RU" sz="1600" b="1" dirty="0" smtClean="0">
                <a:solidFill>
                  <a:srgbClr val="FF0000"/>
                </a:solidFill>
                <a:latin typeface="a_AvanteTitlerCpsLC" pitchFamily="34" charset="-52"/>
              </a:rPr>
              <a:t>Медаль за бой, медаль за труд из одного металла льют…</a:t>
            </a:r>
            <a:endParaRPr lang="ru-RU" sz="1600" dirty="0" smtClean="0">
              <a:solidFill>
                <a:srgbClr val="FF0000"/>
              </a:solidFill>
              <a:latin typeface="a_AvanteTitlerCpsLC" pitchFamily="34" charset="-52"/>
            </a:endParaRPr>
          </a:p>
          <a:p>
            <a:pPr algn="ctr"/>
            <a:endParaRPr lang="ru-RU" dirty="0"/>
          </a:p>
        </p:txBody>
      </p:sp>
      <p:sp>
        <p:nvSpPr>
          <p:cNvPr id="8" name="TextBox 7"/>
          <p:cNvSpPr txBox="1"/>
          <p:nvPr/>
        </p:nvSpPr>
        <p:spPr>
          <a:xfrm>
            <a:off x="3923928" y="980728"/>
            <a:ext cx="3888432" cy="5909310"/>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Савина (</a:t>
            </a:r>
            <a:r>
              <a:rPr lang="ru-RU" b="1" dirty="0" err="1" smtClean="0">
                <a:solidFill>
                  <a:schemeClr val="bg1"/>
                </a:solidFill>
                <a:latin typeface="Times New Roman" pitchFamily="18" charset="0"/>
                <a:cs typeface="Times New Roman" pitchFamily="18" charset="0"/>
              </a:rPr>
              <a:t>Гафитулина</a:t>
            </a:r>
            <a:r>
              <a:rPr lang="ru-RU" b="1" dirty="0" smtClean="0">
                <a:solidFill>
                  <a:schemeClr val="bg1"/>
                </a:solidFill>
                <a:latin typeface="Times New Roman" pitchFamily="18" charset="0"/>
                <a:cs typeface="Times New Roman" pitchFamily="18" charset="0"/>
              </a:rPr>
              <a:t>) Раиса Сергеевна</a:t>
            </a:r>
            <a:r>
              <a:rPr lang="ru-RU" dirty="0" smtClean="0">
                <a:solidFill>
                  <a:schemeClr val="bg1"/>
                </a:solidFill>
                <a:latin typeface="Times New Roman" pitchFamily="18" charset="0"/>
                <a:cs typeface="Times New Roman" pitchFamily="18" charset="0"/>
              </a:rPr>
              <a:t> родилась в 1929 году. В 1941 году, в военное время 13 лет от роду пошла работать на Шамотный завод. Всю войну она проработала на заводе. Так как Раиса Сергеевна была маленького роста, чтобы дотягиваться до станка, она подставляла ящик. Эти годы были самыми сложными и тяжелыми в жизни прабабушки: на обед не ходили, кушали прямо за станком один хлеб. Военный паёк тогда составлял 200 граммов. Чтобы пережить голод собирали пшеничные колоски на поле, за что строго наказывали в то время. Но, чтобы выжить, рисковали. За трудовую доблесть прабабушка награждена медалью «Труженик тыла».</a:t>
            </a:r>
          </a:p>
          <a:p>
            <a:endParaRPr lang="ru-RU" dirty="0"/>
          </a:p>
        </p:txBody>
      </p:sp>
      <p:pic>
        <p:nvPicPr>
          <p:cNvPr id="9" name="Рисунок 8" descr="IMG_0003.jpg"/>
          <p:cNvPicPr>
            <a:picLocks noChangeAspect="1"/>
          </p:cNvPicPr>
          <p:nvPr/>
        </p:nvPicPr>
        <p:blipFill>
          <a:blip r:embed="rId4" cstate="print"/>
          <a:srcRect l="17338" t="19550" r="41092" b="54200"/>
          <a:stretch>
            <a:fillRect/>
          </a:stretch>
        </p:blipFill>
        <p:spPr>
          <a:xfrm rot="5400000">
            <a:off x="256662" y="1479641"/>
            <a:ext cx="2736306" cy="2314543"/>
          </a:xfrm>
          <a:prstGeom prst="rect">
            <a:avLst/>
          </a:prstGeom>
          <a:ln>
            <a:noFill/>
          </a:ln>
          <a:effectLst>
            <a:softEdge rad="112500"/>
          </a:effectLst>
        </p:spPr>
      </p:pic>
      <p:pic>
        <p:nvPicPr>
          <p:cNvPr id="11" name="Picture 4" descr="http://marketrist.narod.ru/medals/DoblestnTrud.jpg"/>
          <p:cNvPicPr>
            <a:picLocks noChangeAspect="1" noChangeArrowheads="1"/>
          </p:cNvPicPr>
          <p:nvPr/>
        </p:nvPicPr>
        <p:blipFill>
          <a:blip r:embed="rId5" cstate="print"/>
          <a:srcRect r="49601"/>
          <a:stretch>
            <a:fillRect/>
          </a:stretch>
        </p:blipFill>
        <p:spPr bwMode="auto">
          <a:xfrm>
            <a:off x="2195736" y="3284984"/>
            <a:ext cx="1368152" cy="26693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3779912" y="260648"/>
            <a:ext cx="4032448" cy="5909310"/>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Леонова Надежда Алексеевна</a:t>
            </a:r>
            <a:r>
              <a:rPr lang="ru-RU" dirty="0" smtClean="0">
                <a:solidFill>
                  <a:schemeClr val="bg1"/>
                </a:solidFill>
                <a:latin typeface="Times New Roman" pitchFamily="18" charset="0"/>
                <a:cs typeface="Times New Roman" pitchFamily="18" charset="0"/>
              </a:rPr>
              <a:t> родилась в селе </a:t>
            </a:r>
            <a:r>
              <a:rPr lang="ru-RU" dirty="0" err="1" smtClean="0">
                <a:solidFill>
                  <a:schemeClr val="bg1"/>
                </a:solidFill>
                <a:latin typeface="Times New Roman" pitchFamily="18" charset="0"/>
                <a:cs typeface="Times New Roman" pitchFamily="18" charset="0"/>
              </a:rPr>
              <a:t>Тамакульское</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Каргопольского</a:t>
            </a:r>
            <a:r>
              <a:rPr lang="ru-RU" dirty="0" smtClean="0">
                <a:solidFill>
                  <a:schemeClr val="bg1"/>
                </a:solidFill>
                <a:latin typeface="Times New Roman" pitchFamily="18" charset="0"/>
                <a:cs typeface="Times New Roman" pitchFamily="18" charset="0"/>
              </a:rPr>
              <a:t> района 17 сентября 1925 года. Великую Отечественную войну Надежда Алексеевна встретила шестнадцатилетней девушкой. Она пошла работать на завод простым рабочим. После войны наша бабушка работала в поселке СМЗ в ДОК № 3. Начинала она работать с должности ученика счетовода и доработала до экономиста. За добросовестный и многолетний труд Надежда Алексеевна награждена медалями «Ветерана труда», «50 лет Победы в Великой Отечественной войне», «За доблестный труд в Великой Отечественной войне 1941-1945 года», «60 лет победы в Великой Отечественной войне».</a:t>
            </a:r>
          </a:p>
          <a:p>
            <a:endParaRPr lang="ru-RU" dirty="0">
              <a:solidFill>
                <a:schemeClr val="bg1"/>
              </a:solidFill>
              <a:latin typeface="Times New Roman" pitchFamily="18" charset="0"/>
              <a:cs typeface="Times New Roman" pitchFamily="18" charset="0"/>
            </a:endParaRPr>
          </a:p>
        </p:txBody>
      </p:sp>
      <p:pic>
        <p:nvPicPr>
          <p:cNvPr id="8" name="Рисунок 7" descr="CCI29012015_0000.JPG"/>
          <p:cNvPicPr>
            <a:picLocks noChangeAspect="1"/>
          </p:cNvPicPr>
          <p:nvPr/>
        </p:nvPicPr>
        <p:blipFill>
          <a:blip r:embed="rId4" cstate="print">
            <a:lum/>
          </a:blip>
          <a:srcRect l="44010" t="22700" r="32028" b="60500"/>
          <a:stretch>
            <a:fillRect/>
          </a:stretch>
        </p:blipFill>
        <p:spPr>
          <a:xfrm>
            <a:off x="395536" y="404664"/>
            <a:ext cx="3096344" cy="3096344"/>
          </a:xfrm>
          <a:prstGeom prst="rect">
            <a:avLst/>
          </a:prstGeom>
          <a:ln>
            <a:noFill/>
          </a:ln>
          <a:effectLst>
            <a:softEdge rad="112500"/>
          </a:effectLst>
        </p:spPr>
      </p:pic>
      <p:pic>
        <p:nvPicPr>
          <p:cNvPr id="11" name="Picture 4" descr="http://marketrist.narod.ru/medals/DoblestnTrud.jpg"/>
          <p:cNvPicPr>
            <a:picLocks noChangeAspect="1" noChangeArrowheads="1"/>
          </p:cNvPicPr>
          <p:nvPr/>
        </p:nvPicPr>
        <p:blipFill>
          <a:blip r:embed="rId5" cstate="print"/>
          <a:srcRect r="49601"/>
          <a:stretch>
            <a:fillRect/>
          </a:stretch>
        </p:blipFill>
        <p:spPr bwMode="auto">
          <a:xfrm>
            <a:off x="1043608" y="2996952"/>
            <a:ext cx="1152128" cy="2247901"/>
          </a:xfrm>
          <a:prstGeom prst="rect">
            <a:avLst/>
          </a:prstGeom>
          <a:noFill/>
        </p:spPr>
      </p:pic>
      <p:pic>
        <p:nvPicPr>
          <p:cNvPr id="12" name="Picture 2" descr="http://bikes.h1.ru/AVA/images/v05s_jpg.jpg"/>
          <p:cNvPicPr>
            <a:picLocks noChangeAspect="1" noChangeArrowheads="1"/>
          </p:cNvPicPr>
          <p:nvPr/>
        </p:nvPicPr>
        <p:blipFill>
          <a:blip r:embed="rId6" cstate="print"/>
          <a:srcRect/>
          <a:stretch>
            <a:fillRect/>
          </a:stretch>
        </p:blipFill>
        <p:spPr bwMode="auto">
          <a:xfrm>
            <a:off x="2339753" y="2996952"/>
            <a:ext cx="1179004" cy="22322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3419872" y="692696"/>
            <a:ext cx="4536504" cy="5632311"/>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Шевелёва Наталья Петровна </a:t>
            </a:r>
          </a:p>
          <a:p>
            <a:r>
              <a:rPr lang="ru-RU" sz="2000" dirty="0" smtClean="0">
                <a:solidFill>
                  <a:schemeClr val="bg1"/>
                </a:solidFill>
                <a:latin typeface="Times New Roman" pitchFamily="18" charset="0"/>
                <a:cs typeface="Times New Roman" pitchFamily="18" charset="0"/>
              </a:rPr>
              <a:t>во время  войны работала  в КАЦИ. Ночевать приходилось прямо в цехе, домой ходить было некогда. Она получила награды «За доблестный  труд».</a:t>
            </a:r>
          </a:p>
          <a:p>
            <a:endParaRPr lang="ru-RU" sz="2000" dirty="0" smtClean="0">
              <a:solidFill>
                <a:schemeClr val="bg1"/>
              </a:solidFill>
              <a:latin typeface="Times New Roman" pitchFamily="18" charset="0"/>
              <a:cs typeface="Times New Roman" pitchFamily="18" charset="0"/>
            </a:endParaRPr>
          </a:p>
          <a:p>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Кадочников Николай Григорьевич </a:t>
            </a:r>
          </a:p>
          <a:p>
            <a:r>
              <a:rPr lang="ru-RU" sz="2000" dirty="0" smtClean="0">
                <a:solidFill>
                  <a:schemeClr val="bg1"/>
                </a:solidFill>
                <a:latin typeface="Times New Roman" pitchFamily="18" charset="0"/>
                <a:cs typeface="Times New Roman" pitchFamily="18" charset="0"/>
              </a:rPr>
              <a:t>во время войны 17-летним   работал на заводе «</a:t>
            </a:r>
            <a:r>
              <a:rPr lang="ru-RU" sz="2000" dirty="0" err="1" smtClean="0">
                <a:solidFill>
                  <a:schemeClr val="bg1"/>
                </a:solidFill>
                <a:latin typeface="Times New Roman" pitchFamily="18" charset="0"/>
                <a:cs typeface="Times New Roman" pitchFamily="18" charset="0"/>
              </a:rPr>
              <a:t>Вторчермете</a:t>
            </a:r>
            <a:r>
              <a:rPr lang="ru-RU" sz="2000" dirty="0" smtClean="0">
                <a:solidFill>
                  <a:schemeClr val="bg1"/>
                </a:solidFill>
                <a:latin typeface="Times New Roman" pitchFamily="18" charset="0"/>
                <a:cs typeface="Times New Roman" pitchFamily="18" charset="0"/>
              </a:rPr>
              <a:t>»,  награждён медалью «За доблестный труд». Три раза он получал повестку из военкомата, но так как  был хорошим специалистом,  руководство выделило ему </a:t>
            </a:r>
            <a:r>
              <a:rPr lang="ru-RU" sz="2000" dirty="0" err="1" smtClean="0">
                <a:solidFill>
                  <a:schemeClr val="bg1"/>
                </a:solidFill>
                <a:latin typeface="Times New Roman" pitchFamily="18" charset="0"/>
                <a:cs typeface="Times New Roman" pitchFamily="18" charset="0"/>
              </a:rPr>
              <a:t>бронь</a:t>
            </a:r>
            <a:r>
              <a:rPr lang="ru-RU" sz="2000" dirty="0" smtClean="0">
                <a:solidFill>
                  <a:schemeClr val="bg1"/>
                </a:solidFill>
                <a:latin typeface="Times New Roman" pitchFamily="18" charset="0"/>
                <a:cs typeface="Times New Roman" pitchFamily="18" charset="0"/>
              </a:rPr>
              <a:t>. Награжден медалью «За доблестный труд».</a:t>
            </a:r>
          </a:p>
          <a:p>
            <a:endParaRPr lang="ru-RU" sz="2000" dirty="0"/>
          </a:p>
        </p:txBody>
      </p:sp>
      <p:pic>
        <p:nvPicPr>
          <p:cNvPr id="8" name="Рисунок 7" descr="Деда Гриша 001.jpg"/>
          <p:cNvPicPr/>
          <p:nvPr/>
        </p:nvPicPr>
        <p:blipFill>
          <a:blip r:embed="rId4" cstate="print"/>
          <a:srcRect b="42857"/>
          <a:stretch>
            <a:fillRect/>
          </a:stretch>
        </p:blipFill>
        <p:spPr>
          <a:xfrm>
            <a:off x="323528" y="3068960"/>
            <a:ext cx="1944216" cy="1944216"/>
          </a:xfrm>
          <a:prstGeom prst="rect">
            <a:avLst/>
          </a:prstGeom>
          <a:ln>
            <a:noFill/>
          </a:ln>
          <a:effectLst>
            <a:softEdge rad="112500"/>
          </a:effectLst>
        </p:spPr>
      </p:pic>
      <p:pic>
        <p:nvPicPr>
          <p:cNvPr id="10" name="Рисунок 9" descr="баба Наташа 001.jpg"/>
          <p:cNvPicPr/>
          <p:nvPr/>
        </p:nvPicPr>
        <p:blipFill>
          <a:blip r:embed="rId5" cstate="print"/>
          <a:stretch>
            <a:fillRect/>
          </a:stretch>
        </p:blipFill>
        <p:spPr>
          <a:xfrm>
            <a:off x="467544" y="332656"/>
            <a:ext cx="1512168" cy="1762125"/>
          </a:xfrm>
          <a:prstGeom prst="rect">
            <a:avLst/>
          </a:prstGeom>
          <a:ln>
            <a:noFill/>
          </a:ln>
          <a:effectLst>
            <a:softEdge rad="112500"/>
          </a:effectLst>
        </p:spPr>
      </p:pic>
      <p:pic>
        <p:nvPicPr>
          <p:cNvPr id="12" name="Picture 4" descr="http://marketrist.narod.ru/medals/DoblestnTrud.jpg"/>
          <p:cNvPicPr>
            <a:picLocks noChangeAspect="1" noChangeArrowheads="1"/>
          </p:cNvPicPr>
          <p:nvPr/>
        </p:nvPicPr>
        <p:blipFill>
          <a:blip r:embed="rId6" cstate="print"/>
          <a:srcRect r="49601"/>
          <a:stretch>
            <a:fillRect/>
          </a:stretch>
        </p:blipFill>
        <p:spPr bwMode="auto">
          <a:xfrm>
            <a:off x="2051720" y="404664"/>
            <a:ext cx="1152128" cy="2247901"/>
          </a:xfrm>
          <a:prstGeom prst="rect">
            <a:avLst/>
          </a:prstGeom>
          <a:noFill/>
        </p:spPr>
      </p:pic>
      <p:pic>
        <p:nvPicPr>
          <p:cNvPr id="13" name="Picture 4" descr="http://marketrist.narod.ru/medals/DoblestnTrud.jpg"/>
          <p:cNvPicPr>
            <a:picLocks noChangeAspect="1" noChangeArrowheads="1"/>
          </p:cNvPicPr>
          <p:nvPr/>
        </p:nvPicPr>
        <p:blipFill>
          <a:blip r:embed="rId6" cstate="print"/>
          <a:srcRect r="49601"/>
          <a:stretch>
            <a:fillRect/>
          </a:stretch>
        </p:blipFill>
        <p:spPr bwMode="auto">
          <a:xfrm>
            <a:off x="2195736" y="3717032"/>
            <a:ext cx="1224136" cy="23883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3995936" y="980728"/>
            <a:ext cx="3888432" cy="4401205"/>
          </a:xfrm>
          <a:prstGeom prst="rect">
            <a:avLst/>
          </a:prstGeom>
          <a:noFill/>
        </p:spPr>
        <p:txBody>
          <a:bodyPr wrap="square" rtlCol="0">
            <a:spAutoFit/>
          </a:bodyPr>
          <a:lstStyle/>
          <a:p>
            <a:r>
              <a:rPr lang="ru-RU" sz="2000" b="1" dirty="0" err="1" smtClean="0">
                <a:solidFill>
                  <a:schemeClr val="bg1"/>
                </a:solidFill>
                <a:latin typeface="Times New Roman" pitchFamily="18" charset="0"/>
                <a:cs typeface="Times New Roman" pitchFamily="18" charset="0"/>
              </a:rPr>
              <a:t>Ударцева</a:t>
            </a:r>
            <a:r>
              <a:rPr lang="ru-RU" sz="2000" b="1" dirty="0" smtClean="0">
                <a:solidFill>
                  <a:schemeClr val="bg1"/>
                </a:solidFill>
                <a:latin typeface="Times New Roman" pitchFamily="18" charset="0"/>
                <a:cs typeface="Times New Roman" pitchFamily="18" charset="0"/>
              </a:rPr>
              <a:t> Ольга Герасимовна</a:t>
            </a:r>
            <a:r>
              <a:rPr lang="ru-RU" sz="2000" dirty="0" smtClean="0">
                <a:solidFill>
                  <a:schemeClr val="bg1"/>
                </a:solidFill>
                <a:latin typeface="Times New Roman" pitchFamily="18" charset="0"/>
                <a:cs typeface="Times New Roman" pitchFamily="18" charset="0"/>
              </a:rPr>
              <a:t> </a:t>
            </a:r>
          </a:p>
          <a:p>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родилась в деревне Усть-Ница Свердловской области. Там же, в колхозе. она трудилась в военные сороковые годы. За отличие в труде прабабушка награждена медалями: «За доблестный труд в Великой Отечественной войне 1941-1945 года», «50 лет Победы в Великой Отечественной войне», «60 лет победы в Великой Отечественной войне». </a:t>
            </a:r>
          </a:p>
          <a:p>
            <a:endParaRPr lang="ru-RU" sz="2000" dirty="0">
              <a:solidFill>
                <a:schemeClr val="bg1"/>
              </a:solidFill>
              <a:latin typeface="Times New Roman" pitchFamily="18" charset="0"/>
              <a:cs typeface="Times New Roman" pitchFamily="18" charset="0"/>
            </a:endParaRPr>
          </a:p>
        </p:txBody>
      </p:sp>
      <p:pic>
        <p:nvPicPr>
          <p:cNvPr id="8" name="Рисунок 7" descr="IMG_0002.jpg"/>
          <p:cNvPicPr>
            <a:picLocks noChangeAspect="1"/>
          </p:cNvPicPr>
          <p:nvPr/>
        </p:nvPicPr>
        <p:blipFill>
          <a:blip r:embed="rId4" cstate="print"/>
          <a:srcRect l="13655" t="7046" r="22741" b="32550"/>
          <a:stretch>
            <a:fillRect/>
          </a:stretch>
        </p:blipFill>
        <p:spPr>
          <a:xfrm>
            <a:off x="611560" y="548680"/>
            <a:ext cx="2520280" cy="3240360"/>
          </a:xfrm>
          <a:prstGeom prst="rect">
            <a:avLst/>
          </a:prstGeom>
          <a:ln>
            <a:noFill/>
          </a:ln>
          <a:effectLst>
            <a:softEdge rad="112500"/>
          </a:effectLst>
        </p:spPr>
      </p:pic>
      <p:pic>
        <p:nvPicPr>
          <p:cNvPr id="3074" name="Picture 2" descr="http://bikes.h1.ru/AVA/images/v05s_jpg.jpg"/>
          <p:cNvPicPr>
            <a:picLocks noChangeAspect="1" noChangeArrowheads="1"/>
          </p:cNvPicPr>
          <p:nvPr/>
        </p:nvPicPr>
        <p:blipFill>
          <a:blip r:embed="rId5" cstate="print"/>
          <a:srcRect/>
          <a:stretch>
            <a:fillRect/>
          </a:stretch>
        </p:blipFill>
        <p:spPr bwMode="auto">
          <a:xfrm>
            <a:off x="971600" y="3068960"/>
            <a:ext cx="1212766" cy="2304256"/>
          </a:xfrm>
          <a:prstGeom prst="rect">
            <a:avLst/>
          </a:prstGeom>
          <a:noFill/>
        </p:spPr>
      </p:pic>
      <p:pic>
        <p:nvPicPr>
          <p:cNvPr id="11" name="Picture 4" descr="http://marketrist.narod.ru/medals/DoblestnTrud.jpg"/>
          <p:cNvPicPr>
            <a:picLocks noChangeAspect="1" noChangeArrowheads="1"/>
          </p:cNvPicPr>
          <p:nvPr/>
        </p:nvPicPr>
        <p:blipFill>
          <a:blip r:embed="rId6" cstate="print"/>
          <a:srcRect r="49601"/>
          <a:stretch>
            <a:fillRect/>
          </a:stretch>
        </p:blipFill>
        <p:spPr bwMode="auto">
          <a:xfrm>
            <a:off x="2411760" y="3068960"/>
            <a:ext cx="1245242" cy="23042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6" name="TextBox 5"/>
          <p:cNvSpPr txBox="1"/>
          <p:nvPr/>
        </p:nvSpPr>
        <p:spPr>
          <a:xfrm>
            <a:off x="3419872" y="836712"/>
            <a:ext cx="4536504" cy="3970318"/>
          </a:xfrm>
          <a:prstGeom prst="rect">
            <a:avLst/>
          </a:prstGeom>
          <a:noFill/>
        </p:spPr>
        <p:txBody>
          <a:bodyPr wrap="square" rtlCol="0">
            <a:spAutoFit/>
          </a:bodyPr>
          <a:lstStyle/>
          <a:p>
            <a:pPr algn="ctr"/>
            <a:r>
              <a:rPr lang="ru-RU" b="1" dirty="0" smtClean="0">
                <a:solidFill>
                  <a:schemeClr val="bg1"/>
                </a:solidFill>
                <a:latin typeface="Times New Roman" pitchFamily="18" charset="0"/>
                <a:cs typeface="Times New Roman" pitchFamily="18" charset="0"/>
              </a:rPr>
              <a:t>Осинцевы Михаил Александрович и       Валентина Ивановна</a:t>
            </a:r>
            <a:r>
              <a:rPr lang="ru-RU" dirty="0" smtClean="0">
                <a:solidFill>
                  <a:schemeClr val="bg1"/>
                </a:solidFill>
                <a:latin typeface="Times New Roman" pitchFamily="18" charset="0"/>
                <a:cs typeface="Times New Roman" pitchFamily="18" charset="0"/>
              </a:rPr>
              <a:t>. </a:t>
            </a:r>
          </a:p>
          <a:p>
            <a:endParaRPr lang="ru-RU" dirty="0" smtClean="0">
              <a:solidFill>
                <a:schemeClr val="bg1"/>
              </a:solidFill>
              <a:latin typeface="Times New Roman" pitchFamily="18" charset="0"/>
              <a:cs typeface="Times New Roman" pitchFamily="18" charset="0"/>
            </a:endParaRPr>
          </a:p>
          <a:p>
            <a:r>
              <a:rPr lang="ru-RU" dirty="0" smtClean="0">
                <a:solidFill>
                  <a:schemeClr val="bg1"/>
                </a:solidFill>
                <a:latin typeface="Times New Roman" pitchFamily="18" charset="0"/>
                <a:cs typeface="Times New Roman" pitchFamily="18" charset="0"/>
              </a:rPr>
              <a:t>В годы ВОВ они были еще детьми и уже тогда трудились на полях и в колхозах. Валентина Павловна в 12 лет сама управляла комбайном. За многолетний добросовестный труд супруги Осинцевы награждены медалями «За доблестный труд в Великой Отечественной войне 1941 – 1945 </a:t>
            </a:r>
            <a:r>
              <a:rPr lang="ru-RU" dirty="0" err="1" smtClean="0">
                <a:solidFill>
                  <a:schemeClr val="bg1"/>
                </a:solidFill>
                <a:latin typeface="Times New Roman" pitchFamily="18" charset="0"/>
                <a:cs typeface="Times New Roman" pitchFamily="18" charset="0"/>
              </a:rPr>
              <a:t>гг</a:t>
            </a:r>
            <a:r>
              <a:rPr lang="ru-RU" dirty="0" smtClean="0">
                <a:solidFill>
                  <a:schemeClr val="bg1"/>
                </a:solidFill>
                <a:latin typeface="Times New Roman" pitchFamily="18" charset="0"/>
                <a:cs typeface="Times New Roman" pitchFamily="18" charset="0"/>
              </a:rPr>
              <a:t>», медалью «Ветеран труда», юбилейными медалями «60 лет, 65 лет Победы в Великой Отечественной войне 1941 -1945 </a:t>
            </a:r>
            <a:r>
              <a:rPr lang="ru-RU" dirty="0" err="1" smtClean="0">
                <a:solidFill>
                  <a:schemeClr val="bg1"/>
                </a:solidFill>
                <a:latin typeface="Times New Roman" pitchFamily="18" charset="0"/>
                <a:cs typeface="Times New Roman" pitchFamily="18" charset="0"/>
              </a:rPr>
              <a:t>гг</a:t>
            </a:r>
            <a:r>
              <a:rPr lang="ru-RU" dirty="0" smtClean="0">
                <a:solidFill>
                  <a:schemeClr val="bg1"/>
                </a:solidFill>
                <a:latin typeface="Times New Roman" pitchFamily="18" charset="0"/>
                <a:cs typeface="Times New Roman" pitchFamily="18" charset="0"/>
              </a:rPr>
              <a:t>».</a:t>
            </a:r>
          </a:p>
          <a:p>
            <a:endParaRPr lang="ru-RU" dirty="0"/>
          </a:p>
        </p:txBody>
      </p:sp>
      <p:pic>
        <p:nvPicPr>
          <p:cNvPr id="7" name="Рисунок 6" descr="IMG_20150119_190853.jpg"/>
          <p:cNvPicPr>
            <a:picLocks noChangeAspect="1"/>
          </p:cNvPicPr>
          <p:nvPr/>
        </p:nvPicPr>
        <p:blipFill>
          <a:blip r:embed="rId4" cstate="print"/>
          <a:srcRect l="15000" t="12201" r="13601" b="11150"/>
          <a:stretch>
            <a:fillRect/>
          </a:stretch>
        </p:blipFill>
        <p:spPr>
          <a:xfrm>
            <a:off x="395536" y="332656"/>
            <a:ext cx="2817190" cy="4032448"/>
          </a:xfrm>
          <a:prstGeom prst="rect">
            <a:avLst/>
          </a:prstGeom>
          <a:ln>
            <a:noFill/>
          </a:ln>
          <a:effectLst>
            <a:softEdge rad="112500"/>
          </a:effectLst>
        </p:spPr>
      </p:pic>
      <p:pic>
        <p:nvPicPr>
          <p:cNvPr id="10" name="Рисунок 9" descr="IMG_20150119_175407.jpg"/>
          <p:cNvPicPr>
            <a:picLocks noChangeAspect="1"/>
          </p:cNvPicPr>
          <p:nvPr/>
        </p:nvPicPr>
        <p:blipFill>
          <a:blip r:embed="rId5" cstate="print"/>
          <a:srcRect l="8263" t="3801" b="9051"/>
          <a:stretch>
            <a:fillRect/>
          </a:stretch>
        </p:blipFill>
        <p:spPr>
          <a:xfrm>
            <a:off x="3995936" y="4581128"/>
            <a:ext cx="2736304" cy="1949588"/>
          </a:xfrm>
          <a:prstGeom prst="rect">
            <a:avLst/>
          </a:prstGeom>
        </p:spPr>
      </p:pic>
      <p:pic>
        <p:nvPicPr>
          <p:cNvPr id="11" name="Picture 4" descr="http://marketrist.narod.ru/medals/DoblestnTrud.jpg"/>
          <p:cNvPicPr>
            <a:picLocks noChangeAspect="1" noChangeArrowheads="1"/>
          </p:cNvPicPr>
          <p:nvPr/>
        </p:nvPicPr>
        <p:blipFill>
          <a:blip r:embed="rId6" cstate="print"/>
          <a:srcRect r="49601"/>
          <a:stretch>
            <a:fillRect/>
          </a:stretch>
        </p:blipFill>
        <p:spPr bwMode="auto">
          <a:xfrm>
            <a:off x="251520" y="3068960"/>
            <a:ext cx="1124883" cy="2079229"/>
          </a:xfrm>
          <a:prstGeom prst="rect">
            <a:avLst/>
          </a:prstGeom>
          <a:noFill/>
        </p:spPr>
      </p:pic>
      <p:pic>
        <p:nvPicPr>
          <p:cNvPr id="2050" name="Picture 2" descr="http://bikes.h1.ru/AVA/images/v05s_jpg.jpg"/>
          <p:cNvPicPr>
            <a:picLocks noChangeAspect="1" noChangeArrowheads="1"/>
          </p:cNvPicPr>
          <p:nvPr/>
        </p:nvPicPr>
        <p:blipFill>
          <a:blip r:embed="rId7" cstate="print"/>
          <a:srcRect/>
          <a:stretch>
            <a:fillRect/>
          </a:stretch>
        </p:blipFill>
        <p:spPr bwMode="auto">
          <a:xfrm>
            <a:off x="2267744" y="4581128"/>
            <a:ext cx="1056286" cy="19999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r="14848"/>
          <a:stretch>
            <a:fillRect/>
          </a:stretch>
        </p:blipFill>
        <p:spPr bwMode="auto">
          <a:xfrm>
            <a:off x="0" y="0"/>
            <a:ext cx="9144000" cy="6868162"/>
          </a:xfrm>
          <a:prstGeom prst="rect">
            <a:avLst/>
          </a:prstGeom>
          <a:noFill/>
        </p:spPr>
      </p:pic>
      <p:pic>
        <p:nvPicPr>
          <p:cNvPr id="10" name="Рисунок 9" descr="Эмблема 70 лет победы.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123728" y="188640"/>
            <a:ext cx="5069381" cy="4365104"/>
          </a:xfrm>
          <a:prstGeom prst="rect">
            <a:avLst/>
          </a:prstGeom>
        </p:spPr>
      </p:pic>
      <p:sp>
        <p:nvSpPr>
          <p:cNvPr id="11" name="TextBox 10"/>
          <p:cNvSpPr txBox="1"/>
          <p:nvPr/>
        </p:nvSpPr>
        <p:spPr>
          <a:xfrm>
            <a:off x="2051720" y="4509120"/>
            <a:ext cx="5141151" cy="2092881"/>
          </a:xfrm>
          <a:prstGeom prst="rect">
            <a:avLst/>
          </a:prstGeom>
          <a:noFill/>
        </p:spPr>
        <p:txBody>
          <a:bodyPr wrap="none" rtlCol="0">
            <a:spAutoFit/>
          </a:bodyPr>
          <a:lstStyle/>
          <a:p>
            <a:pPr algn="ctr"/>
            <a:r>
              <a:rPr lang="ru-RU" sz="2800" i="1" dirty="0" smtClean="0">
                <a:solidFill>
                  <a:srgbClr val="FFFF00"/>
                </a:solidFill>
                <a:latin typeface="Academia" pitchFamily="34" charset="0"/>
              </a:rPr>
              <a:t>И скажут, честь, воздав сполна,</a:t>
            </a:r>
            <a:br>
              <a:rPr lang="ru-RU" sz="2800" i="1" dirty="0" smtClean="0">
                <a:solidFill>
                  <a:srgbClr val="FFFF00"/>
                </a:solidFill>
                <a:latin typeface="Academia" pitchFamily="34" charset="0"/>
              </a:rPr>
            </a:br>
            <a:r>
              <a:rPr lang="ru-RU" sz="2800" i="1" dirty="0" smtClean="0">
                <a:solidFill>
                  <a:srgbClr val="FFFF00"/>
                </a:solidFill>
                <a:latin typeface="Academia" pitchFamily="34" charset="0"/>
              </a:rPr>
              <a:t>Дивясь ушедшей были:</a:t>
            </a:r>
            <a:br>
              <a:rPr lang="ru-RU" sz="2800" i="1" dirty="0" smtClean="0">
                <a:solidFill>
                  <a:srgbClr val="FFFF00"/>
                </a:solidFill>
                <a:latin typeface="Academia" pitchFamily="34" charset="0"/>
              </a:rPr>
            </a:br>
            <a:r>
              <a:rPr lang="ru-RU" sz="2800" i="1" dirty="0" smtClean="0">
                <a:solidFill>
                  <a:srgbClr val="FFFF00"/>
                </a:solidFill>
                <a:latin typeface="Academia" pitchFamily="34" charset="0"/>
              </a:rPr>
              <a:t>Какие были времена!</a:t>
            </a:r>
            <a:br>
              <a:rPr lang="ru-RU" sz="2800" i="1" dirty="0" smtClean="0">
                <a:solidFill>
                  <a:srgbClr val="FFFF00"/>
                </a:solidFill>
                <a:latin typeface="Academia" pitchFamily="34" charset="0"/>
              </a:rPr>
            </a:br>
            <a:r>
              <a:rPr lang="ru-RU" sz="2800" i="1" dirty="0" smtClean="0">
                <a:solidFill>
                  <a:srgbClr val="FFFF00"/>
                </a:solidFill>
                <a:latin typeface="Academia" pitchFamily="34" charset="0"/>
              </a:rPr>
              <a:t>Какие люди были!</a:t>
            </a:r>
            <a:r>
              <a:rPr lang="ru-RU" i="1" dirty="0" smtClean="0"/>
              <a:t/>
            </a:r>
            <a:br>
              <a:rPr lang="ru-RU" i="1" dirty="0" smtClean="0"/>
            </a:br>
            <a:endParaRPr lang="ru-RU" i="1" dirty="0"/>
          </a:p>
        </p:txBody>
      </p:sp>
      <p:pic>
        <p:nvPicPr>
          <p:cNvPr id="12" name="Picture 8" descr="Картинка 94 из 132">
            <a:hlinkClick r:id="rId4"/>
          </p:cNvPr>
          <p:cNvPicPr>
            <a:picLocks noChangeAspect="1" noChangeArrowheads="1" noCrop="1"/>
          </p:cNvPicPr>
          <p:nvPr/>
        </p:nvPicPr>
        <p:blipFill>
          <a:blip r:embed="rId5" cstate="print"/>
          <a:srcRect/>
          <a:stretch>
            <a:fillRect/>
          </a:stretch>
        </p:blipFill>
        <p:spPr bwMode="auto">
          <a:xfrm flipH="1">
            <a:off x="0" y="0"/>
            <a:ext cx="2462076" cy="6858000"/>
          </a:xfrm>
          <a:prstGeom prst="rect">
            <a:avLst/>
          </a:prstGeom>
          <a:noFill/>
        </p:spPr>
      </p:pic>
      <p:pic>
        <p:nvPicPr>
          <p:cNvPr id="13" name="Picture 8" descr="Картинка 94 из 132">
            <a:hlinkClick r:id="rId4"/>
          </p:cNvPr>
          <p:cNvPicPr>
            <a:picLocks noChangeAspect="1" noChangeArrowheads="1" noCrop="1"/>
          </p:cNvPicPr>
          <p:nvPr/>
        </p:nvPicPr>
        <p:blipFill>
          <a:blip r:embed="rId5" cstate="print"/>
          <a:srcRect/>
          <a:stretch>
            <a:fillRect/>
          </a:stretch>
        </p:blipFill>
        <p:spPr bwMode="auto">
          <a:xfrm>
            <a:off x="6660232" y="428604"/>
            <a:ext cx="2483768" cy="64293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3995936" y="1196752"/>
            <a:ext cx="3816424" cy="5293757"/>
          </a:xfrm>
          <a:prstGeom prst="rect">
            <a:avLst/>
          </a:prstGeom>
          <a:noFill/>
        </p:spPr>
        <p:txBody>
          <a:bodyPr wrap="square" rtlCol="0">
            <a:spAutoFit/>
          </a:bodyPr>
          <a:lstStyle/>
          <a:p>
            <a:r>
              <a:rPr lang="ru-RU" sz="2000" b="1" dirty="0" err="1" smtClean="0">
                <a:solidFill>
                  <a:schemeClr val="bg1"/>
                </a:solidFill>
                <a:latin typeface="Times New Roman" pitchFamily="18" charset="0"/>
                <a:cs typeface="Times New Roman" pitchFamily="18" charset="0"/>
              </a:rPr>
              <a:t>Чикунов</a:t>
            </a:r>
            <a:r>
              <a:rPr lang="ru-RU" sz="2000" b="1" dirty="0" smtClean="0">
                <a:solidFill>
                  <a:schemeClr val="bg1"/>
                </a:solidFill>
                <a:latin typeface="Times New Roman" pitchFamily="18" charset="0"/>
                <a:cs typeface="Times New Roman" pitchFamily="18" charset="0"/>
              </a:rPr>
              <a:t> Николай Андреевич</a:t>
            </a:r>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Прошел всю войну, дошел до Бреста. Был ранен, лежал в госпитале, имеет заслуженные награды: медаль «За победу над Японией», орденом Отечественной войны 2 степени, медаль Г. К. Жукова,  награжден юбилейными медалями «60лет, 70лет вооруженных сил СССР», «20 лет победы в ВОВ 1941-1945», награжден юбилейными медалями «30 лет 40 лет 50 лет 60 лет Победы в Великой Отечественной войне 1941-1945 гг.»</a:t>
            </a:r>
          </a:p>
          <a:p>
            <a:endParaRPr lang="ru-RU" dirty="0">
              <a:latin typeface="Times New Roman" pitchFamily="18" charset="0"/>
              <a:cs typeface="Times New Roman" pitchFamily="18" charset="0"/>
            </a:endParaRPr>
          </a:p>
        </p:txBody>
      </p:sp>
      <p:pic>
        <p:nvPicPr>
          <p:cNvPr id="8" name="Рисунок 7" descr="2KEo5WbUZi0.jpg"/>
          <p:cNvPicPr/>
          <p:nvPr/>
        </p:nvPicPr>
        <p:blipFill>
          <a:blip r:embed="rId4" cstate="print"/>
          <a:srcRect l="5007" b="1772"/>
          <a:stretch>
            <a:fillRect/>
          </a:stretch>
        </p:blipFill>
        <p:spPr>
          <a:xfrm>
            <a:off x="395536" y="1268760"/>
            <a:ext cx="2160240" cy="2952328"/>
          </a:xfrm>
          <a:prstGeom prst="rect">
            <a:avLst/>
          </a:prstGeom>
          <a:ln>
            <a:noFill/>
          </a:ln>
          <a:effectLst>
            <a:softEdge rad="112500"/>
          </a:effectLst>
        </p:spPr>
      </p:pic>
      <p:sp>
        <p:nvSpPr>
          <p:cNvPr id="9" name="TextBox 8"/>
          <p:cNvSpPr txBox="1"/>
          <p:nvPr/>
        </p:nvSpPr>
        <p:spPr>
          <a:xfrm>
            <a:off x="611560" y="188640"/>
            <a:ext cx="6984776" cy="861774"/>
          </a:xfrm>
          <a:prstGeom prst="rect">
            <a:avLst/>
          </a:prstGeom>
          <a:solidFill>
            <a:srgbClr val="FFC000"/>
          </a:solidFill>
        </p:spPr>
        <p:txBody>
          <a:bodyPr wrap="square" rtlCol="0">
            <a:spAutoFit/>
          </a:bodyPr>
          <a:lstStyle/>
          <a:p>
            <a:pPr algn="ctr"/>
            <a:r>
              <a:rPr lang="ru-RU" sz="2000" b="1" dirty="0" smtClean="0">
                <a:solidFill>
                  <a:srgbClr val="FF0000"/>
                </a:solidFill>
                <a:latin typeface="a_AvanteTitlerCpsLC" pitchFamily="34" charset="-52"/>
              </a:rPr>
              <a:t>   </a:t>
            </a:r>
            <a:r>
              <a:rPr lang="ru-RU" sz="3200" b="1" dirty="0" smtClean="0">
                <a:solidFill>
                  <a:srgbClr val="FF0000"/>
                </a:solidFill>
                <a:latin typeface="a_AvanteTitlerCpsLC" pitchFamily="34" charset="-52"/>
              </a:rPr>
              <a:t>Дороги солдатской Славы…</a:t>
            </a:r>
            <a:endParaRPr lang="ru-RU" sz="3200" dirty="0" smtClean="0">
              <a:solidFill>
                <a:srgbClr val="FF0000"/>
              </a:solidFill>
              <a:latin typeface="a_AvanteTitlerCpsLC" pitchFamily="34" charset="-52"/>
            </a:endParaRPr>
          </a:p>
          <a:p>
            <a:pPr algn="ctr"/>
            <a:endParaRPr lang="ru-RU" dirty="0"/>
          </a:p>
        </p:txBody>
      </p:sp>
      <p:pic>
        <p:nvPicPr>
          <p:cNvPr id="10" name="Picture 2" descr="http://www.rusorden.ru/content/image/su/o11_2a.gif"/>
          <p:cNvPicPr>
            <a:picLocks noChangeAspect="1" noChangeArrowheads="1"/>
          </p:cNvPicPr>
          <p:nvPr/>
        </p:nvPicPr>
        <p:blipFill>
          <a:blip r:embed="rId5" cstate="print"/>
          <a:srcRect/>
          <a:stretch>
            <a:fillRect/>
          </a:stretch>
        </p:blipFill>
        <p:spPr bwMode="auto">
          <a:xfrm>
            <a:off x="971600" y="3573016"/>
            <a:ext cx="1526436" cy="1656184"/>
          </a:xfrm>
          <a:prstGeom prst="rect">
            <a:avLst/>
          </a:prstGeom>
          <a:noFill/>
        </p:spPr>
      </p:pic>
      <p:pic>
        <p:nvPicPr>
          <p:cNvPr id="11" name="Picture 2" descr="http://museumsmorgon.by/actions/orden.jpg"/>
          <p:cNvPicPr>
            <a:picLocks noChangeAspect="1" noChangeArrowheads="1"/>
          </p:cNvPicPr>
          <p:nvPr/>
        </p:nvPicPr>
        <p:blipFill>
          <a:blip r:embed="rId6" cstate="print"/>
          <a:srcRect/>
          <a:stretch>
            <a:fillRect/>
          </a:stretch>
        </p:blipFill>
        <p:spPr bwMode="auto">
          <a:xfrm>
            <a:off x="2699792" y="1412776"/>
            <a:ext cx="1174631" cy="2160240"/>
          </a:xfrm>
          <a:prstGeom prst="rect">
            <a:avLst/>
          </a:prstGeom>
          <a:noFill/>
        </p:spPr>
      </p:pic>
      <p:pic>
        <p:nvPicPr>
          <p:cNvPr id="12" name="Picture 4" descr="http://rumedal.com/catalog2/images/imp/148/5.jpg"/>
          <p:cNvPicPr>
            <a:picLocks noChangeAspect="1" noChangeArrowheads="1"/>
          </p:cNvPicPr>
          <p:nvPr/>
        </p:nvPicPr>
        <p:blipFill>
          <a:blip r:embed="rId7" cstate="print"/>
          <a:srcRect l="11340" r="58421" b="11737"/>
          <a:stretch>
            <a:fillRect/>
          </a:stretch>
        </p:blipFill>
        <p:spPr bwMode="auto">
          <a:xfrm>
            <a:off x="2699792" y="3789040"/>
            <a:ext cx="1152128" cy="215303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6" name="TextBox 5"/>
          <p:cNvSpPr txBox="1"/>
          <p:nvPr/>
        </p:nvSpPr>
        <p:spPr>
          <a:xfrm>
            <a:off x="4355976" y="188640"/>
            <a:ext cx="3456383" cy="6740307"/>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Быков Алексей Яковлевич</a:t>
            </a:r>
            <a:r>
              <a:rPr lang="ru-RU" dirty="0" smtClean="0">
                <a:solidFill>
                  <a:schemeClr val="bg1"/>
                </a:solidFill>
                <a:latin typeface="Times New Roman" pitchFamily="18" charset="0"/>
                <a:cs typeface="Times New Roman" pitchFamily="18" charset="0"/>
              </a:rPr>
              <a:t> </a:t>
            </a:r>
          </a:p>
          <a:p>
            <a:endParaRPr lang="ru-RU" dirty="0" smtClean="0">
              <a:solidFill>
                <a:schemeClr val="bg1"/>
              </a:solidFill>
              <a:latin typeface="Times New Roman" pitchFamily="18" charset="0"/>
              <a:cs typeface="Times New Roman" pitchFamily="18" charset="0"/>
            </a:endParaRPr>
          </a:p>
          <a:p>
            <a:r>
              <a:rPr lang="ru-RU" dirty="0" smtClean="0">
                <a:solidFill>
                  <a:schemeClr val="bg1"/>
                </a:solidFill>
                <a:latin typeface="Times New Roman" pitchFamily="18" charset="0"/>
                <a:cs typeface="Times New Roman" pitchFamily="18" charset="0"/>
              </a:rPr>
              <a:t>родился 15 октября 1915 года, участвовал в Великой Отечественной войне в звании сержанта пехоты, был миномётчиком 89мм орудия. Дошёл с боями до Кёнигсберга (ныне Калининград), был 6 раз ранен и один раз контужен. При взятии Кёнигсберга потерял ногу и стал инвалидом 2 группы. За отличие в боях был награждён медалями «За боевые заслуги», «За отвагу», «За взятие Кёнигсберга», орденом Красной звезды, орденом Отечественной войны 1 степени. Алексей Яковлевич освобождал от немецких захватчиков территорию не только нашей страны, но и Украину, Польшу, Германию. </a:t>
            </a:r>
          </a:p>
          <a:p>
            <a:endParaRPr lang="ru-RU" dirty="0"/>
          </a:p>
        </p:txBody>
      </p:sp>
      <p:pic>
        <p:nvPicPr>
          <p:cNvPr id="10" name="Рисунок 9" descr="IMG_0004.jpg"/>
          <p:cNvPicPr>
            <a:picLocks noChangeAspect="1"/>
          </p:cNvPicPr>
          <p:nvPr/>
        </p:nvPicPr>
        <p:blipFill>
          <a:blip r:embed="rId4" cstate="print">
            <a:lum bright="-20000" contrast="10000"/>
          </a:blip>
          <a:srcRect l="11400" t="5901" r="64846" b="73099"/>
          <a:stretch>
            <a:fillRect/>
          </a:stretch>
        </p:blipFill>
        <p:spPr>
          <a:xfrm>
            <a:off x="395536" y="404664"/>
            <a:ext cx="2073830" cy="2592288"/>
          </a:xfrm>
          <a:prstGeom prst="rect">
            <a:avLst/>
          </a:prstGeom>
        </p:spPr>
      </p:pic>
      <p:pic>
        <p:nvPicPr>
          <p:cNvPr id="38914" name="Picture 2" descr="http://www.rusorden.ru/content/image/su/o11_2a.gif"/>
          <p:cNvPicPr>
            <a:picLocks noChangeAspect="1" noChangeArrowheads="1"/>
          </p:cNvPicPr>
          <p:nvPr/>
        </p:nvPicPr>
        <p:blipFill>
          <a:blip r:embed="rId5" cstate="print"/>
          <a:srcRect/>
          <a:stretch>
            <a:fillRect/>
          </a:stretch>
        </p:blipFill>
        <p:spPr bwMode="auto">
          <a:xfrm>
            <a:off x="179512" y="2492896"/>
            <a:ext cx="1656184" cy="1796959"/>
          </a:xfrm>
          <a:prstGeom prst="rect">
            <a:avLst/>
          </a:prstGeom>
          <a:noFill/>
        </p:spPr>
      </p:pic>
      <p:pic>
        <p:nvPicPr>
          <p:cNvPr id="13314" name="Picture 2" descr="http://www.ljplus.ru/img4/k/v/kvdm2/zobz03.jpg"/>
          <p:cNvPicPr>
            <a:picLocks noChangeAspect="1" noChangeArrowheads="1"/>
          </p:cNvPicPr>
          <p:nvPr/>
        </p:nvPicPr>
        <p:blipFill>
          <a:blip r:embed="rId6" cstate="print"/>
          <a:srcRect l="50793"/>
          <a:stretch>
            <a:fillRect/>
          </a:stretch>
        </p:blipFill>
        <p:spPr bwMode="auto">
          <a:xfrm>
            <a:off x="2771800" y="404664"/>
            <a:ext cx="1296144" cy="2547636"/>
          </a:xfrm>
          <a:prstGeom prst="rect">
            <a:avLst/>
          </a:prstGeom>
          <a:noFill/>
        </p:spPr>
      </p:pic>
      <p:pic>
        <p:nvPicPr>
          <p:cNvPr id="12" name="Picture 4" descr="http://arcuda.com/upload/resize_cache/iblock/20d/500_500_16a9cdfeb475445909b854c588a1af844/IMG_3492.JPG"/>
          <p:cNvPicPr>
            <a:picLocks noChangeAspect="1" noChangeArrowheads="1"/>
          </p:cNvPicPr>
          <p:nvPr/>
        </p:nvPicPr>
        <p:blipFill>
          <a:blip r:embed="rId7" cstate="print"/>
          <a:srcRect l="14112" t="3961" r="15329" b="5320"/>
          <a:stretch>
            <a:fillRect/>
          </a:stretch>
        </p:blipFill>
        <p:spPr bwMode="auto">
          <a:xfrm>
            <a:off x="2699792" y="3140968"/>
            <a:ext cx="1425758" cy="2592288"/>
          </a:xfrm>
          <a:prstGeom prst="rect">
            <a:avLst/>
          </a:prstGeom>
          <a:noFill/>
        </p:spPr>
      </p:pic>
      <p:pic>
        <p:nvPicPr>
          <p:cNvPr id="13" name="Picture 10" descr="http://war60.my1.ru/img/t_23505_1262094416.jpg"/>
          <p:cNvPicPr>
            <a:picLocks noChangeAspect="1" noChangeArrowheads="1"/>
          </p:cNvPicPr>
          <p:nvPr/>
        </p:nvPicPr>
        <p:blipFill>
          <a:blip r:embed="rId8" cstate="print"/>
          <a:srcRect/>
          <a:stretch>
            <a:fillRect/>
          </a:stretch>
        </p:blipFill>
        <p:spPr bwMode="auto">
          <a:xfrm>
            <a:off x="1259632" y="4077072"/>
            <a:ext cx="1197016" cy="11521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3491880" y="620688"/>
            <a:ext cx="4392487" cy="5262979"/>
          </a:xfrm>
          <a:prstGeom prst="rect">
            <a:avLst/>
          </a:prstGeom>
          <a:noFill/>
        </p:spPr>
        <p:txBody>
          <a:bodyPr wrap="square" rtlCol="0">
            <a:spAutoFit/>
          </a:bodyPr>
          <a:lstStyle/>
          <a:p>
            <a:endParaRPr lang="ru-RU" b="1" dirty="0" smtClean="0">
              <a:solidFill>
                <a:schemeClr val="bg1"/>
              </a:solidFill>
              <a:latin typeface="Times New Roman" pitchFamily="18" charset="0"/>
              <a:cs typeface="Times New Roman" pitchFamily="18" charset="0"/>
            </a:endParaRPr>
          </a:p>
          <a:p>
            <a:endParaRPr lang="ru-RU" b="1" dirty="0" smtClean="0">
              <a:solidFill>
                <a:schemeClr val="bg1"/>
              </a:solidFill>
              <a:latin typeface="Times New Roman" pitchFamily="18" charset="0"/>
              <a:cs typeface="Times New Roman" pitchFamily="18" charset="0"/>
            </a:endParaRPr>
          </a:p>
          <a:p>
            <a:r>
              <a:rPr lang="ru-RU" sz="2000" b="1" dirty="0" smtClean="0">
                <a:solidFill>
                  <a:schemeClr val="bg1"/>
                </a:solidFill>
                <a:latin typeface="Times New Roman" pitchFamily="18" charset="0"/>
                <a:cs typeface="Times New Roman" pitchFamily="18" charset="0"/>
              </a:rPr>
              <a:t>Шевелёв  Данила  Яковлевич </a:t>
            </a:r>
          </a:p>
          <a:p>
            <a:endParaRPr lang="ru-RU" sz="2000" b="1"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ушёл на фронт с первых дней войны.</a:t>
            </a:r>
            <a:endParaRPr lang="ru-RU" sz="2000" b="1"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Данила Яковлевич погиб в 1942 году. </a:t>
            </a:r>
          </a:p>
          <a:p>
            <a:endParaRPr lang="ru-RU" sz="2000" dirty="0" smtClean="0">
              <a:solidFill>
                <a:schemeClr val="bg1"/>
              </a:solidFill>
              <a:latin typeface="Times New Roman" pitchFamily="18" charset="0"/>
              <a:cs typeface="Times New Roman" pitchFamily="18" charset="0"/>
            </a:endParaRPr>
          </a:p>
          <a:p>
            <a:endParaRPr lang="ru-RU" sz="2000" dirty="0" smtClean="0">
              <a:solidFill>
                <a:schemeClr val="bg1"/>
              </a:solidFill>
              <a:latin typeface="Times New Roman" pitchFamily="18" charset="0"/>
              <a:cs typeface="Times New Roman" pitchFamily="18" charset="0"/>
            </a:endParaRPr>
          </a:p>
          <a:p>
            <a:endParaRPr lang="ru-RU" sz="2000" dirty="0" smtClean="0">
              <a:solidFill>
                <a:schemeClr val="bg1"/>
              </a:solidFill>
              <a:latin typeface="Times New Roman" pitchFamily="18" charset="0"/>
              <a:cs typeface="Times New Roman" pitchFamily="18" charset="0"/>
            </a:endParaRPr>
          </a:p>
          <a:p>
            <a:r>
              <a:rPr lang="ru-RU" sz="2000" b="1" dirty="0" smtClean="0">
                <a:solidFill>
                  <a:schemeClr val="bg1"/>
                </a:solidFill>
                <a:latin typeface="Times New Roman" pitchFamily="18" charset="0"/>
                <a:cs typeface="Times New Roman" pitchFamily="18" charset="0"/>
              </a:rPr>
              <a:t>Кадочников  Григорий Фёдорович </a:t>
            </a:r>
          </a:p>
          <a:p>
            <a:endParaRPr lang="ru-RU" sz="2000" b="1"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воевал  на Ленинградском  фронте. После окончания войны награждён  орденом   «Отечественной  войны 1 степени» и медалями « За доблестный труд».</a:t>
            </a:r>
          </a:p>
          <a:p>
            <a:endParaRPr lang="ru-RU" sz="2000" dirty="0">
              <a:solidFill>
                <a:schemeClr val="bg1"/>
              </a:solidFill>
              <a:latin typeface="Times New Roman" pitchFamily="18" charset="0"/>
              <a:cs typeface="Times New Roman" pitchFamily="18" charset="0"/>
            </a:endParaRPr>
          </a:p>
        </p:txBody>
      </p:sp>
      <p:pic>
        <p:nvPicPr>
          <p:cNvPr id="11" name="Рисунок 10" descr="деда коля 001.jpg"/>
          <p:cNvPicPr/>
          <p:nvPr/>
        </p:nvPicPr>
        <p:blipFill>
          <a:blip r:embed="rId4" cstate="print">
            <a:lum bright="-10000" contrast="40000"/>
          </a:blip>
          <a:srcRect l="21053" t="10985" r="31579" b="48737"/>
          <a:stretch>
            <a:fillRect/>
          </a:stretch>
        </p:blipFill>
        <p:spPr>
          <a:xfrm>
            <a:off x="539552" y="2780928"/>
            <a:ext cx="1800200" cy="2160240"/>
          </a:xfrm>
          <a:prstGeom prst="rect">
            <a:avLst/>
          </a:prstGeom>
          <a:ln>
            <a:noFill/>
          </a:ln>
          <a:effectLst>
            <a:softEdge rad="112500"/>
          </a:effectLst>
        </p:spPr>
      </p:pic>
      <p:pic>
        <p:nvPicPr>
          <p:cNvPr id="34818" name="Picture 2" descr="http://www.rusorden.ru/content/image/su/o11_2a.gif"/>
          <p:cNvPicPr>
            <a:picLocks noChangeAspect="1" noChangeArrowheads="1"/>
          </p:cNvPicPr>
          <p:nvPr/>
        </p:nvPicPr>
        <p:blipFill>
          <a:blip r:embed="rId5" cstate="print"/>
          <a:srcRect/>
          <a:stretch>
            <a:fillRect/>
          </a:stretch>
        </p:blipFill>
        <p:spPr bwMode="auto">
          <a:xfrm>
            <a:off x="1547664" y="3717032"/>
            <a:ext cx="1796550" cy="1827428"/>
          </a:xfrm>
          <a:prstGeom prst="rect">
            <a:avLst/>
          </a:prstGeom>
          <a:noFill/>
        </p:spPr>
      </p:pic>
      <p:pic>
        <p:nvPicPr>
          <p:cNvPr id="10" name="Picture 4" descr="http://marketrist.narod.ru/medals/DoblestnTrud.jpg"/>
          <p:cNvPicPr>
            <a:picLocks noChangeAspect="1" noChangeArrowheads="1"/>
          </p:cNvPicPr>
          <p:nvPr/>
        </p:nvPicPr>
        <p:blipFill>
          <a:blip r:embed="rId6" cstate="print"/>
          <a:srcRect r="49601"/>
          <a:stretch>
            <a:fillRect/>
          </a:stretch>
        </p:blipFill>
        <p:spPr bwMode="auto">
          <a:xfrm>
            <a:off x="683568" y="332656"/>
            <a:ext cx="1152128" cy="22479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6" name="TextBox 5"/>
          <p:cNvSpPr txBox="1"/>
          <p:nvPr/>
        </p:nvSpPr>
        <p:spPr>
          <a:xfrm>
            <a:off x="3707904" y="764704"/>
            <a:ext cx="4104456" cy="5601533"/>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Темников Михаил Ильич</a:t>
            </a:r>
            <a:endParaRPr lang="ru-RU" sz="2000" dirty="0" smtClean="0">
              <a:solidFill>
                <a:schemeClr val="bg1"/>
              </a:solidFill>
              <a:latin typeface="Times New Roman" pitchFamily="18" charset="0"/>
              <a:cs typeface="Times New Roman" pitchFamily="18" charset="0"/>
            </a:endParaRPr>
          </a:p>
          <a:p>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пошел на фронт сразу после окончания школы. Он видел, как погибали его товарищи, часами вёл бой в холодных и сырых окопах. Однажды Михаил Ильич был тяжело ранен, на поле боя он притворился мертвым, и фашисты его не заметили. Потом прадедушку нашла санитарная собака, залаяла, он был спасен. Темников Михаил Ильич закончил войну героем и был награжден медалью «За боевые заслуги», юбилейными медалями к Дню Победы в Великой Отечественной войне 1941-1945 гг.</a:t>
            </a:r>
          </a:p>
          <a:p>
            <a:endParaRPr lang="ru-RU" dirty="0"/>
          </a:p>
        </p:txBody>
      </p:sp>
      <p:pic>
        <p:nvPicPr>
          <p:cNvPr id="7" name="Рисунок 6" descr="IMG_0001.jpg"/>
          <p:cNvPicPr>
            <a:picLocks noChangeAspect="1"/>
          </p:cNvPicPr>
          <p:nvPr/>
        </p:nvPicPr>
        <p:blipFill>
          <a:blip r:embed="rId4" cstate="print"/>
          <a:srcRect l="3677" t="13087" r="3677" b="13086"/>
          <a:stretch>
            <a:fillRect/>
          </a:stretch>
        </p:blipFill>
        <p:spPr>
          <a:xfrm rot="10800000">
            <a:off x="323528" y="764704"/>
            <a:ext cx="2664296" cy="3219357"/>
          </a:xfrm>
          <a:prstGeom prst="rect">
            <a:avLst/>
          </a:prstGeom>
          <a:ln>
            <a:noFill/>
          </a:ln>
          <a:effectLst>
            <a:softEdge rad="112500"/>
          </a:effectLst>
        </p:spPr>
      </p:pic>
      <p:pic>
        <p:nvPicPr>
          <p:cNvPr id="11266" name="Picture 2" descr="http://bikes.h1.ru/AVA/images/v05s_jpg.jpg"/>
          <p:cNvPicPr>
            <a:picLocks noChangeAspect="1" noChangeArrowheads="1"/>
          </p:cNvPicPr>
          <p:nvPr/>
        </p:nvPicPr>
        <p:blipFill>
          <a:blip r:embed="rId5" cstate="print"/>
          <a:srcRect/>
          <a:stretch>
            <a:fillRect/>
          </a:stretch>
        </p:blipFill>
        <p:spPr bwMode="auto">
          <a:xfrm>
            <a:off x="2195736" y="3573016"/>
            <a:ext cx="1336204" cy="25298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611560" y="3789040"/>
            <a:ext cx="2304256" cy="2304256"/>
          </a:xfrm>
          <a:prstGeom prst="rect">
            <a:avLst/>
          </a:prstGeom>
          <a:noFill/>
        </p:spPr>
      </p:pic>
      <p:sp>
        <p:nvSpPr>
          <p:cNvPr id="6" name="TextBox 5"/>
          <p:cNvSpPr txBox="1"/>
          <p:nvPr/>
        </p:nvSpPr>
        <p:spPr>
          <a:xfrm>
            <a:off x="3995936" y="2420888"/>
            <a:ext cx="3960440" cy="3785652"/>
          </a:xfrm>
          <a:prstGeom prst="rect">
            <a:avLst/>
          </a:prstGeom>
          <a:noFill/>
        </p:spPr>
        <p:txBody>
          <a:bodyPr wrap="square" rtlCol="0">
            <a:spAutoFit/>
          </a:bodyPr>
          <a:lstStyle/>
          <a:p>
            <a:r>
              <a:rPr lang="ru-RU" sz="2000" b="1" dirty="0" err="1" smtClean="0">
                <a:solidFill>
                  <a:schemeClr val="bg1"/>
                </a:solidFill>
                <a:latin typeface="Times New Roman" pitchFamily="18" charset="0"/>
                <a:cs typeface="Times New Roman" pitchFamily="18" charset="0"/>
              </a:rPr>
              <a:t>Гафитулин</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Сирозитин</a:t>
            </a:r>
            <a:r>
              <a:rPr lang="ru-RU" sz="2000" dirty="0" smtClean="0">
                <a:solidFill>
                  <a:schemeClr val="bg1"/>
                </a:solidFill>
                <a:latin typeface="Times New Roman" pitchFamily="18" charset="0"/>
                <a:cs typeface="Times New Roman" pitchFamily="18" charset="0"/>
              </a:rPr>
              <a:t>, </a:t>
            </a:r>
          </a:p>
          <a:p>
            <a:r>
              <a:rPr lang="ru-RU" sz="2000" dirty="0" smtClean="0">
                <a:solidFill>
                  <a:schemeClr val="bg1"/>
                </a:solidFill>
                <a:latin typeface="Times New Roman" pitchFamily="18" charset="0"/>
                <a:cs typeface="Times New Roman" pitchFamily="18" charset="0"/>
              </a:rPr>
              <a:t>1907 года рождения, призвался на войну 20.12.1941 г Сухоложским РВК. Красноармеец </a:t>
            </a:r>
            <a:r>
              <a:rPr lang="ru-RU" sz="2000" dirty="0" err="1" smtClean="0">
                <a:solidFill>
                  <a:schemeClr val="bg1"/>
                </a:solidFill>
                <a:latin typeface="Times New Roman" pitchFamily="18" charset="0"/>
                <a:cs typeface="Times New Roman" pitchFamily="18" charset="0"/>
              </a:rPr>
              <a:t>Гафитулин</a:t>
            </a:r>
            <a:r>
              <a:rPr lang="ru-RU" sz="2000" dirty="0" smtClean="0">
                <a:solidFill>
                  <a:schemeClr val="bg1"/>
                </a:solidFill>
                <a:latin typeface="Times New Roman" pitchFamily="18" charset="0"/>
                <a:cs typeface="Times New Roman" pitchFamily="18" charset="0"/>
              </a:rPr>
              <a:t> пропал без вести в октябре 1942 г. с дороги в районе Курска. Извещение семье о признании пропавшим без вести пришло лишь в январе 1943 года. Никаких данных о его дальнейшей судьбе или захоронении до сих пор нет.</a:t>
            </a:r>
          </a:p>
          <a:p>
            <a:endParaRPr lang="ru-RU" sz="2000" dirty="0">
              <a:solidFill>
                <a:schemeClr val="bg1"/>
              </a:solidFill>
              <a:latin typeface="Times New Roman" pitchFamily="18" charset="0"/>
              <a:cs typeface="Times New Roman" pitchFamily="18" charset="0"/>
            </a:endParaRPr>
          </a:p>
        </p:txBody>
      </p:sp>
      <p:sp>
        <p:nvSpPr>
          <p:cNvPr id="7" name="TextBox 6"/>
          <p:cNvSpPr txBox="1"/>
          <p:nvPr/>
        </p:nvSpPr>
        <p:spPr>
          <a:xfrm>
            <a:off x="323528" y="404664"/>
            <a:ext cx="3672408" cy="2831544"/>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Лобанов Иван</a:t>
            </a:r>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Сергеевич</a:t>
            </a:r>
            <a:r>
              <a:rPr lang="ru-RU" sz="2000" dirty="0" smtClean="0">
                <a:solidFill>
                  <a:schemeClr val="bg1"/>
                </a:solidFill>
                <a:latin typeface="Times New Roman" pitchFamily="18" charset="0"/>
                <a:cs typeface="Times New Roman" pitchFamily="18" charset="0"/>
              </a:rPr>
              <a:t>, младший сержант, заместитель командира отделения, с первых дней ушел воевать за Родину. 27.01.1942 года пал смертью храбрых в бою при защите села Кресты Смоленской области, там же захоронен.</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7" name="TextBox 6"/>
          <p:cNvSpPr txBox="1"/>
          <p:nvPr/>
        </p:nvSpPr>
        <p:spPr>
          <a:xfrm>
            <a:off x="3419873" y="692696"/>
            <a:ext cx="4392488" cy="5632311"/>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Дружинин Тимофей Семенович</a:t>
            </a:r>
            <a:r>
              <a:rPr lang="ru-RU" sz="2000" dirty="0" smtClean="0">
                <a:solidFill>
                  <a:schemeClr val="bg1"/>
                </a:solidFill>
                <a:latin typeface="Times New Roman" pitchFamily="18" charset="0"/>
                <a:cs typeface="Times New Roman" pitchFamily="18" charset="0"/>
              </a:rPr>
              <a:t> воевал под городом Ржевом, когда враг совсем близко подошел к столице нашей Родины – Москве. Он родился в 1907 году в семье потомственных уральских казаков в деревне </a:t>
            </a:r>
            <a:r>
              <a:rPr lang="ru-RU" sz="2000" dirty="0" err="1" smtClean="0">
                <a:solidFill>
                  <a:schemeClr val="bg1"/>
                </a:solidFill>
                <a:latin typeface="Times New Roman" pitchFamily="18" charset="0"/>
                <a:cs typeface="Times New Roman" pitchFamily="18" charset="0"/>
              </a:rPr>
              <a:t>Таушкан</a:t>
            </a:r>
            <a:r>
              <a:rPr lang="ru-RU" sz="2000" dirty="0" smtClean="0">
                <a:solidFill>
                  <a:schemeClr val="bg1"/>
                </a:solidFill>
                <a:latin typeface="Times New Roman" pitchFamily="18" charset="0"/>
                <a:cs typeface="Times New Roman" pitchFamily="18" charset="0"/>
              </a:rPr>
              <a:t> Сухоложского района и во время войны воевал в отдельной казачьей дивизии. Он рассказывал, что в начале войны, когда оружия не хватало, приходилось чуть ли не с одной шашкой на вражеские танки в атаку бросаться. Но Москву они отстояли! Тимофей Семёнович награжден медалью «За боевые заслуги», юбилейными медалями к «Дню Победы в Великой Отечественной войне 1941-1945 гг.» </a:t>
            </a:r>
            <a:endParaRPr lang="ru-RU" sz="2000" dirty="0">
              <a:solidFill>
                <a:schemeClr val="bg1"/>
              </a:solidFill>
              <a:latin typeface="Times New Roman" pitchFamily="18" charset="0"/>
              <a:cs typeface="Times New Roman" pitchFamily="18" charset="0"/>
            </a:endParaRPr>
          </a:p>
        </p:txBody>
      </p:sp>
      <p:pic>
        <p:nvPicPr>
          <p:cNvPr id="8" name="Рисунок 7" descr="IMG_0001.jpg"/>
          <p:cNvPicPr>
            <a:picLocks noChangeAspect="1"/>
          </p:cNvPicPr>
          <p:nvPr/>
        </p:nvPicPr>
        <p:blipFill>
          <a:blip r:embed="rId4" cstate="print"/>
          <a:srcRect l="14369" t="12201" r="41092" b="48950"/>
          <a:stretch>
            <a:fillRect/>
          </a:stretch>
        </p:blipFill>
        <p:spPr>
          <a:xfrm>
            <a:off x="467544" y="260648"/>
            <a:ext cx="2568934" cy="3168352"/>
          </a:xfrm>
          <a:prstGeom prst="rect">
            <a:avLst/>
          </a:prstGeom>
          <a:ln>
            <a:noFill/>
          </a:ln>
          <a:effectLst>
            <a:softEdge rad="112500"/>
          </a:effectLst>
        </p:spPr>
      </p:pic>
      <p:pic>
        <p:nvPicPr>
          <p:cNvPr id="9" name="Picture 2" descr="http://bikes.h1.ru/AVA/images/v05s_jpg.jpg"/>
          <p:cNvPicPr>
            <a:picLocks noChangeAspect="1" noChangeArrowheads="1"/>
          </p:cNvPicPr>
          <p:nvPr/>
        </p:nvPicPr>
        <p:blipFill>
          <a:blip r:embed="rId5" cstate="print"/>
          <a:srcRect/>
          <a:stretch>
            <a:fillRect/>
          </a:stretch>
        </p:blipFill>
        <p:spPr bwMode="auto">
          <a:xfrm>
            <a:off x="2267744" y="3068960"/>
            <a:ext cx="1108010" cy="2097832"/>
          </a:xfrm>
          <a:prstGeom prst="rect">
            <a:avLst/>
          </a:prstGeom>
          <a:noFill/>
        </p:spPr>
      </p:pic>
      <p:pic>
        <p:nvPicPr>
          <p:cNvPr id="9218" name="Picture 2" descr="http://www.ljplus.ru/img4/k/v/kvdm2/zobz03.jpg"/>
          <p:cNvPicPr>
            <a:picLocks noChangeAspect="1" noChangeArrowheads="1"/>
          </p:cNvPicPr>
          <p:nvPr/>
        </p:nvPicPr>
        <p:blipFill>
          <a:blip r:embed="rId6" cstate="print"/>
          <a:srcRect r="49207"/>
          <a:stretch>
            <a:fillRect/>
          </a:stretch>
        </p:blipFill>
        <p:spPr bwMode="auto">
          <a:xfrm>
            <a:off x="899592" y="3068960"/>
            <a:ext cx="1106483" cy="21069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6" name="TextBox 5"/>
          <p:cNvSpPr txBox="1"/>
          <p:nvPr/>
        </p:nvSpPr>
        <p:spPr>
          <a:xfrm>
            <a:off x="4067944" y="548680"/>
            <a:ext cx="4032448" cy="5940088"/>
          </a:xfrm>
          <a:prstGeom prst="rect">
            <a:avLst/>
          </a:prstGeom>
          <a:noFill/>
        </p:spPr>
        <p:txBody>
          <a:bodyPr wrap="square" rtlCol="0">
            <a:spAutoFit/>
          </a:bodyPr>
          <a:lstStyle/>
          <a:p>
            <a:r>
              <a:rPr lang="ru-RU" sz="2000" b="1" dirty="0" err="1" smtClean="0">
                <a:solidFill>
                  <a:schemeClr val="bg1"/>
                </a:solidFill>
                <a:latin typeface="Times New Roman" pitchFamily="18" charset="0"/>
                <a:cs typeface="Times New Roman" pitchFamily="18" charset="0"/>
              </a:rPr>
              <a:t>Билюшов</a:t>
            </a:r>
            <a:r>
              <a:rPr lang="ru-RU" sz="2000" b="1" dirty="0" smtClean="0">
                <a:solidFill>
                  <a:schemeClr val="bg1"/>
                </a:solidFill>
                <a:latin typeface="Times New Roman" pitchFamily="18" charset="0"/>
                <a:cs typeface="Times New Roman" pitchFamily="18" charset="0"/>
              </a:rPr>
              <a:t> Анатолий Иванович </a:t>
            </a:r>
            <a:r>
              <a:rPr lang="ru-RU" sz="2000" dirty="0" smtClean="0">
                <a:solidFill>
                  <a:schemeClr val="bg1"/>
                </a:solidFill>
                <a:latin typeface="Times New Roman" pitchFamily="18" charset="0"/>
                <a:cs typeface="Times New Roman" pitchFamily="18" charset="0"/>
              </a:rPr>
              <a:t>родился в селе </a:t>
            </a:r>
            <a:r>
              <a:rPr lang="ru-RU" sz="2000" dirty="0" err="1" smtClean="0">
                <a:solidFill>
                  <a:schemeClr val="bg1"/>
                </a:solidFill>
                <a:latin typeface="Times New Roman" pitchFamily="18" charset="0"/>
                <a:cs typeface="Times New Roman" pitchFamily="18" charset="0"/>
              </a:rPr>
              <a:t>Кознево</a:t>
            </a:r>
            <a:r>
              <a:rPr lang="ru-RU" sz="2000" dirty="0" smtClean="0">
                <a:solidFill>
                  <a:schemeClr val="bg1"/>
                </a:solidFill>
                <a:latin typeface="Times New Roman" pitchFamily="18" charset="0"/>
                <a:cs typeface="Times New Roman" pitchFamily="18" charset="0"/>
              </a:rPr>
              <a:t> Мордовской АССР в 1924 году, когда он пошел на фронт, ему только-только исполнилось 18 лет. Анатолий Иванович воевал в морской пехоте на легких катерах, был старшиной 2 статьи. Во время блокады Ленинграда он сдерживал фашиста, который рвался в осажденный город. Ему зачастую приходилось воевать зимой голодным, спать в ледяных окопах в лютые морозы. Анатолий Иванович награжден орденом «Отечественной войны 1 степени» и медалью «За оборону Ленинграда». </a:t>
            </a:r>
          </a:p>
          <a:p>
            <a:endParaRPr lang="ru-RU" sz="2000" dirty="0"/>
          </a:p>
        </p:txBody>
      </p:sp>
      <p:pic>
        <p:nvPicPr>
          <p:cNvPr id="9" name="Рисунок 8" descr="IMG_0002.jpg"/>
          <p:cNvPicPr>
            <a:picLocks noChangeAspect="1"/>
          </p:cNvPicPr>
          <p:nvPr/>
        </p:nvPicPr>
        <p:blipFill>
          <a:blip r:embed="rId4" cstate="print"/>
          <a:srcRect l="18823" t="16400" r="36638" b="40550"/>
          <a:stretch>
            <a:fillRect/>
          </a:stretch>
        </p:blipFill>
        <p:spPr>
          <a:xfrm>
            <a:off x="251520" y="548680"/>
            <a:ext cx="2160240" cy="2952328"/>
          </a:xfrm>
          <a:prstGeom prst="rect">
            <a:avLst/>
          </a:prstGeom>
          <a:ln>
            <a:noFill/>
          </a:ln>
          <a:effectLst>
            <a:softEdge rad="112500"/>
          </a:effectLst>
        </p:spPr>
      </p:pic>
      <p:pic>
        <p:nvPicPr>
          <p:cNvPr id="39938" name="Picture 2" descr="http://www.rusorden.ru/content/image/su/o11_2a.gif"/>
          <p:cNvPicPr>
            <a:picLocks noChangeAspect="1" noChangeArrowheads="1"/>
          </p:cNvPicPr>
          <p:nvPr/>
        </p:nvPicPr>
        <p:blipFill>
          <a:blip r:embed="rId5" cstate="print"/>
          <a:srcRect/>
          <a:stretch>
            <a:fillRect/>
          </a:stretch>
        </p:blipFill>
        <p:spPr bwMode="auto">
          <a:xfrm>
            <a:off x="1331640" y="3501008"/>
            <a:ext cx="2283563" cy="2477666"/>
          </a:xfrm>
          <a:prstGeom prst="rect">
            <a:avLst/>
          </a:prstGeom>
          <a:noFill/>
        </p:spPr>
      </p:pic>
      <p:pic>
        <p:nvPicPr>
          <p:cNvPr id="10" name="Picture 2" descr="http://marketrist.narod.ru/medals/Leningrad.jpg"/>
          <p:cNvPicPr>
            <a:picLocks noChangeAspect="1" noChangeArrowheads="1"/>
          </p:cNvPicPr>
          <p:nvPr/>
        </p:nvPicPr>
        <p:blipFill>
          <a:blip r:embed="rId6" cstate="print"/>
          <a:srcRect r="49601" b="475"/>
          <a:stretch>
            <a:fillRect/>
          </a:stretch>
        </p:blipFill>
        <p:spPr bwMode="auto">
          <a:xfrm>
            <a:off x="2555776" y="548680"/>
            <a:ext cx="1503696" cy="28803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propowerpoint.ru/wp-content/uploads/2013/03/PomnimPrint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1028" name="Picture 4" descr="http://jpegshare.net/images/90/7b/907b7894fafed4f94b483d42362b3d3d.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79512" y="5334000"/>
            <a:ext cx="1368152" cy="1368152"/>
          </a:xfrm>
          <a:prstGeom prst="rect">
            <a:avLst/>
          </a:prstGeom>
          <a:noFill/>
        </p:spPr>
      </p:pic>
      <p:sp>
        <p:nvSpPr>
          <p:cNvPr id="6" name="TextBox 5"/>
          <p:cNvSpPr txBox="1"/>
          <p:nvPr/>
        </p:nvSpPr>
        <p:spPr>
          <a:xfrm>
            <a:off x="3707904" y="476672"/>
            <a:ext cx="4248472" cy="5940088"/>
          </a:xfrm>
          <a:prstGeom prst="rect">
            <a:avLst/>
          </a:prstGeom>
          <a:noFill/>
        </p:spPr>
        <p:txBody>
          <a:bodyPr wrap="square" rtlCol="0">
            <a:spAutoFit/>
          </a:bodyPr>
          <a:lstStyle/>
          <a:p>
            <a:r>
              <a:rPr lang="ru-RU" sz="2000" b="1" dirty="0" err="1" smtClean="0">
                <a:solidFill>
                  <a:schemeClr val="bg1"/>
                </a:solidFill>
                <a:latin typeface="Times New Roman" pitchFamily="18" charset="0"/>
                <a:cs typeface="Times New Roman" pitchFamily="18" charset="0"/>
              </a:rPr>
              <a:t>Берсенёв</a:t>
            </a:r>
            <a:r>
              <a:rPr lang="ru-RU" sz="2000" b="1" dirty="0" smtClean="0">
                <a:solidFill>
                  <a:schemeClr val="bg1"/>
                </a:solidFill>
                <a:latin typeface="Times New Roman" pitchFamily="18" charset="0"/>
                <a:cs typeface="Times New Roman" pitchFamily="18" charset="0"/>
              </a:rPr>
              <a:t> Пётр Дмитриевич</a:t>
            </a:r>
            <a:r>
              <a:rPr lang="ru-RU" sz="2000" dirty="0" smtClean="0">
                <a:solidFill>
                  <a:schemeClr val="bg1"/>
                </a:solidFill>
                <a:latin typeface="Times New Roman" pitchFamily="18" charset="0"/>
                <a:cs typeface="Times New Roman" pitchFamily="18" charset="0"/>
              </a:rPr>
              <a:t>,1910 года рождения, в 1932 году призван в Советскую Армию, служил 3 года на флоте, в </a:t>
            </a:r>
            <a:r>
              <a:rPr lang="ru-RU" sz="2000" dirty="0" err="1" smtClean="0">
                <a:solidFill>
                  <a:schemeClr val="bg1"/>
                </a:solidFill>
                <a:latin typeface="Times New Roman" pitchFamily="18" charset="0"/>
                <a:cs typeface="Times New Roman" pitchFamily="18" charset="0"/>
              </a:rPr>
              <a:t>Крондштадте</a:t>
            </a:r>
            <a:r>
              <a:rPr lang="ru-RU" sz="2000" dirty="0" smtClean="0">
                <a:solidFill>
                  <a:schemeClr val="bg1"/>
                </a:solidFill>
                <a:latin typeface="Times New Roman" pitchFamily="18" charset="0"/>
                <a:cs typeface="Times New Roman" pitchFamily="18" charset="0"/>
              </a:rPr>
              <a:t> – окончил Артшколу. В 1941 году 12 августа Петр Дмитриевич был направлен райвоенкоматом на Дальний Восток комиссарам отдельного взвода химзащиты военно-морской базы Тихоокеанского флота. Позже, до 3 сентября 1945 года, служил в 13-й бригаде морской пехоты. Участвовал в боях с Японией, по освобождению Северной Кореи. Закончил войну в звании Гвардии старшего лейтенанта, награжден медалями «За </a:t>
            </a:r>
            <a:r>
              <a:rPr lang="ru-RU" sz="2000" dirty="0" err="1" smtClean="0">
                <a:solidFill>
                  <a:schemeClr val="bg1"/>
                </a:solidFill>
                <a:latin typeface="Times New Roman" pitchFamily="18" charset="0"/>
                <a:cs typeface="Times New Roman" pitchFamily="18" charset="0"/>
              </a:rPr>
              <a:t>боевае</a:t>
            </a:r>
            <a:r>
              <a:rPr lang="ru-RU" sz="2000" dirty="0" smtClean="0">
                <a:solidFill>
                  <a:schemeClr val="bg1"/>
                </a:solidFill>
                <a:latin typeface="Times New Roman" pitchFamily="18" charset="0"/>
                <a:cs typeface="Times New Roman" pitchFamily="18" charset="0"/>
              </a:rPr>
              <a:t> заслуги», «За победу над Японией».</a:t>
            </a:r>
          </a:p>
          <a:p>
            <a:endParaRPr lang="ru-RU" sz="2000" dirty="0"/>
          </a:p>
        </p:txBody>
      </p:sp>
      <p:pic>
        <p:nvPicPr>
          <p:cNvPr id="7" name="Рисунок 6" descr="1180.jpg"/>
          <p:cNvPicPr>
            <a:picLocks noChangeAspect="1"/>
          </p:cNvPicPr>
          <p:nvPr/>
        </p:nvPicPr>
        <p:blipFill>
          <a:blip r:embed="rId4" cstate="print"/>
          <a:stretch>
            <a:fillRect/>
          </a:stretch>
        </p:blipFill>
        <p:spPr>
          <a:xfrm rot="5400000">
            <a:off x="-222572" y="950764"/>
            <a:ext cx="3688080" cy="2595880"/>
          </a:xfrm>
          <a:prstGeom prst="rect">
            <a:avLst/>
          </a:prstGeom>
          <a:ln>
            <a:noFill/>
          </a:ln>
          <a:effectLst>
            <a:softEdge rad="112500"/>
          </a:effectLst>
        </p:spPr>
      </p:pic>
      <p:pic>
        <p:nvPicPr>
          <p:cNvPr id="9" name="Picture 2" descr="http://museumsmorgon.by/actions/orden.jpg"/>
          <p:cNvPicPr>
            <a:picLocks noChangeAspect="1" noChangeArrowheads="1"/>
          </p:cNvPicPr>
          <p:nvPr/>
        </p:nvPicPr>
        <p:blipFill>
          <a:blip r:embed="rId5" cstate="print"/>
          <a:srcRect/>
          <a:stretch>
            <a:fillRect/>
          </a:stretch>
        </p:blipFill>
        <p:spPr bwMode="auto">
          <a:xfrm>
            <a:off x="1979712" y="2996952"/>
            <a:ext cx="1527020" cy="28083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1145</Words>
  <Application>Microsoft Office PowerPoint</Application>
  <PresentationFormat>Экран (4:3)</PresentationFormat>
  <Paragraphs>43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41</cp:revision>
  <dcterms:modified xsi:type="dcterms:W3CDTF">2015-04-16T04:25:44Z</dcterms:modified>
</cp:coreProperties>
</file>