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2" r:id="rId2"/>
    <p:sldId id="303" r:id="rId3"/>
    <p:sldId id="304" r:id="rId4"/>
    <p:sldId id="305" r:id="rId5"/>
    <p:sldId id="309" r:id="rId6"/>
    <p:sldId id="310" r:id="rId7"/>
    <p:sldId id="283" r:id="rId8"/>
    <p:sldId id="290" r:id="rId9"/>
    <p:sldId id="291" r:id="rId10"/>
    <p:sldId id="292" r:id="rId11"/>
    <p:sldId id="293" r:id="rId12"/>
    <p:sldId id="311" r:id="rId13"/>
    <p:sldId id="295" r:id="rId14"/>
    <p:sldId id="296" r:id="rId15"/>
    <p:sldId id="297" r:id="rId16"/>
    <p:sldId id="272" r:id="rId17"/>
    <p:sldId id="298" r:id="rId18"/>
    <p:sldId id="308" r:id="rId19"/>
    <p:sldId id="307" r:id="rId20"/>
    <p:sldId id="30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A48E"/>
    <a:srgbClr val="F8EFE0"/>
    <a:srgbClr val="EBD09F"/>
    <a:srgbClr val="DCB890"/>
    <a:srgbClr val="452D1F"/>
    <a:srgbClr val="9A655C"/>
    <a:srgbClr val="700000"/>
    <a:srgbClr val="5F95D7"/>
    <a:srgbClr val="CD995F"/>
    <a:srgbClr val="C89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79FD5-51EA-4227-A1D6-5778F1C994AE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61085-9AF2-443B-8C09-2A2BB8704E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509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B2C80-72F8-4A63-BCC6-3DB33250F71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67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1085-9AF2-443B-8C09-2A2BB8704E2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502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B2C80-72F8-4A63-BCC6-3DB33250F71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075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B2C80-72F8-4A63-BCC6-3DB33250F71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156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B2C80-72F8-4A63-BCC6-3DB33250F71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098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1085-9AF2-443B-8C09-2A2BB8704E2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28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1085-9AF2-443B-8C09-2A2BB8704E2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163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1085-9AF2-443B-8C09-2A2BB8704E2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502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1085-9AF2-443B-8C09-2A2BB8704E2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525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1085-9AF2-443B-8C09-2A2BB8704E2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502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ACF-0326-48F8-BEEE-28F0C3758955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3FC6-C59B-41A3-A399-748C0B7F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08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ACF-0326-48F8-BEEE-28F0C3758955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3FC6-C59B-41A3-A399-748C0B7F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621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ACF-0326-48F8-BEEE-28F0C3758955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3FC6-C59B-41A3-A399-748C0B7F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201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ACF-0326-48F8-BEEE-28F0C3758955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3FC6-C59B-41A3-A399-748C0B7F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3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ACF-0326-48F8-BEEE-28F0C3758955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3FC6-C59B-41A3-A399-748C0B7F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66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ACF-0326-48F8-BEEE-28F0C3758955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3FC6-C59B-41A3-A399-748C0B7F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64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ACF-0326-48F8-BEEE-28F0C3758955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3FC6-C59B-41A3-A399-748C0B7F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2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ACF-0326-48F8-BEEE-28F0C3758955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3FC6-C59B-41A3-A399-748C0B7F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42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ACF-0326-48F8-BEEE-28F0C3758955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3FC6-C59B-41A3-A399-748C0B7F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31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ACF-0326-48F8-BEEE-28F0C3758955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3FC6-C59B-41A3-A399-748C0B7F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9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53ACF-0326-48F8-BEEE-28F0C3758955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53FC6-C59B-41A3-A399-748C0B7F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217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53ACF-0326-48F8-BEEE-28F0C3758955}" type="datetimeFigureOut">
              <a:rPr lang="ru-RU" smtClean="0"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53FC6-C59B-41A3-A399-748C0B7F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78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11.jpeg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26.jpeg"/><Relationship Id="rId5" Type="http://schemas.openxmlformats.org/officeDocument/2006/relationships/image" Target="../media/image21.jpeg"/><Relationship Id="rId15" Type="http://schemas.openxmlformats.org/officeDocument/2006/relationships/image" Target="../media/image29.jpeg"/><Relationship Id="rId10" Type="http://schemas.openxmlformats.org/officeDocument/2006/relationships/image" Target="../media/image25.jpeg"/><Relationship Id="rId4" Type="http://schemas.microsoft.com/office/2007/relationships/hdphoto" Target="../media/hdphoto3.wdp"/><Relationship Id="rId9" Type="http://schemas.openxmlformats.org/officeDocument/2006/relationships/image" Target="../media/image24.jpeg"/><Relationship Id="rId1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openxmlformats.org/officeDocument/2006/relationships/image" Target="../media/image37.jpeg"/><Relationship Id="rId4" Type="http://schemas.microsoft.com/office/2007/relationships/hdphoto" Target="../media/hdphoto3.wdp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1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11.jpeg"/><Relationship Id="rId3" Type="http://schemas.openxmlformats.org/officeDocument/2006/relationships/image" Target="../media/image40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26.jpeg"/><Relationship Id="rId5" Type="http://schemas.openxmlformats.org/officeDocument/2006/relationships/image" Target="../media/image21.jpeg"/><Relationship Id="rId15" Type="http://schemas.openxmlformats.org/officeDocument/2006/relationships/image" Target="../media/image29.jpeg"/><Relationship Id="rId10" Type="http://schemas.openxmlformats.org/officeDocument/2006/relationships/image" Target="../media/image25.jpeg"/><Relationship Id="rId4" Type="http://schemas.microsoft.com/office/2007/relationships/hdphoto" Target="../media/hdphoto3.wdp"/><Relationship Id="rId9" Type="http://schemas.openxmlformats.org/officeDocument/2006/relationships/image" Target="../media/image24.jpeg"/><Relationship Id="rId1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9.png"/><Relationship Id="rId3" Type="http://schemas.microsoft.com/office/2007/relationships/hdphoto" Target="../media/hdphoto3.wdp"/><Relationship Id="rId7" Type="http://schemas.openxmlformats.org/officeDocument/2006/relationships/image" Target="../media/image43.gif"/><Relationship Id="rId12" Type="http://schemas.openxmlformats.org/officeDocument/2006/relationships/image" Target="../media/image4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11" Type="http://schemas.openxmlformats.org/officeDocument/2006/relationships/image" Target="../media/image47.gif"/><Relationship Id="rId5" Type="http://schemas.openxmlformats.org/officeDocument/2006/relationships/image" Target="../media/image41.jpeg"/><Relationship Id="rId10" Type="http://schemas.openxmlformats.org/officeDocument/2006/relationships/image" Target="../media/image46.gif"/><Relationship Id="rId4" Type="http://schemas.openxmlformats.org/officeDocument/2006/relationships/image" Target="../media/image31.jpe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microsoft.com/office/2007/relationships/hdphoto" Target="../media/hdphoto12.wdp"/><Relationship Id="rId3" Type="http://schemas.openxmlformats.org/officeDocument/2006/relationships/image" Target="../media/image50.jpeg"/><Relationship Id="rId7" Type="http://schemas.openxmlformats.org/officeDocument/2006/relationships/image" Target="../media/image22.jpe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53.png"/><Relationship Id="rId5" Type="http://schemas.openxmlformats.org/officeDocument/2006/relationships/image" Target="../media/image51.jpeg"/><Relationship Id="rId10" Type="http://schemas.openxmlformats.org/officeDocument/2006/relationships/image" Target="../media/image29.jpeg"/><Relationship Id="rId4" Type="http://schemas.microsoft.com/office/2007/relationships/hdphoto" Target="../media/hdphoto3.wdp"/><Relationship Id="rId9" Type="http://schemas.openxmlformats.org/officeDocument/2006/relationships/image" Target="../media/image24.jpe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13.wdp"/><Relationship Id="rId3" Type="http://schemas.microsoft.com/office/2007/relationships/hdphoto" Target="../media/hdphoto3.wdp"/><Relationship Id="rId7" Type="http://schemas.openxmlformats.org/officeDocument/2006/relationships/image" Target="../media/image29.jpeg"/><Relationship Id="rId12" Type="http://schemas.openxmlformats.org/officeDocument/2006/relationships/image" Target="../media/image5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31.jpeg"/><Relationship Id="rId5" Type="http://schemas.openxmlformats.org/officeDocument/2006/relationships/image" Target="../media/image11.jpeg"/><Relationship Id="rId10" Type="http://schemas.openxmlformats.org/officeDocument/2006/relationships/image" Target="../media/image57.jpeg"/><Relationship Id="rId4" Type="http://schemas.openxmlformats.org/officeDocument/2006/relationships/image" Target="../media/image25.jpeg"/><Relationship Id="rId9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://krimea.info/lyudi-kryma/keropian-k-s-voenno-polevaya-xirurgiya.html" TargetMode="External"/><Relationship Id="rId7" Type="http://schemas.openxmlformats.org/officeDocument/2006/relationships/hyperlink" Target="http://catalog.karlib.kz/irbis64r_01/Kraeved/Medicina/Serdtse_v_ladoni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atalog.karlib.kz/irbis64r_01/Kraeved/Medicina/Charodei_v_belom_khalate.pdf" TargetMode="External"/><Relationship Id="rId5" Type="http://schemas.openxmlformats.org/officeDocument/2006/relationships/hyperlink" Target="http://ru.hayazg.info/" TargetMode="External"/><Relationship Id="rId4" Type="http://schemas.openxmlformats.org/officeDocument/2006/relationships/hyperlink" Target="http://www.ksma.ru/kafedry/khirurgija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3.wdp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microsoft.com/office/2007/relationships/hdphoto" Target="../media/hdphoto7.wdp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9.jpeg"/><Relationship Id="rId5" Type="http://schemas.openxmlformats.org/officeDocument/2006/relationships/image" Target="../media/image11.jpeg"/><Relationship Id="rId10" Type="http://schemas.microsoft.com/office/2007/relationships/hdphoto" Target="../media/hdphoto8.wdp"/><Relationship Id="rId4" Type="http://schemas.microsoft.com/office/2007/relationships/hdphoto" Target="../media/hdphoto3.wdp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3" b="2678"/>
          <a:stretch/>
        </p:blipFill>
        <p:spPr bwMode="auto">
          <a:xfrm>
            <a:off x="214435" y="1079007"/>
            <a:ext cx="4429573" cy="335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5816" y="188640"/>
            <a:ext cx="3128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u="sng" dirty="0"/>
              <a:t>ВИЗИТНАЯ  КАРТОЧКА  ПРОЕКТА:</a:t>
            </a:r>
            <a:endParaRPr lang="ru-RU" sz="1600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55787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/>
                <a:latin typeface="Mistral"/>
                <a:ea typeface="Calibri"/>
                <a:cs typeface="Arial"/>
              </a:rPr>
              <a:t>«ДИНАСТИЯ    ВРАЧЕЙ  –   ЖИЗНЬ   ОТДАННАЯ   ЛЮДЯМ».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4716016" y="1196752"/>
          <a:ext cx="4176464" cy="1513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3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935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    </a:t>
                      </a:r>
                      <a:r>
                        <a:rPr lang="ru-RU" sz="1400" dirty="0" smtClean="0">
                          <a:solidFill>
                            <a:srgbClr val="DFC3AB"/>
                          </a:solidFill>
                          <a:effectLst/>
                        </a:rPr>
                        <a:t>АВТОР    ПРОЕКТА</a:t>
                      </a:r>
                      <a:endParaRPr lang="ru-RU" sz="1400" dirty="0">
                        <a:solidFill>
                          <a:srgbClr val="DFC3AB"/>
                        </a:solidFill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6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Фамилия</a:t>
                      </a: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 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имя, </a:t>
                      </a: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отчество: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A1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Calibri"/>
                        </a:rPr>
                        <a:t>ПРЯДКО  </a:t>
                      </a:r>
                      <a:r>
                        <a:rPr lang="ru-RU" sz="1600" b="1" dirty="0">
                          <a:effectLst/>
                          <a:latin typeface="Calibri"/>
                        </a:rPr>
                        <a:t>ИВАН  СЕРГЕЕВИЧ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5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2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Город,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область: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A1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г. Москва,  г.  Московский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7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Номер, название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школы: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A1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ГБОУ  Школа  №2065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23527" y="4581128"/>
          <a:ext cx="8547073" cy="1765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9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7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 dirty="0" smtClean="0">
                          <a:solidFill>
                            <a:srgbClr val="DFC3AB"/>
                          </a:solidFill>
                          <a:effectLst/>
                          <a:latin typeface="+mn-lt"/>
                        </a:rPr>
                        <a:t>ОПИСАНИЕ</a:t>
                      </a:r>
                      <a:r>
                        <a:rPr lang="ru-RU" sz="1400" b="1" kern="0" baseline="0" dirty="0" smtClean="0">
                          <a:solidFill>
                            <a:srgbClr val="DFC3AB"/>
                          </a:solidFill>
                          <a:effectLst/>
                          <a:latin typeface="+mn-lt"/>
                        </a:rPr>
                        <a:t>     ПРОЕКТА</a:t>
                      </a:r>
                      <a:endParaRPr lang="ru-RU" sz="1400" b="1" kern="0" dirty="0">
                        <a:solidFill>
                          <a:srgbClr val="DFC3AB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Цель  исследования: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A17C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Ознакомиться  </a:t>
                      </a: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  историей  своей  семьи;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Сохранить  историческую  память  семьи,  её  традиции,  укрепить  связь  поколений.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Объект  исследования: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A17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Факты  биографии  семьи,  дневниковые  записи.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Гипотеза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: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A1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«Чтобы  сохранить  любовь  и  доброту,  нужно  отдавать  жизнь  людям».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4716016" y="3140968"/>
          <a:ext cx="4176464" cy="67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DFC3AB"/>
                          </a:solidFill>
                        </a:rPr>
                        <a:t>ТЕМА  ПРОЕКТА</a:t>
                      </a:r>
                      <a:endParaRPr lang="ru-RU" sz="1400" dirty="0">
                        <a:solidFill>
                          <a:srgbClr val="DFC3AB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Monotype Corsiva" panose="03010101010201010101" pitchFamily="66" charset="0"/>
                        </a:rPr>
                        <a:t> «Династия   врачей – жизнь   отданная   людям».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A1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Рамка 7"/>
          <p:cNvSpPr/>
          <p:nvPr/>
        </p:nvSpPr>
        <p:spPr>
          <a:xfrm>
            <a:off x="1" y="0"/>
            <a:ext cx="9144000" cy="6858000"/>
          </a:xfrm>
          <a:prstGeom prst="frame">
            <a:avLst>
              <a:gd name="adj1" fmla="val 1272"/>
            </a:avLst>
          </a:prstGeom>
          <a:solidFill>
            <a:srgbClr val="A46956"/>
          </a:solidFill>
          <a:ln>
            <a:solidFill>
              <a:srgbClr val="462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3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ldtimewallpapers.com/wallpapers/201204/133571083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3" y="1"/>
            <a:ext cx="9144000" cy="68717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56916" y="5741891"/>
            <a:ext cx="222939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ПРАПРАДЕДУШКА</a:t>
            </a:r>
          </a:p>
          <a:p>
            <a:r>
              <a:rPr lang="ru-RU" sz="1200" b="1" i="1" dirty="0" err="1" smtClean="0"/>
              <a:t>Керопиан</a:t>
            </a:r>
            <a:r>
              <a:rPr lang="ru-RU" sz="1200" b="1" i="1" dirty="0" smtClean="0"/>
              <a:t>  </a:t>
            </a:r>
            <a:r>
              <a:rPr lang="ru-RU" sz="1200" b="1" i="1" dirty="0" err="1" smtClean="0"/>
              <a:t>Кирил</a:t>
            </a:r>
            <a:r>
              <a:rPr lang="ru-RU" sz="1200" b="1" i="1" dirty="0" smtClean="0"/>
              <a:t>  Степанович</a:t>
            </a:r>
          </a:p>
          <a:p>
            <a:r>
              <a:rPr lang="ru-RU" sz="1200" dirty="0" smtClean="0"/>
              <a:t>(1888-1963)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25725" y="4916734"/>
            <a:ext cx="22322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ПРАПРАБАБУШКА</a:t>
            </a:r>
          </a:p>
          <a:p>
            <a:pPr algn="ctr"/>
            <a:r>
              <a:rPr lang="ru-RU" sz="1200" b="1" i="1" dirty="0" err="1" smtClean="0"/>
              <a:t>Керопиан</a:t>
            </a:r>
            <a:r>
              <a:rPr lang="ru-RU" sz="1200" b="1" i="1" dirty="0" smtClean="0"/>
              <a:t> </a:t>
            </a:r>
            <a:r>
              <a:rPr lang="ru-RU" sz="1200" b="1" i="1" dirty="0"/>
              <a:t>(</a:t>
            </a:r>
            <a:r>
              <a:rPr lang="ru-RU" sz="1200" b="1" i="1" dirty="0" err="1"/>
              <a:t>Бурдакова</a:t>
            </a:r>
            <a:r>
              <a:rPr lang="ru-RU" sz="1200" b="1" i="1" dirty="0"/>
              <a:t>) Екатерина </a:t>
            </a:r>
            <a:r>
              <a:rPr lang="ru-RU" sz="1200" b="1" i="1" dirty="0" smtClean="0"/>
              <a:t>Александровна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399626"/>
            <a:ext cx="2120926" cy="677108"/>
          </a:xfrm>
          <a:prstGeom prst="rect">
            <a:avLst/>
          </a:prstGeom>
          <a:solidFill>
            <a:srgbClr val="EBD09F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ПРАДЕДУШКА</a:t>
            </a:r>
          </a:p>
          <a:p>
            <a:pPr algn="ctr"/>
            <a:r>
              <a:rPr lang="ru-RU" sz="1200" b="1" i="1" dirty="0" err="1" smtClean="0"/>
              <a:t>Керопиан</a:t>
            </a:r>
            <a:r>
              <a:rPr lang="ru-RU" sz="1200" b="1" i="1" dirty="0" smtClean="0"/>
              <a:t> Александр </a:t>
            </a:r>
          </a:p>
          <a:p>
            <a:pPr algn="ctr"/>
            <a:r>
              <a:rPr lang="ru-RU" sz="1200" b="1" i="1" dirty="0" smtClean="0"/>
              <a:t>Кириллович</a:t>
            </a:r>
            <a:r>
              <a:rPr lang="ru-RU" sz="1200" b="1" i="1" dirty="0"/>
              <a:t> </a:t>
            </a:r>
            <a:r>
              <a:rPr lang="ru-RU" sz="1200" b="1" i="1" dirty="0" smtClean="0"/>
              <a:t>  </a:t>
            </a:r>
            <a:r>
              <a:rPr lang="ru-RU" sz="1200" dirty="0" smtClean="0"/>
              <a:t>(1918-97гг.)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55526" y="3355359"/>
            <a:ext cx="217264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ПРАБАБУШКА</a:t>
            </a:r>
          </a:p>
          <a:p>
            <a:pPr algn="ctr"/>
            <a:r>
              <a:rPr lang="ru-RU" sz="1200" b="1" i="1" dirty="0" err="1" smtClean="0"/>
              <a:t>Керопиан</a:t>
            </a:r>
            <a:r>
              <a:rPr lang="ru-RU" sz="1200" b="1" i="1" dirty="0" smtClean="0"/>
              <a:t>  </a:t>
            </a:r>
            <a:r>
              <a:rPr lang="ru-RU" sz="1200" b="1" i="1" dirty="0"/>
              <a:t>(</a:t>
            </a:r>
            <a:r>
              <a:rPr lang="ru-RU" sz="1200" b="1" i="1" dirty="0" err="1"/>
              <a:t>Севрюкова</a:t>
            </a:r>
            <a:r>
              <a:rPr lang="ru-RU" sz="1200" b="1" i="1" dirty="0" smtClean="0"/>
              <a:t>)  </a:t>
            </a:r>
          </a:p>
          <a:p>
            <a:pPr algn="ctr"/>
            <a:r>
              <a:rPr lang="ru-RU" sz="1200" b="1" i="1" dirty="0" smtClean="0"/>
              <a:t>Евгения  Тихоновна</a:t>
            </a:r>
            <a:r>
              <a:rPr lang="ru-RU" sz="1200" dirty="0" smtClean="0"/>
              <a:t> (1918 г.р.)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15733" y="1792912"/>
            <a:ext cx="269445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БАБУШКА</a:t>
            </a:r>
          </a:p>
          <a:p>
            <a:pPr algn="ctr"/>
            <a:r>
              <a:rPr lang="ru-RU" sz="1200" b="1" i="1" dirty="0" smtClean="0"/>
              <a:t>Белоусова </a:t>
            </a:r>
            <a:r>
              <a:rPr lang="ru-RU" sz="1200" b="1" i="1" dirty="0"/>
              <a:t>(</a:t>
            </a:r>
            <a:r>
              <a:rPr lang="ru-RU" sz="1200" b="1" i="1" dirty="0" err="1"/>
              <a:t>Керопиан</a:t>
            </a:r>
            <a:r>
              <a:rPr lang="ru-RU" sz="1200" b="1" i="1" dirty="0"/>
              <a:t>) </a:t>
            </a:r>
            <a:endParaRPr lang="ru-RU" sz="1200" b="1" i="1" dirty="0" smtClean="0"/>
          </a:p>
          <a:p>
            <a:pPr algn="ctr"/>
            <a:r>
              <a:rPr lang="ru-RU" sz="1200" b="1" i="1" dirty="0" smtClean="0"/>
              <a:t>Екатерина  Александровна </a:t>
            </a:r>
            <a:r>
              <a:rPr lang="ru-RU" sz="1200" dirty="0" smtClean="0"/>
              <a:t>(1947г.р.)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99727" y="1792912"/>
            <a:ext cx="221167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ДЕДУШКА</a:t>
            </a:r>
          </a:p>
          <a:p>
            <a:pPr algn="ctr"/>
            <a:r>
              <a:rPr lang="ru-RU" sz="1200" b="1" i="1" dirty="0" smtClean="0"/>
              <a:t>Белоусов  </a:t>
            </a:r>
            <a:r>
              <a:rPr lang="ru-RU" sz="1200" b="1" i="1" dirty="0"/>
              <a:t>Александр </a:t>
            </a:r>
            <a:r>
              <a:rPr lang="ru-RU" sz="1200" b="1" i="1" dirty="0" smtClean="0"/>
              <a:t>Константинович  </a:t>
            </a:r>
            <a:r>
              <a:rPr lang="ru-RU" sz="1200" dirty="0" smtClean="0"/>
              <a:t>(1950г.р.) 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85710" y="768097"/>
            <a:ext cx="20842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МАМА</a:t>
            </a:r>
          </a:p>
          <a:p>
            <a:pPr algn="ctr"/>
            <a:r>
              <a:rPr lang="ru-RU" sz="1200" b="1" i="1" dirty="0" smtClean="0"/>
              <a:t>Белоусова   </a:t>
            </a:r>
          </a:p>
          <a:p>
            <a:pPr algn="ctr"/>
            <a:r>
              <a:rPr lang="ru-RU" sz="1200" b="1" i="1" dirty="0" smtClean="0"/>
              <a:t>Екатерина  </a:t>
            </a:r>
            <a:r>
              <a:rPr lang="ru-RU" sz="1200" b="1" i="1" dirty="0"/>
              <a:t>Александровна 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331496" y="4032469"/>
            <a:ext cx="0" cy="764683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  <a:effectLst>
            <a:outerShdw blurRad="50800" dist="50800" dir="5400000" algn="ctr" rotWithShape="0">
              <a:schemeClr val="accent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331496" y="4032470"/>
            <a:ext cx="1944360" cy="713779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  <a:effectLst>
            <a:outerShdw blurRad="50800" dist="50800" dir="5400000" algn="ctr" rotWithShape="0">
              <a:schemeClr val="accent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71546" y="102013"/>
            <a:ext cx="1886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ИВАН  ПРЯДКО</a:t>
            </a:r>
            <a:endParaRPr lang="ru-RU" sz="1600" b="1" dirty="0"/>
          </a:p>
        </p:txBody>
      </p:sp>
      <p:cxnSp>
        <p:nvCxnSpPr>
          <p:cNvPr id="18" name="Прямая со стрелкой 17"/>
          <p:cNvCxnSpPr>
            <a:stCxn id="6" idx="2"/>
          </p:cNvCxnSpPr>
          <p:nvPr/>
        </p:nvCxnSpPr>
        <p:spPr>
          <a:xfrm flipH="1">
            <a:off x="1331495" y="2470020"/>
            <a:ext cx="1" cy="699657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  <a:effectLst>
            <a:outerShdw blurRad="50800" dist="50800" dir="5400000" algn="ctr" rotWithShape="0">
              <a:schemeClr val="accent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6" idx="2"/>
          </p:cNvCxnSpPr>
          <p:nvPr/>
        </p:nvCxnSpPr>
        <p:spPr>
          <a:xfrm>
            <a:off x="1331496" y="2470020"/>
            <a:ext cx="1944360" cy="627461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  <a:effectLst>
            <a:outerShdw blurRad="50800" dist="50800" dir="5400000" algn="ctr" rotWithShape="0">
              <a:schemeClr val="accent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6261087" y="750529"/>
            <a:ext cx="151035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ПАПА</a:t>
            </a:r>
          </a:p>
          <a:p>
            <a:pPr algn="ctr"/>
            <a:r>
              <a:rPr lang="ru-RU" sz="1200" b="1" i="1" dirty="0" smtClean="0"/>
              <a:t>Прядко   </a:t>
            </a:r>
          </a:p>
          <a:p>
            <a:pPr algn="ctr"/>
            <a:r>
              <a:rPr lang="ru-RU" sz="1200" b="1" i="1" dirty="0" smtClean="0"/>
              <a:t> </a:t>
            </a:r>
            <a:r>
              <a:rPr lang="ru-RU" sz="1200" b="1" i="1" dirty="0"/>
              <a:t>Сергей </a:t>
            </a:r>
            <a:r>
              <a:rPr lang="ru-RU" sz="1200" b="1" i="1" dirty="0" smtClean="0"/>
              <a:t>   Иванович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7164288" y="1822765"/>
            <a:ext cx="151216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ДЕДУШКА</a:t>
            </a:r>
          </a:p>
          <a:p>
            <a:pPr algn="ctr"/>
            <a:r>
              <a:rPr lang="ru-RU" sz="1200" b="1" i="1" dirty="0" smtClean="0"/>
              <a:t>Прядко   Иван  </a:t>
            </a:r>
          </a:p>
          <a:p>
            <a:pPr algn="ctr"/>
            <a:r>
              <a:rPr lang="ru-RU" sz="1200" b="1" i="1" dirty="0" smtClean="0"/>
              <a:t>Дмитриевич </a:t>
            </a:r>
            <a:endParaRPr lang="ru-RU" sz="1200" b="1" i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322635" y="1822766"/>
            <a:ext cx="157536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БАБУШКА</a:t>
            </a:r>
          </a:p>
          <a:p>
            <a:pPr algn="ctr"/>
            <a:r>
              <a:rPr lang="ru-RU" sz="1200" b="1" i="1" dirty="0"/>
              <a:t>Прядко </a:t>
            </a:r>
            <a:r>
              <a:rPr lang="ru-RU" sz="1200" b="1" i="1" dirty="0" smtClean="0"/>
              <a:t> (</a:t>
            </a:r>
            <a:r>
              <a:rPr lang="ru-RU" sz="1200" b="1" i="1" dirty="0"/>
              <a:t>Полтавец) </a:t>
            </a:r>
            <a:endParaRPr lang="ru-RU" sz="1200" b="1" i="1" dirty="0" smtClean="0"/>
          </a:p>
          <a:p>
            <a:pPr algn="ctr"/>
            <a:r>
              <a:rPr lang="ru-RU" sz="1200" b="1" i="1" dirty="0" smtClean="0"/>
              <a:t>Майя  Григорьевна</a:t>
            </a:r>
            <a:endParaRPr lang="ru-RU" sz="1200" b="1" i="1" dirty="0"/>
          </a:p>
        </p:txBody>
      </p:sp>
      <p:cxnSp>
        <p:nvCxnSpPr>
          <p:cNvPr id="36" name="Прямая со стрелкой 35"/>
          <p:cNvCxnSpPr/>
          <p:nvPr/>
        </p:nvCxnSpPr>
        <p:spPr>
          <a:xfrm flipH="1">
            <a:off x="6228185" y="1501541"/>
            <a:ext cx="859143" cy="321225"/>
          </a:xfrm>
          <a:prstGeom prst="straightConnector1">
            <a:avLst/>
          </a:prstGeom>
          <a:ln w="28575">
            <a:tailEnd type="stealth" w="lg" len="lg"/>
          </a:ln>
          <a:effectLst>
            <a:outerShdw blurRad="50800" dist="50800" dir="5400000" algn="ctr" rotWithShape="0">
              <a:schemeClr val="tx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endCxn id="34" idx="0"/>
          </p:cNvCxnSpPr>
          <p:nvPr/>
        </p:nvCxnSpPr>
        <p:spPr>
          <a:xfrm>
            <a:off x="7033942" y="1500148"/>
            <a:ext cx="886430" cy="322617"/>
          </a:xfrm>
          <a:prstGeom prst="straightConnector1">
            <a:avLst/>
          </a:prstGeom>
          <a:ln w="28575">
            <a:tailEnd type="stealth" w="lg" len="lg"/>
          </a:ln>
          <a:effectLst>
            <a:outerShdw blurRad="50800" dist="50800" dir="5400000" algn="ctr" rotWithShape="0">
              <a:schemeClr val="tx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7044368" y="4005852"/>
            <a:ext cx="192078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ПРАДЕДУШКА</a:t>
            </a:r>
          </a:p>
          <a:p>
            <a:pPr algn="ctr"/>
            <a:r>
              <a:rPr lang="ru-RU" sz="1200" b="1" i="1" dirty="0" smtClean="0"/>
              <a:t>Дмитрий   </a:t>
            </a:r>
            <a:r>
              <a:rPr lang="ru-RU" sz="1200" b="1" i="1" dirty="0"/>
              <a:t>Герасимович </a:t>
            </a:r>
            <a:r>
              <a:rPr lang="ru-RU" sz="1200" b="1" i="1" dirty="0" smtClean="0"/>
              <a:t>  </a:t>
            </a:r>
          </a:p>
          <a:p>
            <a:pPr algn="ctr"/>
            <a:r>
              <a:rPr lang="ru-RU" sz="1200" b="1" i="1" dirty="0" smtClean="0"/>
              <a:t>Прядко </a:t>
            </a:r>
            <a:r>
              <a:rPr lang="ru-RU" sz="1200" dirty="0" smtClean="0"/>
              <a:t>(1908 </a:t>
            </a:r>
            <a:r>
              <a:rPr lang="ru-RU" sz="1200" dirty="0"/>
              <a:t>– </a:t>
            </a:r>
            <a:r>
              <a:rPr lang="ru-RU" sz="1200" dirty="0" smtClean="0"/>
              <a:t>1994гг.). </a:t>
            </a:r>
            <a:endParaRPr lang="ru-RU" sz="1200" dirty="0"/>
          </a:p>
        </p:txBody>
      </p:sp>
      <p:pic>
        <p:nvPicPr>
          <p:cNvPr id="41" name="Picture 3" descr="C:\Users\Сергей\Pictures\IMAG1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1070356">
            <a:off x="4221599" y="508117"/>
            <a:ext cx="965280" cy="1234474"/>
          </a:xfrm>
          <a:prstGeom prst="rect">
            <a:avLst/>
          </a:prstGeom>
          <a:ln w="127000" cap="rnd">
            <a:solidFill>
              <a:srgbClr val="EBD09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7" name="Picture 6" descr="&amp;Pcy;&amp;rcy;&amp;yacy;&amp;dcy;&amp;kcy;&amp;ocy; &amp;Scy;&amp;iecy;&amp;rcy;&amp;gcy;&amp;iecy;&amp;jcy; &amp;Icy;&amp;vcy;&amp;acy;&amp;ncy;&amp;ocy;&amp;vcy;&amp;icy;&amp;chcy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070" y="590841"/>
            <a:ext cx="846386" cy="1097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0" name="Picture 4" descr="C:\Users\D899~1\AppData\Local\Temp\фотограф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908" y="611768"/>
            <a:ext cx="872233" cy="1097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" name="Picture 9" descr="C:\Users\D899~1\AppData\Local\Temp\Фото 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8808" y="2456476"/>
            <a:ext cx="758432" cy="898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" name="Picture 3" descr="C:\Users\Сергей\Desktop\Новая папка\P2191480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8863" y="4183888"/>
            <a:ext cx="903399" cy="1124722"/>
          </a:xfrm>
          <a:prstGeom prst="rect">
            <a:avLst/>
          </a:prstGeom>
          <a:ln w="88900" cap="sq" cmpd="thickThin">
            <a:solidFill>
              <a:srgbClr val="7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4" name="Picture 2" descr="C:\Users\D899~1\AppData\Local\Temp\Фото 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63584" y="4032470"/>
            <a:ext cx="675426" cy="895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5" name="Picture 5" descr="C:\Users\Сергей\Pictures\IMAG102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52120" y="2499874"/>
            <a:ext cx="981696" cy="1348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2" descr="C:\Users\Сергей\Pictures\Ar676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6584"/>
          <a:stretch/>
        </p:blipFill>
        <p:spPr bwMode="auto">
          <a:xfrm>
            <a:off x="3372486" y="2470020"/>
            <a:ext cx="857622" cy="888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6" descr="C:\Users\Сергей\Pictures\IMAG1027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77158" y="2470020"/>
            <a:ext cx="993398" cy="1378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" name="Прямоугольник 57"/>
          <p:cNvSpPr/>
          <p:nvPr/>
        </p:nvSpPr>
        <p:spPr>
          <a:xfrm>
            <a:off x="5186879" y="4005852"/>
            <a:ext cx="183308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ПРАДЕДУШКА</a:t>
            </a:r>
          </a:p>
          <a:p>
            <a:pPr algn="ctr"/>
            <a:r>
              <a:rPr lang="ru-RU" sz="1200" b="1" i="1" dirty="0" smtClean="0"/>
              <a:t>Григорий   Петрович   </a:t>
            </a:r>
          </a:p>
          <a:p>
            <a:pPr algn="ctr"/>
            <a:r>
              <a:rPr lang="ru-RU" sz="1200" b="1" i="1" dirty="0" smtClean="0"/>
              <a:t>Полтавец  </a:t>
            </a:r>
            <a:r>
              <a:rPr lang="ru-RU" sz="1200" dirty="0" smtClean="0"/>
              <a:t>(1909 </a:t>
            </a:r>
            <a:r>
              <a:rPr lang="ru-RU" sz="1200" dirty="0"/>
              <a:t>– </a:t>
            </a:r>
            <a:r>
              <a:rPr lang="ru-RU" sz="1200" dirty="0" smtClean="0"/>
              <a:t>83гг.). </a:t>
            </a:r>
            <a:endParaRPr lang="ru-RU" sz="12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6113888" y="6141826"/>
            <a:ext cx="220368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ПРАПРАДЕДУШКА</a:t>
            </a:r>
          </a:p>
          <a:p>
            <a:pPr algn="ctr"/>
            <a:r>
              <a:rPr lang="ru-RU" sz="1200" b="1" i="1" dirty="0" err="1" smtClean="0"/>
              <a:t>Прядко</a:t>
            </a:r>
            <a:r>
              <a:rPr lang="ru-RU" sz="1200" b="1" i="1" dirty="0" smtClean="0"/>
              <a:t>  Герасим  Степанович</a:t>
            </a:r>
          </a:p>
          <a:p>
            <a:pPr algn="ctr"/>
            <a:r>
              <a:rPr lang="ru-RU" sz="1200" dirty="0"/>
              <a:t> (</a:t>
            </a:r>
            <a:r>
              <a:rPr lang="ru-RU" sz="1200" dirty="0" smtClean="0"/>
              <a:t>1878-1942)</a:t>
            </a:r>
            <a:endParaRPr lang="ru-RU" sz="1200" dirty="0"/>
          </a:p>
        </p:txBody>
      </p:sp>
      <p:pic>
        <p:nvPicPr>
          <p:cNvPr id="60" name="Picture 8" descr="C:\Users\Сергей\Pictures\IMAG1029.jpg"/>
          <p:cNvPicPr>
            <a:picLocks noChangeAspect="1" noChangeArrowheads="1"/>
          </p:cNvPicPr>
          <p:nvPr/>
        </p:nvPicPr>
        <p:blipFill rotWithShape="1">
          <a:blip r:embed="rId16" cstate="print"/>
          <a:srcRect l="32844" t="43860" r="25629" b="29824"/>
          <a:stretch/>
        </p:blipFill>
        <p:spPr bwMode="auto">
          <a:xfrm>
            <a:off x="5668838" y="4754162"/>
            <a:ext cx="978945" cy="1285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" name="Picture 7" descr="C:\Users\Сергей\Pictures\IMAG1028.jpg"/>
          <p:cNvPicPr>
            <a:picLocks noChangeAspect="1" noChangeArrowheads="1"/>
          </p:cNvPicPr>
          <p:nvPr/>
        </p:nvPicPr>
        <p:blipFill rotWithShape="1">
          <a:blip r:embed="rId17" cstate="print">
            <a:lum bright="10000" contrast="30000"/>
          </a:blip>
          <a:srcRect t="-1" b="1316"/>
          <a:stretch/>
        </p:blipFill>
        <p:spPr bwMode="auto">
          <a:xfrm>
            <a:off x="7626256" y="4746872"/>
            <a:ext cx="757004" cy="1279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3" name="Прямоугольник 42"/>
          <p:cNvSpPr/>
          <p:nvPr/>
        </p:nvSpPr>
        <p:spPr>
          <a:xfrm>
            <a:off x="179512" y="3449296"/>
            <a:ext cx="2124164" cy="588573"/>
          </a:xfrm>
          <a:prstGeom prst="rect">
            <a:avLst/>
          </a:prstGeom>
          <a:noFill/>
          <a:ln w="38100">
            <a:solidFill>
              <a:srgbClr val="7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" descr="&amp;Kcy;&amp;icy;&amp;rcy;&amp;icy;&amp;lcy;&amp;lcy; &amp;Scy;&amp;tcy;&amp;iecy;&amp;pcy;&amp;acy;&amp;ncy;&amp;ocy;&amp;vcy;&amp;icy;&amp;chcy; &amp;Kcy;&amp;iecy;&amp;rcy;&amp;ocy;&amp;pcy;&amp;icy;&amp;acy;&amp;ncy;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08" y="5514357"/>
            <a:ext cx="846474" cy="1049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6300193" y="3849383"/>
            <a:ext cx="719768" cy="156469"/>
          </a:xfrm>
          <a:prstGeom prst="straightConnector1">
            <a:avLst/>
          </a:prstGeom>
          <a:ln w="28575">
            <a:tailEnd type="stealth" w="lg" len="lg"/>
          </a:ln>
          <a:effectLst>
            <a:outerShdw blurRad="50800" dist="50800" dir="5400000" algn="ctr" rotWithShape="0">
              <a:schemeClr val="tx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019961" y="3848734"/>
            <a:ext cx="720391" cy="152956"/>
          </a:xfrm>
          <a:prstGeom prst="straightConnector1">
            <a:avLst/>
          </a:prstGeom>
          <a:ln w="28575">
            <a:tailEnd type="stealth" w="lg" len="lg"/>
          </a:ln>
          <a:effectLst>
            <a:outerShdw blurRad="50800" dist="50800" dir="5400000" algn="ctr" rotWithShape="0">
              <a:schemeClr val="tx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8004758" y="6025965"/>
            <a:ext cx="0" cy="257464"/>
          </a:xfrm>
          <a:prstGeom prst="straightConnector1">
            <a:avLst/>
          </a:prstGeom>
          <a:ln w="28575">
            <a:tailEnd type="stealth" w="lg" len="lg"/>
          </a:ln>
          <a:effectLst>
            <a:outerShdw blurRad="50800" dist="50800" dir="5400000" algn="ctr" rotWithShape="0">
              <a:schemeClr val="tx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трелка вниз 8"/>
          <p:cNvSpPr/>
          <p:nvPr/>
        </p:nvSpPr>
        <p:spPr>
          <a:xfrm rot="5400000">
            <a:off x="3466193" y="511006"/>
            <a:ext cx="290473" cy="514182"/>
          </a:xfrm>
          <a:prstGeom prst="downArrow">
            <a:avLst/>
          </a:prstGeom>
          <a:solidFill>
            <a:srgbClr val="EBD09F"/>
          </a:solidFill>
          <a:ln w="19050">
            <a:solidFill>
              <a:schemeClr val="accent2">
                <a:lumMod val="50000"/>
              </a:schemeClr>
            </a:solidFill>
          </a:ln>
          <a:effectLst>
            <a:outerShdw blurRad="50800" dist="50800" dir="5400000" algn="ctr" rotWithShape="0">
              <a:schemeClr val="accent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 rot="16200000">
            <a:off x="5549977" y="502355"/>
            <a:ext cx="290473" cy="514182"/>
          </a:xfrm>
          <a:prstGeom prst="downArrow">
            <a:avLst/>
          </a:prstGeom>
          <a:solidFill>
            <a:srgbClr val="C89F86"/>
          </a:solidFill>
          <a:ln w="19050"/>
          <a:effectLst>
            <a:outerShdw blurRad="50800" dist="50800" dir="5400000" algn="ctr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" name="Прямая со стрелкой 61"/>
          <p:cNvCxnSpPr/>
          <p:nvPr/>
        </p:nvCxnSpPr>
        <p:spPr>
          <a:xfrm flipH="1">
            <a:off x="1619672" y="1500148"/>
            <a:ext cx="684004" cy="292764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  <a:effectLst>
            <a:outerShdw blurRad="50800" dist="50800" dir="5400000" algn="ctr" rotWithShape="0">
              <a:schemeClr val="accent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2300438" y="1501541"/>
            <a:ext cx="1053900" cy="321224"/>
          </a:xfrm>
          <a:prstGeom prst="straightConnector1">
            <a:avLst/>
          </a:prstGeom>
          <a:ln w="28575" cmpd="sng">
            <a:solidFill>
              <a:schemeClr val="accent2"/>
            </a:solidFill>
            <a:prstDash val="solid"/>
            <a:bevel/>
            <a:headEnd type="none"/>
            <a:tailEnd type="stealth" w="lg" len="lg"/>
          </a:ln>
          <a:effectLst>
            <a:outerShdw blurRad="50800" dist="50800" dir="5400000" algn="ctr" rotWithShape="0">
              <a:schemeClr val="accent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97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oldtimewallpapers.com/wallpapers/201204/133571083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5" y="5291"/>
            <a:ext cx="9144000" cy="68717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813" y="3580950"/>
            <a:ext cx="5895343" cy="3578662"/>
          </a:xfrm>
          <a:prstGeom prst="rect">
            <a:avLst/>
          </a:prstGeom>
        </p:spPr>
      </p:pic>
      <p:pic>
        <p:nvPicPr>
          <p:cNvPr id="2" name="Picture 3" descr="C:\Users\Сергей\Desktop\Новая папка\P2191480_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1214603" cy="15121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547663" y="116632"/>
            <a:ext cx="2427529" cy="98488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  Кириллович </a:t>
            </a:r>
            <a:r>
              <a:rPr lang="ru-RU" sz="14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Керопиан</a:t>
            </a:r>
            <a:r>
              <a:rPr lang="ru-RU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ru-RU" sz="1400" dirty="0" smtClean="0"/>
              <a:t>(</a:t>
            </a:r>
            <a:r>
              <a:rPr lang="ru-RU" sz="1400" dirty="0"/>
              <a:t>1918-97гг</a:t>
            </a:r>
            <a:r>
              <a:rPr lang="ru-RU" sz="1400" dirty="0" smtClean="0"/>
              <a:t>.)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ПРАДЕД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59" y="1909163"/>
            <a:ext cx="4185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   ВЕЛИКОЙ  ОТЕЧЕСТВЕННОЙ  ВОЙНЫ  1941-1945 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18287" y="1101517"/>
            <a:ext cx="29627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Получил  медицинское  образование  с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1935-40</a:t>
            </a:r>
            <a:r>
              <a:rPr lang="ru-RU" sz="1400" b="1" dirty="0" smtClean="0"/>
              <a:t> гг</a:t>
            </a:r>
            <a:r>
              <a:rPr lang="ru-RU" sz="1400" b="1" dirty="0"/>
              <a:t>. </a:t>
            </a:r>
            <a:r>
              <a:rPr lang="ru-RU" sz="1400" b="1" dirty="0" smtClean="0"/>
              <a:t>в  мединституте  г</a:t>
            </a:r>
            <a:r>
              <a:rPr lang="ru-RU" sz="1400" b="1" dirty="0"/>
              <a:t>. Краснодара. 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394115" y="3435855"/>
            <a:ext cx="0" cy="3693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88024" y="170225"/>
            <a:ext cx="4120191" cy="203132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28575">
            <a:solidFill>
              <a:schemeClr val="tx1"/>
            </a:solidFill>
            <a:prstDash val="sys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/>
              <a:t>Мой  прадед  </a:t>
            </a:r>
            <a:r>
              <a:rPr lang="ru-RU" sz="1400" b="1" dirty="0"/>
              <a:t>был  свидетелем </a:t>
            </a:r>
            <a:r>
              <a:rPr lang="ru-RU" sz="1400" b="1" dirty="0" smtClean="0"/>
              <a:t>  одного  из величайших  поражений  Красной  Армии.  Это  </a:t>
            </a:r>
            <a:r>
              <a:rPr lang="ru-RU" sz="1400" b="1" u="sng" dirty="0" smtClean="0">
                <a:solidFill>
                  <a:srgbClr val="700000"/>
                </a:solidFill>
              </a:rPr>
              <a:t>наступление  советских  войск  под  Харьковом  в  1942г</a:t>
            </a:r>
            <a:r>
              <a:rPr lang="ru-RU" sz="1400" b="1" dirty="0" smtClean="0"/>
              <a:t>.,  которое  </a:t>
            </a:r>
            <a:r>
              <a:rPr lang="ru-RU" sz="1400" b="1" u="sng" dirty="0">
                <a:solidFill>
                  <a:srgbClr val="700000"/>
                </a:solidFill>
              </a:rPr>
              <a:t>закончилось </a:t>
            </a:r>
            <a:r>
              <a:rPr lang="ru-RU" sz="1400" b="1" u="sng" dirty="0" smtClean="0">
                <a:solidFill>
                  <a:srgbClr val="700000"/>
                </a:solidFill>
              </a:rPr>
              <a:t>  обрушением    всего   Юго-Западного   фронта  и  прорыву   немцев   к  Сталинграду   и   Кавказу. </a:t>
            </a:r>
            <a:endParaRPr lang="ru-RU" sz="1400" b="1" u="sng" dirty="0">
              <a:solidFill>
                <a:srgbClr val="7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9638" y="2563589"/>
            <a:ext cx="35283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В </a:t>
            </a:r>
            <a:r>
              <a:rPr lang="ru-RU" sz="1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1941</a:t>
            </a:r>
            <a:r>
              <a:rPr lang="ru-RU" sz="1400" b="1" dirty="0">
                <a:solidFill>
                  <a:prstClr val="black"/>
                </a:solidFill>
              </a:rPr>
              <a:t>г. ушёл на фронт,  был  хирургом, заведующим   дивизионным  госпиталем  </a:t>
            </a:r>
            <a:r>
              <a:rPr lang="ru-RU" sz="1400" b="1" dirty="0">
                <a:solidFill>
                  <a:srgbClr val="C00000"/>
                </a:solidFill>
              </a:rPr>
              <a:t>103-й</a:t>
            </a:r>
            <a:r>
              <a:rPr lang="ru-RU" sz="1400" b="1" dirty="0">
                <a:solidFill>
                  <a:prstClr val="black"/>
                </a:solidFill>
              </a:rPr>
              <a:t> стрелковой   дивизии.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14144" y="2493938"/>
            <a:ext cx="42814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Дивизия  в  мае 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1942</a:t>
            </a:r>
            <a:r>
              <a:rPr lang="ru-RU" sz="1400" b="1" dirty="0" smtClean="0"/>
              <a:t> г.  участвовала   в  неудачном   </a:t>
            </a:r>
            <a:r>
              <a:rPr lang="ru-RU" sz="1400" b="1" dirty="0"/>
              <a:t>наступлении </a:t>
            </a:r>
            <a:r>
              <a:rPr lang="ru-RU" sz="1400" b="1" dirty="0" smtClean="0"/>
              <a:t>  на    Харьков   в </a:t>
            </a:r>
            <a:r>
              <a:rPr lang="ru-RU" sz="1400" b="1" dirty="0"/>
              <a:t>составе </a:t>
            </a:r>
            <a:r>
              <a:rPr lang="ru-RU" sz="1400" b="1" dirty="0" smtClean="0"/>
              <a:t> 6-й  </a:t>
            </a:r>
            <a:r>
              <a:rPr lang="ru-RU" sz="1400" b="1" dirty="0"/>
              <a:t>армии </a:t>
            </a:r>
            <a:r>
              <a:rPr lang="ru-RU" sz="1400" b="1" dirty="0" smtClean="0"/>
              <a:t> Юго-Западного  </a:t>
            </a:r>
            <a:r>
              <a:rPr lang="ru-RU" sz="1400" b="1" dirty="0"/>
              <a:t>фронта. 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4355976" y="332656"/>
            <a:ext cx="0" cy="208823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4508786" y="3174245"/>
            <a:ext cx="4483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</a:rPr>
              <a:t>В  сражениях  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– 27  мая  1942 г.  </a:t>
            </a:r>
            <a:r>
              <a:rPr lang="ru-RU" sz="1400" b="1" dirty="0">
                <a:solidFill>
                  <a:prstClr val="black"/>
                </a:solidFill>
              </a:rPr>
              <a:t>дивизия   фактически </a:t>
            </a:r>
            <a:r>
              <a:rPr lang="ru-RU" sz="1400" b="1" dirty="0" smtClean="0">
                <a:solidFill>
                  <a:prstClr val="black"/>
                </a:solidFill>
              </a:rPr>
              <a:t>  </a:t>
            </a:r>
            <a:r>
              <a:rPr lang="ru-RU" sz="1400" b="1" dirty="0">
                <a:solidFill>
                  <a:prstClr val="black"/>
                </a:solidFill>
              </a:rPr>
              <a:t>погибла   в  Харьковском   окружении.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3888030" y="2932921"/>
            <a:ext cx="59297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481001" y="3805187"/>
            <a:ext cx="38354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ПОТЕРИ   </a:t>
            </a:r>
            <a:r>
              <a:rPr lang="ru-RU" sz="1400" b="1" dirty="0">
                <a:solidFill>
                  <a:srgbClr val="D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ХАРЬКОВСКОЙ  ОПЕРАЦИИ  1942г.: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316417" y="4693882"/>
            <a:ext cx="8118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15  танковых  бригад. 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47376" y="4671014"/>
            <a:ext cx="80007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1"/>
                </a:solidFill>
              </a:rPr>
              <a:t>более  170  тысяч   погибших  и  пленных;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395397" y="6459625"/>
            <a:ext cx="205692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1"/>
                </a:solidFill>
              </a:rPr>
              <a:t>27  разгромленных  </a:t>
            </a:r>
            <a:r>
              <a:rPr lang="ru-RU" sz="1050" b="1" dirty="0" smtClean="0">
                <a:solidFill>
                  <a:schemeClr val="bg1"/>
                </a:solidFill>
              </a:rPr>
              <a:t>  дивизий</a:t>
            </a:r>
            <a:r>
              <a:rPr lang="ru-RU" sz="1050" b="1" dirty="0">
                <a:solidFill>
                  <a:schemeClr val="bg1"/>
                </a:solidFill>
              </a:rPr>
              <a:t>;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518" y="2532798"/>
            <a:ext cx="3420152" cy="38103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053" y="2879766"/>
            <a:ext cx="1877731" cy="2645893"/>
          </a:xfrm>
          <a:prstGeom prst="rect">
            <a:avLst/>
          </a:prstGeom>
        </p:spPr>
      </p:pic>
      <p:pic>
        <p:nvPicPr>
          <p:cNvPr id="13" name="Picture 2" descr="http://www.wwww4.com/w6/3030630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21" y="3832108"/>
            <a:ext cx="1931588" cy="292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20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-99392"/>
            <a:ext cx="9620322" cy="70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41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oldtimewallpapers.com/wallpapers/201204/13357108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2" y="1"/>
            <a:ext cx="9144000" cy="68717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Сергей\Desktop\Новая папка\P2191480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1214603" cy="15121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547663" y="116632"/>
            <a:ext cx="2427529" cy="76944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  Кириллович </a:t>
            </a:r>
            <a:r>
              <a:rPr lang="ru-RU" sz="14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Керопиан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ПРАДЕД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57012" y="952181"/>
            <a:ext cx="5895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otype Corsiva" panose="03010101010201010101" pitchFamily="66" charset="0"/>
              </a:rPr>
              <a:t>После   Войны   прадед  работал  на </a:t>
            </a:r>
            <a:r>
              <a:rPr lang="ru-RU" sz="1600" dirty="0" smtClean="0">
                <a:latin typeface="Monotype Corsiva" panose="03010101010201010101" pitchFamily="66" charset="0"/>
              </a:rPr>
              <a:t> кафедре хирургии  </a:t>
            </a:r>
            <a:r>
              <a:rPr lang="ru-RU" sz="1600" dirty="0">
                <a:latin typeface="Monotype Corsiva" panose="03010101010201010101" pitchFamily="66" charset="0"/>
              </a:rPr>
              <a:t>вместе со  своим   отцом – моим  прапрадедом -  </a:t>
            </a:r>
            <a:r>
              <a:rPr lang="ru-RU" sz="1600" dirty="0" smtClean="0">
                <a:latin typeface="Monotype Corsiva" panose="03010101010201010101" pitchFamily="66" charset="0"/>
              </a:rPr>
              <a:t>К.С</a:t>
            </a:r>
            <a:r>
              <a:rPr lang="ru-RU" sz="1600" dirty="0">
                <a:latin typeface="Monotype Corsiva" panose="03010101010201010101" pitchFamily="66" charset="0"/>
              </a:rPr>
              <a:t>. </a:t>
            </a:r>
            <a:r>
              <a:rPr lang="ru-RU" sz="1600" dirty="0" smtClean="0">
                <a:latin typeface="Monotype Corsiva" panose="03010101010201010101" pitchFamily="66" charset="0"/>
              </a:rPr>
              <a:t> </a:t>
            </a:r>
            <a:r>
              <a:rPr lang="ru-RU" sz="1600" dirty="0" err="1" smtClean="0">
                <a:latin typeface="Monotype Corsiva" panose="03010101010201010101" pitchFamily="66" charset="0"/>
              </a:rPr>
              <a:t>Керопиан</a:t>
            </a:r>
            <a:r>
              <a:rPr lang="ru-RU" sz="1600" dirty="0" smtClean="0">
                <a:latin typeface="Monotype Corsiva" panose="03010101010201010101" pitchFamily="66" charset="0"/>
              </a:rPr>
              <a:t>  в  г</a:t>
            </a:r>
            <a:r>
              <a:rPr lang="ru-RU" sz="1600" dirty="0">
                <a:latin typeface="Monotype Corsiva" panose="03010101010201010101" pitchFamily="66" charset="0"/>
              </a:rPr>
              <a:t>. Краснодаре.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00594" y="153397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Monotype Corsiva" panose="03010101010201010101" pitchFamily="66" charset="0"/>
              </a:rPr>
              <a:t>В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</a:rPr>
              <a:t>1992</a:t>
            </a:r>
            <a:r>
              <a:rPr lang="ru-RU" sz="1600" dirty="0">
                <a:latin typeface="Monotype Corsiva" panose="03010101010201010101" pitchFamily="66" charset="0"/>
              </a:rPr>
              <a:t>г.  вышел  на   </a:t>
            </a:r>
            <a:r>
              <a:rPr lang="ru-RU" sz="1600" dirty="0" smtClean="0">
                <a:latin typeface="Monotype Corsiva" panose="03010101010201010101" pitchFamily="66" charset="0"/>
              </a:rPr>
              <a:t>пенсию.  </a:t>
            </a:r>
          </a:p>
          <a:p>
            <a:r>
              <a:rPr lang="ru-RU" sz="1600" dirty="0" smtClean="0">
                <a:latin typeface="Monotype Corsiva" panose="03010101010201010101" pitchFamily="66" charset="0"/>
              </a:rPr>
              <a:t>В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</a:rPr>
              <a:t>1995</a:t>
            </a:r>
            <a:r>
              <a:rPr lang="ru-RU" sz="1600" dirty="0" smtClean="0">
                <a:latin typeface="Monotype Corsiva" panose="03010101010201010101" pitchFamily="66" charset="0"/>
              </a:rPr>
              <a:t>г.  уехал  в  </a:t>
            </a:r>
            <a:r>
              <a:rPr lang="ru-RU" sz="1600" dirty="0" err="1" smtClean="0">
                <a:latin typeface="Monotype Corsiva" panose="03010101010201010101" pitchFamily="66" charset="0"/>
              </a:rPr>
              <a:t>Новороссиск</a:t>
            </a:r>
            <a:r>
              <a:rPr lang="ru-RU" sz="1600" dirty="0" smtClean="0">
                <a:latin typeface="Monotype Corsiva" panose="03010101010201010101" pitchFamily="66" charset="0"/>
              </a:rPr>
              <a:t>,  где  </a:t>
            </a:r>
            <a:r>
              <a:rPr lang="ru-RU" sz="1600" dirty="0">
                <a:latin typeface="Monotype Corsiva" panose="03010101010201010101" pitchFamily="66" charset="0"/>
              </a:rPr>
              <a:t>и умер в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</a:rPr>
              <a:t>1997</a:t>
            </a:r>
            <a:r>
              <a:rPr lang="ru-RU" sz="1600" dirty="0">
                <a:latin typeface="Monotype Corsiva" panose="03010101010201010101" pitchFamily="66" charset="0"/>
              </a:rPr>
              <a:t> г.</a:t>
            </a:r>
          </a:p>
        </p:txBody>
      </p:sp>
      <p:pic>
        <p:nvPicPr>
          <p:cNvPr id="8" name="Picture 2" descr="&amp;Kcy;&amp;icy;&amp;rcy;&amp;icy;&amp;lcy;&amp;lcy; &amp;Scy;&amp;tcy;&amp;iecy;&amp;pcy;&amp;acy;&amp;ncy;&amp;ocy;&amp;vcy;&amp;icy;&amp;chcy; &amp;Kcy;&amp;iecy;&amp;rcy;&amp;ocy;&amp;pcy;&amp;icy;&amp;acy;&amp;ncy;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18246"/>
            <a:ext cx="1224136" cy="14825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10" name="Прямоугольник 9"/>
          <p:cNvSpPr/>
          <p:nvPr/>
        </p:nvSpPr>
        <p:spPr>
          <a:xfrm>
            <a:off x="24834" y="2132654"/>
            <a:ext cx="3950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Monotype Corsiva" panose="03010101010201010101" pitchFamily="66" charset="0"/>
              </a:rPr>
              <a:t>Был  награжден  званием  заслуженный  врач   Казахской  ССР</a:t>
            </a:r>
            <a:r>
              <a:rPr lang="ru-RU" sz="1600" b="1" dirty="0" smtClean="0">
                <a:latin typeface="Monotype Corsiva" panose="03010101010201010101" pitchFamily="66" charset="0"/>
              </a:rPr>
              <a:t>.</a:t>
            </a:r>
            <a:endParaRPr lang="ru-RU" sz="1600" b="1" dirty="0">
              <a:latin typeface="Monotype Corsiva" panose="03010101010201010101" pitchFamily="66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6804248" y="1340768"/>
            <a:ext cx="34321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380" y="3435855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Monotype Corsiva" panose="03010101010201010101" pitchFamily="66" charset="0"/>
              </a:rPr>
              <a:t>История  моего  прадеда  повлияла  на  выбор  профессии  коллеги  моего  отца.</a:t>
            </a:r>
            <a:endParaRPr lang="ru-RU" sz="1600" b="1" dirty="0">
              <a:latin typeface="Monotype Corsiva" panose="03010101010201010101" pitchFamily="66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341972" y="3645024"/>
            <a:ext cx="50405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230512" y="116631"/>
            <a:ext cx="2132886" cy="76944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Кирилл   Степанович  </a:t>
            </a:r>
            <a:r>
              <a:rPr lang="ru-RU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Керопиан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ПРАПРАДЕД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3062" y="4544738"/>
            <a:ext cx="2653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Monotype Corsiva" panose="03010101010201010101" pitchFamily="66" charset="0"/>
              </a:rPr>
              <a:t>Исследуя  родословную линию моего  отца  я  узнал,  что  мой  прадедушка  был героям  Великой  Отечественной  Войны,  а  дедушка  продолжил  династию  военных.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7264" y="3085137"/>
            <a:ext cx="6029467" cy="35298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76256" y="3238788"/>
            <a:ext cx="2095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Здесь смотрите ВИДЕО  по  ссылке</a:t>
            </a:r>
            <a:r>
              <a:rPr lang="ru-RU" sz="1400" b="1" dirty="0" smtClean="0"/>
              <a:t>:</a:t>
            </a:r>
          </a:p>
          <a:p>
            <a:r>
              <a:rPr lang="en-US" sz="1400" b="1" dirty="0"/>
              <a:t>https://youtu.be/mGXm3I4MX-s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65604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ldtimewallpapers.com/wallpapers/201204/133571083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3" y="1"/>
            <a:ext cx="9144000" cy="68717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56916" y="5687411"/>
            <a:ext cx="222939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ПРАПРАДЕДУШКА</a:t>
            </a:r>
          </a:p>
          <a:p>
            <a:r>
              <a:rPr lang="ru-RU" sz="1200" b="1" i="1" dirty="0" err="1" smtClean="0"/>
              <a:t>Керопиан</a:t>
            </a:r>
            <a:r>
              <a:rPr lang="ru-RU" sz="1200" b="1" i="1" dirty="0" smtClean="0"/>
              <a:t>  </a:t>
            </a:r>
            <a:r>
              <a:rPr lang="ru-RU" sz="1200" b="1" i="1" dirty="0" err="1" smtClean="0"/>
              <a:t>Кирил</a:t>
            </a:r>
            <a:r>
              <a:rPr lang="ru-RU" sz="1200" b="1" i="1" dirty="0" smtClean="0"/>
              <a:t>  Степанович</a:t>
            </a:r>
          </a:p>
          <a:p>
            <a:r>
              <a:rPr lang="ru-RU" sz="1200" dirty="0" smtClean="0"/>
              <a:t>(1888-1963)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25725" y="4916734"/>
            <a:ext cx="22322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ПРАПРАБАБУШКА</a:t>
            </a:r>
          </a:p>
          <a:p>
            <a:pPr algn="ctr"/>
            <a:r>
              <a:rPr lang="ru-RU" sz="1200" b="1" i="1" dirty="0" err="1" smtClean="0"/>
              <a:t>Керопиан</a:t>
            </a:r>
            <a:r>
              <a:rPr lang="ru-RU" sz="1200" b="1" i="1" dirty="0" smtClean="0"/>
              <a:t> </a:t>
            </a:r>
            <a:r>
              <a:rPr lang="ru-RU" sz="1200" b="1" i="1" dirty="0"/>
              <a:t>(</a:t>
            </a:r>
            <a:r>
              <a:rPr lang="ru-RU" sz="1200" b="1" i="1" dirty="0" err="1"/>
              <a:t>Бурдакова</a:t>
            </a:r>
            <a:r>
              <a:rPr lang="ru-RU" sz="1200" b="1" i="1" dirty="0"/>
              <a:t>) Екатерина </a:t>
            </a:r>
            <a:r>
              <a:rPr lang="ru-RU" sz="1200" b="1" i="1" dirty="0" smtClean="0"/>
              <a:t>Александровна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358526"/>
            <a:ext cx="212092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ПРАДЕДУШКА</a:t>
            </a:r>
          </a:p>
          <a:p>
            <a:pPr algn="ctr"/>
            <a:r>
              <a:rPr lang="ru-RU" sz="1200" b="1" i="1" dirty="0" err="1" smtClean="0"/>
              <a:t>Керопиан</a:t>
            </a:r>
            <a:r>
              <a:rPr lang="ru-RU" sz="1200" b="1" i="1" dirty="0" smtClean="0"/>
              <a:t> Александр </a:t>
            </a:r>
          </a:p>
          <a:p>
            <a:pPr algn="ctr"/>
            <a:r>
              <a:rPr lang="ru-RU" sz="1200" b="1" i="1" dirty="0" smtClean="0"/>
              <a:t>Кириллович</a:t>
            </a:r>
            <a:r>
              <a:rPr lang="ru-RU" sz="1200" b="1" i="1" dirty="0"/>
              <a:t> </a:t>
            </a:r>
            <a:r>
              <a:rPr lang="ru-RU" sz="1200" b="1" i="1" dirty="0" smtClean="0"/>
              <a:t>  </a:t>
            </a:r>
            <a:r>
              <a:rPr lang="ru-RU" sz="1200" dirty="0" smtClean="0"/>
              <a:t>(1918-97гг.)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55526" y="3355359"/>
            <a:ext cx="217264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ПРАБАБУШКА</a:t>
            </a:r>
          </a:p>
          <a:p>
            <a:pPr algn="ctr"/>
            <a:r>
              <a:rPr lang="ru-RU" sz="1200" b="1" i="1" dirty="0" err="1" smtClean="0"/>
              <a:t>Керопиан</a:t>
            </a:r>
            <a:r>
              <a:rPr lang="ru-RU" sz="1200" b="1" i="1" dirty="0" smtClean="0"/>
              <a:t>  </a:t>
            </a:r>
            <a:r>
              <a:rPr lang="ru-RU" sz="1200" b="1" i="1" dirty="0"/>
              <a:t>(</a:t>
            </a:r>
            <a:r>
              <a:rPr lang="ru-RU" sz="1200" b="1" i="1" dirty="0" err="1"/>
              <a:t>Севрюкова</a:t>
            </a:r>
            <a:r>
              <a:rPr lang="ru-RU" sz="1200" b="1" i="1" dirty="0" smtClean="0"/>
              <a:t>)  </a:t>
            </a:r>
          </a:p>
          <a:p>
            <a:pPr algn="ctr"/>
            <a:r>
              <a:rPr lang="ru-RU" sz="1200" b="1" i="1" dirty="0" smtClean="0"/>
              <a:t>Евгения  Тихоновна</a:t>
            </a:r>
            <a:r>
              <a:rPr lang="ru-RU" sz="1200" dirty="0" smtClean="0"/>
              <a:t> (1918 г.р.)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15733" y="1792912"/>
            <a:ext cx="269445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БАБУШКА</a:t>
            </a:r>
          </a:p>
          <a:p>
            <a:pPr algn="ctr"/>
            <a:r>
              <a:rPr lang="ru-RU" sz="1200" b="1" i="1" dirty="0" smtClean="0"/>
              <a:t>Белоусова </a:t>
            </a:r>
            <a:r>
              <a:rPr lang="ru-RU" sz="1200" b="1" i="1" dirty="0"/>
              <a:t>(</a:t>
            </a:r>
            <a:r>
              <a:rPr lang="ru-RU" sz="1200" b="1" i="1" dirty="0" err="1"/>
              <a:t>Керопиан</a:t>
            </a:r>
            <a:r>
              <a:rPr lang="ru-RU" sz="1200" b="1" i="1" dirty="0"/>
              <a:t>) </a:t>
            </a:r>
            <a:endParaRPr lang="ru-RU" sz="1200" b="1" i="1" dirty="0" smtClean="0"/>
          </a:p>
          <a:p>
            <a:pPr algn="ctr"/>
            <a:r>
              <a:rPr lang="ru-RU" sz="1200" b="1" i="1" dirty="0" smtClean="0"/>
              <a:t>Екатерина  Александровна </a:t>
            </a:r>
            <a:r>
              <a:rPr lang="ru-RU" sz="1200" dirty="0" smtClean="0"/>
              <a:t>(1947г.р.)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99727" y="1792912"/>
            <a:ext cx="221167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ДЕДУШКА</a:t>
            </a:r>
          </a:p>
          <a:p>
            <a:pPr algn="ctr"/>
            <a:r>
              <a:rPr lang="ru-RU" sz="1200" b="1" i="1" dirty="0" smtClean="0"/>
              <a:t>Белоусов  </a:t>
            </a:r>
            <a:r>
              <a:rPr lang="ru-RU" sz="1200" b="1" i="1" dirty="0"/>
              <a:t>Александр </a:t>
            </a:r>
            <a:r>
              <a:rPr lang="ru-RU" sz="1200" b="1" i="1" dirty="0" smtClean="0"/>
              <a:t>Константинович  </a:t>
            </a:r>
            <a:r>
              <a:rPr lang="ru-RU" sz="1200" dirty="0" smtClean="0"/>
              <a:t>(1950г.р.) 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85710" y="768097"/>
            <a:ext cx="20842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МАМА</a:t>
            </a:r>
          </a:p>
          <a:p>
            <a:pPr algn="ctr"/>
            <a:r>
              <a:rPr lang="ru-RU" sz="1200" b="1" i="1" dirty="0" smtClean="0"/>
              <a:t>Белоусова   </a:t>
            </a:r>
          </a:p>
          <a:p>
            <a:pPr algn="ctr"/>
            <a:r>
              <a:rPr lang="ru-RU" sz="1200" b="1" i="1" dirty="0" smtClean="0"/>
              <a:t>Екатерина  </a:t>
            </a:r>
            <a:r>
              <a:rPr lang="ru-RU" sz="1200" b="1" i="1" dirty="0"/>
              <a:t>Александровна 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331496" y="4032469"/>
            <a:ext cx="0" cy="764683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  <a:effectLst>
            <a:outerShdw blurRad="50800" dist="50800" dir="5400000" algn="ctr" rotWithShape="0">
              <a:schemeClr val="accent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331496" y="4032470"/>
            <a:ext cx="1944360" cy="713779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  <a:effectLst>
            <a:outerShdw blurRad="50800" dist="50800" dir="5400000" algn="ctr" rotWithShape="0">
              <a:schemeClr val="accent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71546" y="102013"/>
            <a:ext cx="1886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ИВАН  ПРЯДКО</a:t>
            </a:r>
            <a:endParaRPr lang="ru-RU" sz="1600" b="1" dirty="0"/>
          </a:p>
        </p:txBody>
      </p:sp>
      <p:cxnSp>
        <p:nvCxnSpPr>
          <p:cNvPr id="18" name="Прямая со стрелкой 17"/>
          <p:cNvCxnSpPr>
            <a:stCxn id="6" idx="2"/>
          </p:cNvCxnSpPr>
          <p:nvPr/>
        </p:nvCxnSpPr>
        <p:spPr>
          <a:xfrm flipH="1">
            <a:off x="1331495" y="2470020"/>
            <a:ext cx="1" cy="699657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  <a:effectLst>
            <a:outerShdw blurRad="50800" dist="50800" dir="5400000" algn="ctr" rotWithShape="0">
              <a:schemeClr val="accent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6" idx="2"/>
          </p:cNvCxnSpPr>
          <p:nvPr/>
        </p:nvCxnSpPr>
        <p:spPr>
          <a:xfrm>
            <a:off x="1331496" y="2470020"/>
            <a:ext cx="1944360" cy="627461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  <a:effectLst>
            <a:outerShdw blurRad="50800" dist="50800" dir="5400000" algn="ctr" rotWithShape="0">
              <a:schemeClr val="accent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6261087" y="750529"/>
            <a:ext cx="151035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ПАПА</a:t>
            </a:r>
          </a:p>
          <a:p>
            <a:pPr algn="ctr"/>
            <a:r>
              <a:rPr lang="ru-RU" sz="1200" b="1" i="1" dirty="0" smtClean="0"/>
              <a:t>Прядко   </a:t>
            </a:r>
          </a:p>
          <a:p>
            <a:pPr algn="ctr"/>
            <a:r>
              <a:rPr lang="ru-RU" sz="1200" b="1" i="1" dirty="0" smtClean="0"/>
              <a:t> </a:t>
            </a:r>
            <a:r>
              <a:rPr lang="ru-RU" sz="1200" b="1" i="1" dirty="0"/>
              <a:t>Сергей </a:t>
            </a:r>
            <a:r>
              <a:rPr lang="ru-RU" sz="1200" b="1" i="1" dirty="0" smtClean="0"/>
              <a:t>   Иванович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7164288" y="1822765"/>
            <a:ext cx="151216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ДЕДУШКА</a:t>
            </a:r>
          </a:p>
          <a:p>
            <a:pPr algn="ctr"/>
            <a:r>
              <a:rPr lang="ru-RU" sz="1200" b="1" i="1" dirty="0" smtClean="0"/>
              <a:t>Прядко   Иван  </a:t>
            </a:r>
          </a:p>
          <a:p>
            <a:pPr algn="ctr"/>
            <a:r>
              <a:rPr lang="ru-RU" sz="1200" b="1" i="1" dirty="0" smtClean="0"/>
              <a:t>Дмитриевич </a:t>
            </a:r>
            <a:endParaRPr lang="ru-RU" sz="1200" b="1" i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322635" y="1822766"/>
            <a:ext cx="157536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БАБУШКА</a:t>
            </a:r>
          </a:p>
          <a:p>
            <a:pPr algn="ctr"/>
            <a:r>
              <a:rPr lang="ru-RU" sz="1200" b="1" i="1" dirty="0"/>
              <a:t>Прядко </a:t>
            </a:r>
            <a:r>
              <a:rPr lang="ru-RU" sz="1200" b="1" i="1" dirty="0" smtClean="0"/>
              <a:t> (</a:t>
            </a:r>
            <a:r>
              <a:rPr lang="ru-RU" sz="1200" b="1" i="1" dirty="0"/>
              <a:t>Полтавец) </a:t>
            </a:r>
            <a:endParaRPr lang="ru-RU" sz="1200" b="1" i="1" dirty="0" smtClean="0"/>
          </a:p>
          <a:p>
            <a:pPr algn="ctr"/>
            <a:r>
              <a:rPr lang="ru-RU" sz="1200" b="1" i="1" dirty="0" smtClean="0"/>
              <a:t>Майя  Григорьевна</a:t>
            </a:r>
            <a:endParaRPr lang="ru-RU" sz="1200" b="1" i="1" dirty="0"/>
          </a:p>
        </p:txBody>
      </p:sp>
      <p:cxnSp>
        <p:nvCxnSpPr>
          <p:cNvPr id="36" name="Прямая со стрелкой 35"/>
          <p:cNvCxnSpPr/>
          <p:nvPr/>
        </p:nvCxnSpPr>
        <p:spPr>
          <a:xfrm flipH="1">
            <a:off x="6228185" y="1501541"/>
            <a:ext cx="859143" cy="321225"/>
          </a:xfrm>
          <a:prstGeom prst="straightConnector1">
            <a:avLst/>
          </a:prstGeom>
          <a:ln w="28575">
            <a:tailEnd type="stealth" w="lg" len="lg"/>
          </a:ln>
          <a:effectLst>
            <a:outerShdw blurRad="50800" dist="50800" dir="5400000" algn="ctr" rotWithShape="0">
              <a:schemeClr val="tx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endCxn id="34" idx="0"/>
          </p:cNvCxnSpPr>
          <p:nvPr/>
        </p:nvCxnSpPr>
        <p:spPr>
          <a:xfrm>
            <a:off x="7033942" y="1500148"/>
            <a:ext cx="886430" cy="322617"/>
          </a:xfrm>
          <a:prstGeom prst="straightConnector1">
            <a:avLst/>
          </a:prstGeom>
          <a:ln w="28575">
            <a:tailEnd type="stealth" w="lg" len="lg"/>
          </a:ln>
          <a:effectLst>
            <a:outerShdw blurRad="50800" dist="50800" dir="5400000" algn="ctr" rotWithShape="0">
              <a:schemeClr val="tx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6977316" y="4005852"/>
            <a:ext cx="2034813" cy="677108"/>
          </a:xfrm>
          <a:prstGeom prst="rect">
            <a:avLst/>
          </a:prstGeom>
          <a:solidFill>
            <a:srgbClr val="EBD09F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ПРАДЕДУШКА</a:t>
            </a:r>
          </a:p>
          <a:p>
            <a:pPr algn="ctr"/>
            <a:r>
              <a:rPr lang="ru-RU" sz="1200" b="1" i="1" dirty="0" smtClean="0"/>
              <a:t>Дмитрий   </a:t>
            </a:r>
            <a:r>
              <a:rPr lang="ru-RU" sz="1200" b="1" i="1" dirty="0"/>
              <a:t>Герасимович </a:t>
            </a:r>
            <a:r>
              <a:rPr lang="ru-RU" sz="1200" b="1" i="1" dirty="0" smtClean="0"/>
              <a:t>  </a:t>
            </a:r>
          </a:p>
          <a:p>
            <a:pPr algn="ctr"/>
            <a:r>
              <a:rPr lang="ru-RU" sz="1200" b="1" i="1" dirty="0" smtClean="0"/>
              <a:t>Прядко </a:t>
            </a:r>
            <a:r>
              <a:rPr lang="ru-RU" sz="1200" dirty="0" smtClean="0"/>
              <a:t>(1908 </a:t>
            </a:r>
            <a:r>
              <a:rPr lang="ru-RU" sz="1200" dirty="0"/>
              <a:t>– </a:t>
            </a:r>
            <a:r>
              <a:rPr lang="ru-RU" sz="1200" dirty="0" smtClean="0"/>
              <a:t>1994гг.). </a:t>
            </a:r>
            <a:endParaRPr lang="ru-RU" sz="1200" dirty="0"/>
          </a:p>
        </p:txBody>
      </p:sp>
      <p:pic>
        <p:nvPicPr>
          <p:cNvPr id="41" name="Picture 3" descr="C:\Users\Сергей\Pictures\IMAG1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1070356">
            <a:off x="4221599" y="508117"/>
            <a:ext cx="965280" cy="1234474"/>
          </a:xfrm>
          <a:prstGeom prst="rect">
            <a:avLst/>
          </a:prstGeom>
          <a:ln w="76200">
            <a:solidFill>
              <a:srgbClr val="EBD09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Picture 6" descr="&amp;Pcy;&amp;rcy;&amp;yacy;&amp;dcy;&amp;kcy;&amp;ocy; &amp;Scy;&amp;iecy;&amp;rcy;&amp;gcy;&amp;iecy;&amp;jcy; &amp;Icy;&amp;vcy;&amp;acy;&amp;ncy;&amp;ocy;&amp;vcy;&amp;icy;&amp;chcy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070" y="590841"/>
            <a:ext cx="846386" cy="1097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0" name="Picture 4" descr="C:\Users\D899~1\AppData\Local\Temp\фотограф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908" y="611768"/>
            <a:ext cx="872233" cy="1097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" name="Picture 9" descr="C:\Users\D899~1\AppData\Local\Temp\Фото 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8808" y="2456476"/>
            <a:ext cx="758432" cy="898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" name="Picture 3" descr="C:\Users\Сергей\Desktop\Новая папка\P2191480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4376" y="4069023"/>
            <a:ext cx="782551" cy="9742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4" name="Picture 2" descr="C:\Users\D899~1\AppData\Local\Temp\Фото 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63584" y="4032470"/>
            <a:ext cx="675426" cy="895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5" name="Picture 5" descr="C:\Users\Сергей\Pictures\IMAG102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52120" y="2499874"/>
            <a:ext cx="981696" cy="1348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2" descr="C:\Users\Сергей\Pictures\Ar676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6584"/>
          <a:stretch/>
        </p:blipFill>
        <p:spPr bwMode="auto">
          <a:xfrm>
            <a:off x="3372486" y="2470020"/>
            <a:ext cx="857622" cy="888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6" descr="C:\Users\Сергей\Pictures\IMAG1027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77158" y="2470020"/>
            <a:ext cx="993398" cy="1378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" name="Прямоугольник 57"/>
          <p:cNvSpPr/>
          <p:nvPr/>
        </p:nvSpPr>
        <p:spPr>
          <a:xfrm>
            <a:off x="5186879" y="4005852"/>
            <a:ext cx="183308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ПРАДЕДУШКА</a:t>
            </a:r>
          </a:p>
          <a:p>
            <a:pPr algn="ctr"/>
            <a:r>
              <a:rPr lang="ru-RU" sz="1200" b="1" i="1" dirty="0" smtClean="0"/>
              <a:t>Григорий   Петрович   </a:t>
            </a:r>
          </a:p>
          <a:p>
            <a:pPr algn="ctr"/>
            <a:r>
              <a:rPr lang="ru-RU" sz="1200" b="1" i="1" dirty="0" smtClean="0"/>
              <a:t>Полтавец  </a:t>
            </a:r>
            <a:r>
              <a:rPr lang="ru-RU" sz="1200" dirty="0" smtClean="0"/>
              <a:t>(1909 </a:t>
            </a:r>
            <a:r>
              <a:rPr lang="ru-RU" sz="1200" dirty="0"/>
              <a:t>– </a:t>
            </a:r>
            <a:r>
              <a:rPr lang="ru-RU" sz="1200" dirty="0" smtClean="0"/>
              <a:t>83гг.). </a:t>
            </a:r>
            <a:endParaRPr lang="ru-RU" sz="12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6113888" y="6141826"/>
            <a:ext cx="220368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ПРАПРАДЕДУШКА</a:t>
            </a:r>
          </a:p>
          <a:p>
            <a:pPr algn="ctr"/>
            <a:r>
              <a:rPr lang="ru-RU" sz="1200" b="1" i="1" dirty="0" err="1" smtClean="0"/>
              <a:t>Прядко</a:t>
            </a:r>
            <a:r>
              <a:rPr lang="ru-RU" sz="1200" b="1" i="1" dirty="0" smtClean="0"/>
              <a:t>  Герасим  Степанович</a:t>
            </a:r>
          </a:p>
          <a:p>
            <a:pPr algn="ctr"/>
            <a:r>
              <a:rPr lang="ru-RU" sz="1200" dirty="0"/>
              <a:t> (</a:t>
            </a:r>
            <a:r>
              <a:rPr lang="ru-RU" sz="1200" dirty="0" smtClean="0"/>
              <a:t>1878-1942)</a:t>
            </a:r>
            <a:endParaRPr lang="ru-RU" sz="1200" dirty="0"/>
          </a:p>
        </p:txBody>
      </p:sp>
      <p:pic>
        <p:nvPicPr>
          <p:cNvPr id="60" name="Picture 8" descr="C:\Users\Сергей\Pictures\IMAG1029.jpg"/>
          <p:cNvPicPr>
            <a:picLocks noChangeAspect="1" noChangeArrowheads="1"/>
          </p:cNvPicPr>
          <p:nvPr/>
        </p:nvPicPr>
        <p:blipFill rotWithShape="1">
          <a:blip r:embed="rId16" cstate="print"/>
          <a:srcRect l="32844" t="43860" r="25629" b="29824"/>
          <a:stretch/>
        </p:blipFill>
        <p:spPr bwMode="auto">
          <a:xfrm>
            <a:off x="5668838" y="4754162"/>
            <a:ext cx="978945" cy="1285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" name="Picture 7" descr="C:\Users\Сергей\Pictures\IMAG1028.jpg"/>
          <p:cNvPicPr>
            <a:picLocks noChangeAspect="1" noChangeArrowheads="1"/>
          </p:cNvPicPr>
          <p:nvPr/>
        </p:nvPicPr>
        <p:blipFill rotWithShape="1">
          <a:blip r:embed="rId17" cstate="print">
            <a:lum bright="10000" contrast="30000"/>
          </a:blip>
          <a:srcRect t="-1" b="1316"/>
          <a:stretch/>
        </p:blipFill>
        <p:spPr bwMode="auto">
          <a:xfrm>
            <a:off x="7626256" y="4746872"/>
            <a:ext cx="757004" cy="1279093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3" name="Прямоугольник 42"/>
          <p:cNvSpPr/>
          <p:nvPr/>
        </p:nvSpPr>
        <p:spPr>
          <a:xfrm>
            <a:off x="6977316" y="4064557"/>
            <a:ext cx="2034813" cy="58857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" descr="&amp;Kcy;&amp;icy;&amp;rcy;&amp;icy;&amp;lcy;&amp;lcy; &amp;Scy;&amp;tcy;&amp;iecy;&amp;pcy;&amp;acy;&amp;ncy;&amp;ocy;&amp;vcy;&amp;icy;&amp;chcy; &amp;Kcy;&amp;iecy;&amp;rcy;&amp;ocy;&amp;pcy;&amp;icy;&amp;acy;&amp;ncy;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08" y="5436614"/>
            <a:ext cx="846474" cy="1049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6300193" y="3849383"/>
            <a:ext cx="719768" cy="156469"/>
          </a:xfrm>
          <a:prstGeom prst="straightConnector1">
            <a:avLst/>
          </a:prstGeom>
          <a:ln w="28575">
            <a:tailEnd type="stealth" w="lg" len="lg"/>
          </a:ln>
          <a:effectLst>
            <a:outerShdw blurRad="50800" dist="50800" dir="5400000" algn="ctr" rotWithShape="0">
              <a:schemeClr val="tx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019961" y="3848734"/>
            <a:ext cx="720391" cy="152956"/>
          </a:xfrm>
          <a:prstGeom prst="straightConnector1">
            <a:avLst/>
          </a:prstGeom>
          <a:ln w="28575">
            <a:tailEnd type="stealth" w="lg" len="lg"/>
          </a:ln>
          <a:effectLst>
            <a:outerShdw blurRad="50800" dist="50800" dir="5400000" algn="ctr" rotWithShape="0">
              <a:schemeClr val="tx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8004758" y="6025965"/>
            <a:ext cx="0" cy="257464"/>
          </a:xfrm>
          <a:prstGeom prst="straightConnector1">
            <a:avLst/>
          </a:prstGeom>
          <a:ln w="28575">
            <a:tailEnd type="stealth" w="lg" len="lg"/>
          </a:ln>
          <a:effectLst>
            <a:outerShdw blurRad="50800" dist="50800" dir="5400000" algn="ctr" rotWithShape="0">
              <a:schemeClr val="tx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трелка вниз 8"/>
          <p:cNvSpPr/>
          <p:nvPr/>
        </p:nvSpPr>
        <p:spPr>
          <a:xfrm rot="5400000">
            <a:off x="3466193" y="511006"/>
            <a:ext cx="290473" cy="514182"/>
          </a:xfrm>
          <a:prstGeom prst="downArrow">
            <a:avLst/>
          </a:prstGeom>
          <a:solidFill>
            <a:srgbClr val="EBD09F"/>
          </a:solidFill>
          <a:ln w="19050">
            <a:solidFill>
              <a:schemeClr val="accent2">
                <a:lumMod val="50000"/>
              </a:schemeClr>
            </a:solidFill>
          </a:ln>
          <a:effectLst>
            <a:outerShdw blurRad="50800" dist="50800" dir="5400000" algn="ctr" rotWithShape="0">
              <a:schemeClr val="accent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 rot="16200000">
            <a:off x="5549977" y="502355"/>
            <a:ext cx="290473" cy="514182"/>
          </a:xfrm>
          <a:prstGeom prst="downArrow">
            <a:avLst/>
          </a:prstGeom>
          <a:solidFill>
            <a:srgbClr val="C89F86"/>
          </a:solidFill>
          <a:ln w="19050"/>
          <a:effectLst>
            <a:outerShdw blurRad="50800" dist="50800" dir="5400000" algn="ctr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" name="Прямая со стрелкой 61"/>
          <p:cNvCxnSpPr/>
          <p:nvPr/>
        </p:nvCxnSpPr>
        <p:spPr>
          <a:xfrm flipH="1">
            <a:off x="1619672" y="1500148"/>
            <a:ext cx="684004" cy="292764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  <a:effectLst>
            <a:outerShdw blurRad="50800" dist="50800" dir="5400000" algn="ctr" rotWithShape="0">
              <a:schemeClr val="accent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2300438" y="1501541"/>
            <a:ext cx="1053900" cy="321224"/>
          </a:xfrm>
          <a:prstGeom prst="straightConnector1">
            <a:avLst/>
          </a:prstGeom>
          <a:ln w="28575" cmpd="sng">
            <a:solidFill>
              <a:schemeClr val="accent2"/>
            </a:solidFill>
            <a:prstDash val="solid"/>
            <a:bevel/>
            <a:headEnd type="none"/>
            <a:tailEnd type="stealth" w="lg" len="lg"/>
          </a:ln>
          <a:effectLst>
            <a:outerShdw blurRad="50800" dist="50800" dir="5400000" algn="ctr" rotWithShape="0">
              <a:schemeClr val="accent2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5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oldtimewallpapers.com/wallpapers/201204/13357108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06"/>
            <a:ext cx="9144000" cy="68717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:\Users\Сергей\Pictures\IMAG1028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 b="22222"/>
          <a:stretch>
            <a:fillRect/>
          </a:stretch>
        </p:blipFill>
        <p:spPr bwMode="auto">
          <a:xfrm>
            <a:off x="358893" y="186653"/>
            <a:ext cx="1080120" cy="15226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39013" y="243535"/>
            <a:ext cx="2545386" cy="901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Прядко</a:t>
            </a:r>
          </a:p>
          <a:p>
            <a:pPr lvl="0" algn="ctr"/>
            <a:r>
              <a:rPr lang="ru-RU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Дмитрий   Герасимович</a:t>
            </a:r>
          </a:p>
          <a:p>
            <a:pPr lvl="0"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ПРАДЕД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5542" y="109681"/>
            <a:ext cx="4185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   ВЕЛИКОЙ  ОТЕЧЕСТВЕННОЙ  ВОЙНЫ  1941-1945  гг.</a:t>
            </a:r>
          </a:p>
        </p:txBody>
      </p:sp>
      <p:pic>
        <p:nvPicPr>
          <p:cNvPr id="6" name="Picture 16" descr="http://2worldwar.at.ua/_ph/10/2/58279375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2769" r="2009"/>
          <a:stretch/>
        </p:blipFill>
        <p:spPr bwMode="auto">
          <a:xfrm>
            <a:off x="4069799" y="764704"/>
            <a:ext cx="4964426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36896" y="3547135"/>
            <a:ext cx="2808311" cy="73866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   </a:t>
            </a:r>
          </a:p>
          <a:p>
            <a:pPr algn="ctr"/>
            <a:r>
              <a:rPr lang="ru-RU" sz="1400" b="1" u="sng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БИТВЫ   ПОД  МОСКВОЙ  </a:t>
            </a:r>
            <a:r>
              <a:rPr lang="ru-RU" sz="1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</a:t>
            </a:r>
            <a:r>
              <a:rPr lang="ru-RU" sz="14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1941</a:t>
            </a:r>
            <a:r>
              <a:rPr lang="ru-RU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 </a:t>
            </a:r>
            <a:r>
              <a:rPr lang="ru-RU" sz="1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РАЙОНЕ  ДЕРЕВНИ  КРЮКОВО.</a:t>
            </a:r>
            <a:endParaRPr lang="ru-RU" sz="1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9" descr="C:\Users\Пользователь\Desktop\ПРОЕКТЫ 2065\ogon-18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552" y="1400595"/>
            <a:ext cx="237483" cy="61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C:\Users\Пользователь\Desktop\ПРОЕКТЫ 2065\ogon-18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707" y="1572485"/>
            <a:ext cx="237483" cy="61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5538647" y="2114769"/>
            <a:ext cx="837034" cy="24561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000" b="1" dirty="0" smtClean="0">
                <a:solidFill>
                  <a:schemeClr val="tx1"/>
                </a:solidFill>
              </a:rPr>
              <a:t>КРЮКОВО</a:t>
            </a:r>
            <a:endParaRPr lang="ru-RU" sz="10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F:\ПРОЕКТЫ 2065\15 ноября СЕМЕЙНЫЕ  РЕЛИКВИИ\m1a1fir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652" y="1498093"/>
            <a:ext cx="540059" cy="71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ПРОЕКТЫ 2065\15 ноября СЕМЕЙНЫЕ  РЕЛИКВИИ\88685177_863081816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84" y="2057756"/>
            <a:ext cx="570131" cy="47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ПРОЕКТЫ 2065\15 ноября СЕМЕЙНЫЕ  РЕЛИКВИИ\88685177_863081816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75" y="2532865"/>
            <a:ext cx="483721" cy="40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2045" y="1789181"/>
            <a:ext cx="3176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    </a:t>
            </a:r>
          </a:p>
          <a:p>
            <a:pPr algn="ctr"/>
            <a:r>
              <a:rPr lang="ru-RU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ОБОРОНЫ   КАВКАЗА   </a:t>
            </a:r>
            <a:r>
              <a:rPr lang="ru-RU" sz="1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1942</a:t>
            </a:r>
            <a:r>
              <a:rPr lang="ru-RU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г.</a:t>
            </a:r>
          </a:p>
        </p:txBody>
      </p:sp>
      <p:pic>
        <p:nvPicPr>
          <p:cNvPr id="15" name="Picture 21" descr="http://anapacity.com/Images/Pages/glavnyj-kavkazskiy-hrebe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30" y="2557701"/>
            <a:ext cx="3848369" cy="2840351"/>
          </a:xfrm>
          <a:prstGeom prst="rect">
            <a:avLst/>
          </a:prstGeom>
          <a:ln w="38100">
            <a:solidFill>
              <a:srgbClr val="452D1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60190" y="2636912"/>
            <a:ext cx="266557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i="1" dirty="0" smtClean="0"/>
              <a:t>Оборона   </a:t>
            </a:r>
            <a:r>
              <a:rPr lang="ru-RU" sz="1050" b="1" i="1" dirty="0"/>
              <a:t>Главного </a:t>
            </a:r>
            <a:r>
              <a:rPr lang="ru-RU" sz="1050" b="1" i="1" dirty="0" smtClean="0"/>
              <a:t>  Кавказского   </a:t>
            </a:r>
            <a:r>
              <a:rPr lang="ru-RU" sz="1050" b="1" i="1" dirty="0"/>
              <a:t>хребта и </a:t>
            </a:r>
            <a:r>
              <a:rPr lang="ru-RU" sz="1050" b="1" i="1" dirty="0" smtClean="0"/>
              <a:t> Черноморского  </a:t>
            </a:r>
            <a:r>
              <a:rPr lang="ru-RU" sz="1050" b="1" i="1" dirty="0"/>
              <a:t>побережья.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6162" y="5661248"/>
            <a:ext cx="38483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Monotype Corsiva" panose="03010101010201010101" pitchFamily="66" charset="0"/>
              </a:rPr>
              <a:t>В 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</a:rPr>
              <a:t>1942 </a:t>
            </a:r>
            <a:r>
              <a:rPr lang="ru-RU" sz="1600" b="1" dirty="0" smtClean="0">
                <a:latin typeface="Monotype Corsiva" panose="03010101010201010101" pitchFamily="66" charset="0"/>
              </a:rPr>
              <a:t>г.  был  тяжело ранен  под  Грозным. </a:t>
            </a:r>
            <a:endParaRPr lang="ru-RU" sz="1600" b="1" dirty="0">
              <a:latin typeface="Monotype Corsiva" panose="03010101010201010101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15447" y="4683914"/>
            <a:ext cx="2928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u="sng" dirty="0"/>
              <a:t>Награжден   </a:t>
            </a:r>
            <a:r>
              <a:rPr lang="ru-RU" sz="1600" b="1" i="1" u="sng" dirty="0" smtClean="0"/>
              <a:t>орденами:</a:t>
            </a:r>
            <a:endParaRPr lang="ru-RU" sz="1600" b="1" i="1" u="sng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089024" y="4693007"/>
            <a:ext cx="25745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u="sng" dirty="0"/>
              <a:t>Награжден   </a:t>
            </a:r>
            <a:r>
              <a:rPr lang="ru-RU" sz="1600" b="1" i="1" u="sng" dirty="0" smtClean="0"/>
              <a:t>медалями:</a:t>
            </a:r>
            <a:endParaRPr lang="ru-RU" sz="1600" b="1" i="1" u="sng" dirty="0"/>
          </a:p>
        </p:txBody>
      </p:sp>
      <p:pic>
        <p:nvPicPr>
          <p:cNvPr id="4102" name="Picture 6" descr="http://tms.ystu.ru/mbz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803" y="5031561"/>
            <a:ext cx="1091824" cy="186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tms.ystu.ru/motvagaa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293" y="5022468"/>
            <a:ext cx="1027627" cy="186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 rot="4482367">
            <a:off x="4274578" y="5290680"/>
            <a:ext cx="1015396" cy="4154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050" i="1" dirty="0"/>
              <a:t>«За боевые Заслуги» </a:t>
            </a:r>
          </a:p>
        </p:txBody>
      </p:sp>
      <p:sp>
        <p:nvSpPr>
          <p:cNvPr id="26" name="Прямоугольник 25"/>
          <p:cNvSpPr/>
          <p:nvPr/>
        </p:nvSpPr>
        <p:spPr>
          <a:xfrm rot="4461726">
            <a:off x="5514916" y="5389366"/>
            <a:ext cx="1048373" cy="2539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050" i="1" dirty="0" smtClean="0"/>
              <a:t>«За  отвагу» </a:t>
            </a:r>
            <a:endParaRPr lang="ru-RU" sz="1050" i="1" dirty="0"/>
          </a:p>
        </p:txBody>
      </p:sp>
      <p:pic>
        <p:nvPicPr>
          <p:cNvPr id="27" name="Picture 2" descr="Новость &quot;Клипарт - Ордена и медали&quot;, сообщество &quot;Состояние души&quot;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 t="9371" r="13838" b="8540"/>
          <a:stretch/>
        </p:blipFill>
        <p:spPr bwMode="auto">
          <a:xfrm>
            <a:off x="6488422" y="4977317"/>
            <a:ext cx="1305257" cy="141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Вперед в прошлое - Фотоальбомы: СССР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1324" r="3385"/>
          <a:stretch/>
        </p:blipFill>
        <p:spPr bwMode="auto">
          <a:xfrm>
            <a:off x="7814206" y="4920707"/>
            <a:ext cx="1220019" cy="12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7708787" y="6382003"/>
            <a:ext cx="1440160" cy="2539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050" b="1" i="1" dirty="0" smtClean="0"/>
              <a:t> </a:t>
            </a:r>
            <a:r>
              <a:rPr lang="ru-RU" sz="1050" b="1" i="1" dirty="0"/>
              <a:t>«Красной </a:t>
            </a:r>
            <a:r>
              <a:rPr lang="ru-RU" sz="1050" b="1" i="1" dirty="0" smtClean="0"/>
              <a:t>  Звезды</a:t>
            </a:r>
            <a:r>
              <a:rPr lang="ru-RU" sz="1050" b="1" i="1" dirty="0"/>
              <a:t>»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16499" y="6329185"/>
            <a:ext cx="16491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i="1" dirty="0"/>
              <a:t>«Отечественной  Войны» 1-й степени </a:t>
            </a:r>
          </a:p>
        </p:txBody>
      </p:sp>
    </p:spTree>
    <p:extLst>
      <p:ext uri="{BB962C8B-B14F-4D97-AF65-F5344CB8AC3E}">
        <p14:creationId xmlns:p14="http://schemas.microsoft.com/office/powerpoint/2010/main" val="310128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http://oldtimewallpapers.com/wallpapers/201204/133571083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3" y="1"/>
            <a:ext cx="9144000" cy="68717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30045" y="165518"/>
            <a:ext cx="23898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МАМА</a:t>
            </a:r>
          </a:p>
          <a:p>
            <a:pPr algn="ctr"/>
            <a:r>
              <a:rPr lang="ru-RU" sz="1400" b="1" i="1" dirty="0" smtClean="0"/>
              <a:t>Белоусова   </a:t>
            </a:r>
          </a:p>
          <a:p>
            <a:pPr algn="ctr"/>
            <a:r>
              <a:rPr lang="ru-RU" sz="1400" b="1" i="1" dirty="0" smtClean="0"/>
              <a:t>Екатерина   Александровна </a:t>
            </a:r>
            <a:endParaRPr lang="ru-RU" sz="1400" b="1" i="1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2227223" y="866263"/>
            <a:ext cx="0" cy="343413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5526686" y="273240"/>
            <a:ext cx="24932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ПАПА</a:t>
            </a:r>
          </a:p>
          <a:p>
            <a:pPr algn="ctr"/>
            <a:r>
              <a:rPr lang="ru-RU" sz="1400" b="1" i="1" dirty="0" smtClean="0"/>
              <a:t>Прядко    </a:t>
            </a:r>
            <a:r>
              <a:rPr lang="ru-RU" sz="1400" b="1" i="1" dirty="0"/>
              <a:t>Сергей </a:t>
            </a:r>
            <a:r>
              <a:rPr lang="ru-RU" sz="1400" b="1" i="1" dirty="0" smtClean="0"/>
              <a:t>   Иванович </a:t>
            </a:r>
            <a:endParaRPr lang="ru-RU" sz="1400" b="1" i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386928" y="1324141"/>
            <a:ext cx="186973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Прядко   Иван  </a:t>
            </a:r>
          </a:p>
          <a:p>
            <a:pPr algn="ctr"/>
            <a:r>
              <a:rPr lang="ru-R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Дмитриевич</a:t>
            </a:r>
            <a:r>
              <a:rPr lang="ru-RU" sz="1200" b="1" i="1" dirty="0" smtClean="0"/>
              <a:t>  </a:t>
            </a:r>
            <a:r>
              <a:rPr lang="ru-RU" sz="1200" dirty="0" smtClean="0"/>
              <a:t>(1934г.р.)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ДЕДУШКА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6773297" y="804241"/>
            <a:ext cx="0" cy="352971"/>
          </a:xfrm>
          <a:prstGeom prst="straightConnector1">
            <a:avLst/>
          </a:prstGeom>
          <a:ln w="38100">
            <a:tailEnd type="arrow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469781" y="1292631"/>
            <a:ext cx="22860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Белоусова  Екатерина  Александровна </a:t>
            </a:r>
            <a:r>
              <a:rPr lang="ru-RU" sz="1200" dirty="0" smtClean="0"/>
              <a:t>(1947г.р.)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БАБУШКА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813" y="2336943"/>
            <a:ext cx="432825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i="1" dirty="0" smtClean="0">
                <a:latin typeface="Monotype Corsiva" panose="03010101010201010101" pitchFamily="66" charset="0"/>
              </a:rPr>
              <a:t>Окончила </a:t>
            </a:r>
            <a:r>
              <a:rPr lang="ru-RU" sz="1400" b="1" i="1" dirty="0">
                <a:latin typeface="Monotype Corsiva" panose="03010101010201010101" pitchFamily="66" charset="0"/>
              </a:rPr>
              <a:t>с </a:t>
            </a:r>
            <a:r>
              <a:rPr lang="ru-RU" sz="1400" b="1" i="1" dirty="0" smtClean="0">
                <a:latin typeface="Monotype Corsiva" panose="03010101010201010101" pitchFamily="66" charset="0"/>
              </a:rPr>
              <a:t> отличием  </a:t>
            </a:r>
            <a:r>
              <a:rPr lang="ru-RU" sz="1400" b="1" i="1" dirty="0">
                <a:latin typeface="Monotype Corsiva" panose="03010101010201010101" pitchFamily="66" charset="0"/>
              </a:rPr>
              <a:t>Кубанский мединститут в 1971 г. </a:t>
            </a:r>
            <a:endParaRPr lang="ru-RU" sz="1400" b="1" i="1" dirty="0" smtClean="0">
              <a:latin typeface="Monotype Corsiva" panose="03010101010201010101" pitchFamily="66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i="1" dirty="0" smtClean="0">
                <a:latin typeface="Monotype Corsiva" panose="03010101010201010101" pitchFamily="66" charset="0"/>
              </a:rPr>
              <a:t>С </a:t>
            </a:r>
            <a:r>
              <a:rPr lang="ru-RU" sz="1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</a:rPr>
              <a:t>1971 – 82 </a:t>
            </a:r>
            <a:r>
              <a:rPr lang="ru-RU" sz="1400" b="1" i="1" dirty="0" smtClean="0">
                <a:latin typeface="Monotype Corsiva" panose="03010101010201010101" pitchFamily="66" charset="0"/>
              </a:rPr>
              <a:t>гг. работала  в  </a:t>
            </a:r>
            <a:r>
              <a:rPr lang="ru-RU" sz="1400" b="1" i="1" dirty="0">
                <a:latin typeface="Monotype Corsiva" panose="03010101010201010101" pitchFamily="66" charset="0"/>
              </a:rPr>
              <a:t>городской </a:t>
            </a:r>
            <a:r>
              <a:rPr lang="ru-RU" sz="1400" b="1" i="1" dirty="0" smtClean="0">
                <a:latin typeface="Monotype Corsiva" panose="03010101010201010101" pitchFamily="66" charset="0"/>
              </a:rPr>
              <a:t> инфекционной  больнице</a:t>
            </a:r>
            <a:r>
              <a:rPr lang="ru-RU" sz="1400" b="1" i="1" dirty="0">
                <a:latin typeface="Monotype Corsiva" panose="03010101010201010101" pitchFamily="66" charset="0"/>
              </a:rPr>
              <a:t>.</a:t>
            </a:r>
            <a:r>
              <a:rPr lang="ru-RU" sz="1400" b="1" i="1" dirty="0" smtClean="0">
                <a:latin typeface="Monotype Corsiva" panose="03010101010201010101" pitchFamily="66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i="1" dirty="0">
                <a:latin typeface="Monotype Corsiva" panose="03010101010201010101" pitchFamily="66" charset="0"/>
              </a:rPr>
              <a:t>С</a:t>
            </a:r>
            <a:r>
              <a:rPr lang="ru-RU" sz="1400" b="1" i="1" dirty="0" smtClean="0">
                <a:latin typeface="Monotype Corsiva" panose="03010101010201010101" pitchFamily="66" charset="0"/>
              </a:rPr>
              <a:t> </a:t>
            </a:r>
            <a:r>
              <a:rPr lang="ru-RU" sz="1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</a:rPr>
              <a:t>1982 – 2011 </a:t>
            </a:r>
            <a:r>
              <a:rPr lang="ru-RU" sz="1400" b="1" i="1" dirty="0" smtClean="0">
                <a:latin typeface="Monotype Corsiva" panose="03010101010201010101" pitchFamily="66" charset="0"/>
              </a:rPr>
              <a:t>гг.   заведовала  терапевтическим  отделением   в  госпитале   УВД   </a:t>
            </a:r>
            <a:r>
              <a:rPr lang="ru-RU" sz="1400" b="1" i="1" dirty="0">
                <a:latin typeface="Monotype Corsiva" panose="03010101010201010101" pitchFamily="66" charset="0"/>
              </a:rPr>
              <a:t>г. </a:t>
            </a:r>
            <a:r>
              <a:rPr lang="ru-RU" sz="1400" b="1" i="1" dirty="0" smtClean="0">
                <a:latin typeface="Monotype Corsiva" panose="03010101010201010101" pitchFamily="66" charset="0"/>
              </a:rPr>
              <a:t>Краснодара.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331067" y="2367901"/>
            <a:ext cx="479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i="1" dirty="0" smtClean="0">
                <a:latin typeface="Monotype Corsiva" panose="03010101010201010101" pitchFamily="66" charset="0"/>
              </a:rPr>
              <a:t>В  </a:t>
            </a:r>
            <a:r>
              <a:rPr lang="ru-RU" sz="1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</a:rPr>
              <a:t>1957 </a:t>
            </a:r>
            <a:r>
              <a:rPr lang="ru-RU" sz="1400" b="1" i="1" dirty="0" smtClean="0">
                <a:latin typeface="Monotype Corsiva" panose="03010101010201010101" pitchFamily="66" charset="0"/>
              </a:rPr>
              <a:t>г</a:t>
            </a:r>
            <a:r>
              <a:rPr lang="ru-RU" sz="1400" b="1" i="1" dirty="0">
                <a:latin typeface="Monotype Corsiva" panose="03010101010201010101" pitchFamily="66" charset="0"/>
              </a:rPr>
              <a:t>. окончил </a:t>
            </a:r>
            <a:r>
              <a:rPr lang="ru-RU" sz="1400" b="1" i="1" dirty="0" smtClean="0">
                <a:latin typeface="Monotype Corsiva" panose="03010101010201010101" pitchFamily="66" charset="0"/>
              </a:rPr>
              <a:t>  Харьковское   Военное   авиационное училище.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i="1" dirty="0" smtClean="0">
                <a:latin typeface="Monotype Corsiva" panose="03010101010201010101" pitchFamily="66" charset="0"/>
              </a:rPr>
              <a:t>В  </a:t>
            </a:r>
            <a:r>
              <a:rPr lang="ru-RU" sz="1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</a:rPr>
              <a:t>1963 </a:t>
            </a:r>
            <a:r>
              <a:rPr lang="ru-RU" sz="1400" b="1" i="1" dirty="0" smtClean="0">
                <a:latin typeface="Monotype Corsiva" panose="03010101010201010101" pitchFamily="66" charset="0"/>
              </a:rPr>
              <a:t>г. окончил   Львовское  военно-политическое  училище.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0021" y="6172671"/>
            <a:ext cx="1492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«Красной  звезды»</a:t>
            </a:r>
            <a:endParaRPr lang="ru-RU" sz="1100" b="1" i="1" dirty="0"/>
          </a:p>
        </p:txBody>
      </p:sp>
      <p:pic>
        <p:nvPicPr>
          <p:cNvPr id="41" name="Picture 1" descr="C:\Users\Сергей\Pictures\IMAG1032.jpg"/>
          <p:cNvPicPr>
            <a:picLocks noChangeAspect="1" noChangeArrowheads="1"/>
          </p:cNvPicPr>
          <p:nvPr/>
        </p:nvPicPr>
        <p:blipFill>
          <a:blip r:embed="rId5" cstate="print"/>
          <a:srcRect t="5191" b="14204"/>
          <a:stretch>
            <a:fillRect/>
          </a:stretch>
        </p:blipFill>
        <p:spPr bwMode="auto">
          <a:xfrm rot="20812595">
            <a:off x="4289308" y="368777"/>
            <a:ext cx="721204" cy="994972"/>
          </a:xfrm>
          <a:prstGeom prst="rect">
            <a:avLst/>
          </a:prstGeom>
          <a:ln w="76200">
            <a:solidFill>
              <a:srgbClr val="EBD09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4" descr="C:\Users\D899~1\AppData\Local\Temp\фотограф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847" y="182613"/>
            <a:ext cx="864096" cy="1080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" name="Picture 6" descr="&amp;Pcy;&amp;rcy;&amp;yacy;&amp;dcy;&amp;kcy;&amp;ocy; &amp;Scy;&amp;iecy;&amp;rcy;&amp;gcy;&amp;iecy;&amp;jcy; &amp;Icy;&amp;vcy;&amp;acy;&amp;ncy;&amp;ocy;&amp;vcy;&amp;icy;&amp;chcy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902" y="195070"/>
            <a:ext cx="846386" cy="1097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3" name="Picture 3" descr="http://www.bellabs.ru/Fotab/Su-9-11/Su-9_0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45069">
            <a:off x="3052589" y="3957263"/>
            <a:ext cx="3888617" cy="246807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Прямоугольник 53"/>
          <p:cNvSpPr/>
          <p:nvPr/>
        </p:nvSpPr>
        <p:spPr>
          <a:xfrm rot="20957052">
            <a:off x="5215282" y="5213673"/>
            <a:ext cx="17944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b="1" i="1" dirty="0" smtClean="0"/>
              <a:t>Истребители Су-9 на боевом дежурстве,  советская  авиабаза                                      «Карши- </a:t>
            </a:r>
            <a:r>
              <a:rPr lang="ru-RU" sz="1000" b="1" i="1" dirty="0" err="1" smtClean="0"/>
              <a:t>Ханабад</a:t>
            </a:r>
            <a:r>
              <a:rPr lang="ru-RU" sz="1000" b="1" i="1" dirty="0" smtClean="0"/>
              <a:t>»,  Узбекистан.</a:t>
            </a:r>
            <a:endParaRPr lang="ru-RU" sz="1000" b="1" i="1" dirty="0"/>
          </a:p>
        </p:txBody>
      </p:sp>
      <p:pic>
        <p:nvPicPr>
          <p:cNvPr id="55" name="Picture 9" descr="C:\Users\D899~1\AppData\Local\Temp\Фото 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1127" y="1173987"/>
            <a:ext cx="873490" cy="1047320"/>
          </a:xfrm>
          <a:prstGeom prst="rect">
            <a:avLst/>
          </a:prstGeom>
          <a:ln w="88900" cap="sq" cmpd="thickThin">
            <a:solidFill>
              <a:srgbClr val="7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8" name="Picture 6" descr="C:\Users\Сергей\Pictures\IMAG1027.jpg"/>
          <p:cNvPicPr>
            <a:picLocks noChangeAspect="1" noChangeArrowheads="1"/>
          </p:cNvPicPr>
          <p:nvPr/>
        </p:nvPicPr>
        <p:blipFill rotWithShape="1">
          <a:blip r:embed="rId10" cstate="print"/>
          <a:srcRect b="24499"/>
          <a:stretch/>
        </p:blipFill>
        <p:spPr bwMode="auto">
          <a:xfrm>
            <a:off x="5397530" y="1192487"/>
            <a:ext cx="936911" cy="1047320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-1" r="25842" b="1629"/>
          <a:stretch/>
        </p:blipFill>
        <p:spPr bwMode="auto">
          <a:xfrm rot="16200000">
            <a:off x="528944" y="4064789"/>
            <a:ext cx="1753557" cy="2535201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61660" y="3456268"/>
            <a:ext cx="4276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/>
              <a:t>Награждена   званием   </a:t>
            </a:r>
            <a:endParaRPr lang="ru-RU" sz="1600" b="1" u="sng" dirty="0" smtClean="0"/>
          </a:p>
          <a:p>
            <a:pPr algn="ctr"/>
            <a:r>
              <a:rPr lang="ru-RU" sz="1600" b="1" u="sng" dirty="0" smtClean="0"/>
              <a:t>заслуженный   </a:t>
            </a:r>
            <a:r>
              <a:rPr lang="ru-RU" sz="1600" b="1" u="sng" dirty="0"/>
              <a:t>работник   здравоохранения  Кубани.</a:t>
            </a:r>
          </a:p>
        </p:txBody>
      </p:sp>
      <p:sp>
        <p:nvSpPr>
          <p:cNvPr id="59" name="Стрелка вниз 58"/>
          <p:cNvSpPr/>
          <p:nvPr/>
        </p:nvSpPr>
        <p:spPr>
          <a:xfrm rot="5400000">
            <a:off x="3746517" y="423981"/>
            <a:ext cx="290472" cy="316027"/>
          </a:xfrm>
          <a:prstGeom prst="downArrow">
            <a:avLst/>
          </a:prstGeom>
          <a:solidFill>
            <a:srgbClr val="EBD09F"/>
          </a:solidFill>
          <a:ln w="19050">
            <a:solidFill>
              <a:schemeClr val="accent2">
                <a:lumMod val="50000"/>
              </a:schemeClr>
            </a:solidFill>
          </a:ln>
          <a:effectLst>
            <a:outerShdw blurRad="50800" dist="50800" dir="5400000" algn="ctr" rotWithShape="0">
              <a:schemeClr val="accent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 вниз 59"/>
          <p:cNvSpPr/>
          <p:nvPr/>
        </p:nvSpPr>
        <p:spPr>
          <a:xfrm rot="16200000">
            <a:off x="5151292" y="417800"/>
            <a:ext cx="265845" cy="326599"/>
          </a:xfrm>
          <a:prstGeom prst="downArrow">
            <a:avLst/>
          </a:prstGeom>
          <a:solidFill>
            <a:srgbClr val="C89F86"/>
          </a:solidFill>
          <a:ln w="19050"/>
          <a:effectLst>
            <a:outerShdw blurRad="50800" dist="50800" dir="5400000" algn="ctr" rotWithShape="0">
              <a:schemeClr val="tx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891753" y="21153"/>
            <a:ext cx="1687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ИВАН  ПРЯДКО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329849" y="1514722"/>
            <a:ext cx="1218" cy="224874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6462978" y="1998389"/>
            <a:ext cx="25054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ПОЛКОВНИК  В  ОТСТАВКЕ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29847" y="1998389"/>
            <a:ext cx="26416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ВРАЧ  ВЫСШЕЙ  КАТЕГОРИИ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487296" y="2840134"/>
            <a:ext cx="4572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Служил  в  легендарном  735  Берлинском  истребительном </a:t>
            </a:r>
            <a:r>
              <a:rPr lang="ru-RU" b="1" dirty="0" smtClean="0"/>
              <a:t>  авиационном   </a:t>
            </a:r>
            <a:r>
              <a:rPr lang="ru-RU" b="1" dirty="0"/>
              <a:t>полку   </a:t>
            </a:r>
            <a:endParaRPr lang="ru-RU" b="1" dirty="0" smtClean="0"/>
          </a:p>
          <a:p>
            <a:r>
              <a:rPr lang="ru-RU" b="1" dirty="0" smtClean="0">
                <a:solidFill>
                  <a:srgbClr val="700000"/>
                </a:solidFill>
              </a:rPr>
              <a:t>(</a:t>
            </a:r>
            <a:r>
              <a:rPr lang="ru-RU" b="1" dirty="0">
                <a:solidFill>
                  <a:srgbClr val="700000"/>
                </a:solidFill>
              </a:rPr>
              <a:t>Авиабаза «</a:t>
            </a:r>
            <a:r>
              <a:rPr lang="ru-RU" b="1" dirty="0" err="1">
                <a:solidFill>
                  <a:srgbClr val="700000"/>
                </a:solidFill>
              </a:rPr>
              <a:t>Ханабад</a:t>
            </a:r>
            <a:r>
              <a:rPr lang="ru-RU" b="1" dirty="0">
                <a:solidFill>
                  <a:srgbClr val="700000"/>
                </a:solidFill>
              </a:rPr>
              <a:t>»). </a:t>
            </a:r>
          </a:p>
        </p:txBody>
      </p:sp>
      <p:pic>
        <p:nvPicPr>
          <p:cNvPr id="48" name="Picture 4" descr="Орден За Службу Родине в Вооруженных Силах СССР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533" y="4262120"/>
            <a:ext cx="1509026" cy="158447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Вперед в прошлое - Фотоальбомы: СССР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1324" r="3385"/>
          <a:stretch/>
        </p:blipFill>
        <p:spPr bwMode="auto">
          <a:xfrm>
            <a:off x="7925428" y="5345811"/>
            <a:ext cx="1220019" cy="12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827678" y="4043338"/>
            <a:ext cx="21407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i="1" dirty="0" smtClean="0"/>
              <a:t>«За  службу  Родине  3  степени»</a:t>
            </a:r>
            <a:endParaRPr lang="ru-RU" sz="105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904777" y="3682776"/>
            <a:ext cx="2240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/>
              <a:t>Награжден  орденами:</a:t>
            </a:r>
            <a:endParaRPr lang="ru-RU" sz="1600" b="1" u="sng" dirty="0"/>
          </a:p>
        </p:txBody>
      </p:sp>
    </p:spTree>
    <p:extLst>
      <p:ext uri="{BB962C8B-B14F-4D97-AF65-F5344CB8AC3E}">
        <p14:creationId xmlns:p14="http://schemas.microsoft.com/office/powerpoint/2010/main" val="136825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oldtimewallpapers.com/wallpapers/201204/13357108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23" y="1"/>
            <a:ext cx="9144000" cy="68717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Сергей\Desktop\Новая папка\P2191480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2574" y="233705"/>
            <a:ext cx="1057799" cy="1316948"/>
          </a:xfrm>
          <a:prstGeom prst="rect">
            <a:avLst/>
          </a:prstGeom>
          <a:ln w="88900" cap="sq" cmpd="thickThin">
            <a:solidFill>
              <a:srgbClr val="7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&amp;Kcy;&amp;icy;&amp;rcy;&amp;icy;&amp;lcy;&amp;lcy; &amp;Scy;&amp;tcy;&amp;iecy;&amp;pcy;&amp;acy;&amp;ncy;&amp;ocy;&amp;vcy;&amp;icy;&amp;chcy; &amp;Kcy;&amp;iecy;&amp;rcy;&amp;ocy;&amp;pcy;&amp;icy;&amp;acy;&amp;ncy;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7615" cy="1088242"/>
          </a:xfrm>
          <a:prstGeom prst="rect">
            <a:avLst/>
          </a:prstGeom>
          <a:ln w="88900" cap="sq" cmpd="thickThin">
            <a:solidFill>
              <a:srgbClr val="7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5" name="Picture 9" descr="C:\Users\D899~1\AppData\Local\Temp\Фото 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07369" y="660753"/>
            <a:ext cx="873490" cy="1047320"/>
          </a:xfrm>
          <a:prstGeom prst="rect">
            <a:avLst/>
          </a:prstGeom>
          <a:ln w="88900" cap="sq" cmpd="thickThin">
            <a:solidFill>
              <a:srgbClr val="7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C:\Users\Сергей\Pictures\IMAG1027.jpg"/>
          <p:cNvPicPr>
            <a:picLocks noChangeAspect="1" noChangeArrowheads="1"/>
          </p:cNvPicPr>
          <p:nvPr/>
        </p:nvPicPr>
        <p:blipFill rotWithShape="1">
          <a:blip r:embed="rId7" cstate="print"/>
          <a:srcRect b="24499"/>
          <a:stretch/>
        </p:blipFill>
        <p:spPr bwMode="auto">
          <a:xfrm>
            <a:off x="7429788" y="842236"/>
            <a:ext cx="1024559" cy="1163207"/>
          </a:xfrm>
          <a:prstGeom prst="rect">
            <a:avLst/>
          </a:prstGeom>
          <a:ln w="889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6" descr="&amp;Pcy;&amp;rcy;&amp;yacy;&amp;dcy;&amp;kcy;&amp;ocy; &amp;Scy;&amp;iecy;&amp;rcy;&amp;gcy;&amp;iecy;&amp;jcy; &amp;Icy;&amp;vcy;&amp;acy;&amp;ncy;&amp;ocy;&amp;vcy;&amp;icy;&amp;chcy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27" y="1457738"/>
            <a:ext cx="818915" cy="1095409"/>
          </a:xfrm>
          <a:prstGeom prst="rect">
            <a:avLst/>
          </a:prstGeom>
          <a:ln w="889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9" name="Picture 2" descr="C:\Users\Сергей\Downloads\Фото 18.jpg"/>
          <p:cNvPicPr>
            <a:picLocks noChangeAspect="1" noChangeArrowheads="1"/>
          </p:cNvPicPr>
          <p:nvPr/>
        </p:nvPicPr>
        <p:blipFill>
          <a:blip r:embed="rId9" cstate="print"/>
          <a:srcRect l="35825" t="45408" r="36875" b="8674"/>
          <a:stretch>
            <a:fillRect/>
          </a:stretch>
        </p:blipFill>
        <p:spPr bwMode="auto">
          <a:xfrm>
            <a:off x="2544114" y="1550653"/>
            <a:ext cx="936104" cy="1080120"/>
          </a:xfrm>
          <a:prstGeom prst="rect">
            <a:avLst/>
          </a:prstGeom>
          <a:ln w="88900" cap="sq" cmpd="thickThin">
            <a:solidFill>
              <a:srgbClr val="7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853556" y="1573724"/>
            <a:ext cx="27356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ПАПА</a:t>
            </a:r>
          </a:p>
          <a:p>
            <a:pPr algn="ctr"/>
            <a:r>
              <a:rPr lang="ru-R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Прядко    Сергей    Иванович </a:t>
            </a:r>
            <a:endParaRPr lang="ru-R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709953"/>
            <a:ext cx="25423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МАМА</a:t>
            </a:r>
          </a:p>
          <a:p>
            <a:pPr algn="ctr"/>
            <a:r>
              <a:rPr lang="ru-R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Белоусова    </a:t>
            </a:r>
          </a:p>
          <a:p>
            <a:pPr algn="ctr"/>
            <a:r>
              <a:rPr lang="ru-RU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Екатерина   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Александровна 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850835" y="842236"/>
            <a:ext cx="15233" cy="311780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0" y="2855230"/>
            <a:ext cx="3707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otype Corsiva" panose="03010101010201010101" pitchFamily="66" charset="0"/>
              </a:rPr>
              <a:t>В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</a:rPr>
              <a:t>1999 </a:t>
            </a:r>
            <a:r>
              <a:rPr lang="ru-RU" sz="1600" b="1" dirty="0">
                <a:latin typeface="Monotype Corsiva" panose="03010101010201010101" pitchFamily="66" charset="0"/>
              </a:rPr>
              <a:t>г. </a:t>
            </a:r>
            <a:r>
              <a:rPr lang="ru-RU" sz="1600" dirty="0">
                <a:latin typeface="Monotype Corsiva" panose="03010101010201010101" pitchFamily="66" charset="0"/>
              </a:rPr>
              <a:t>окончила </a:t>
            </a:r>
            <a:r>
              <a:rPr lang="ru-RU" sz="1600" b="1" dirty="0">
                <a:latin typeface="Monotype Corsiva" panose="03010101010201010101" pitchFamily="66" charset="0"/>
              </a:rPr>
              <a:t> Государственную   Медицинскую </a:t>
            </a:r>
            <a:r>
              <a:rPr lang="ru-RU" sz="1600" b="1" dirty="0" smtClean="0">
                <a:latin typeface="Monotype Corsiva" panose="03010101010201010101" pitchFamily="66" charset="0"/>
              </a:rPr>
              <a:t>  академию</a:t>
            </a:r>
            <a:r>
              <a:rPr lang="ru-RU" sz="1600" b="1" dirty="0">
                <a:latin typeface="Monotype Corsiva" panose="03010101010201010101" pitchFamily="66" charset="0"/>
              </a:rPr>
              <a:t>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28980" y="3421434"/>
            <a:ext cx="39529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Monotype Corsiva" panose="03010101010201010101" pitchFamily="66" charset="0"/>
              </a:rPr>
              <a:t>В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</a:rPr>
              <a:t>2012 – 2013</a:t>
            </a:r>
            <a:r>
              <a:rPr lang="ru-RU" sz="1600" dirty="0">
                <a:latin typeface="Monotype Corsiva" panose="03010101010201010101" pitchFamily="66" charset="0"/>
              </a:rPr>
              <a:t>гг. </a:t>
            </a:r>
            <a:r>
              <a:rPr lang="ru-RU" sz="1600" dirty="0" smtClean="0">
                <a:latin typeface="Monotype Corsiva" panose="03010101010201010101" pitchFamily="66" charset="0"/>
              </a:rPr>
              <a:t> работала  </a:t>
            </a:r>
            <a:r>
              <a:rPr lang="ru-RU" sz="1600" dirty="0">
                <a:latin typeface="Monotype Corsiva" panose="03010101010201010101" pitchFamily="66" charset="0"/>
              </a:rPr>
              <a:t>в НЦССХ им.  А.Н. Бакулева  РАМН, врачом   УЗИ  в  группе экстренной   ультразвуковой  и  функциональной  </a:t>
            </a:r>
            <a:r>
              <a:rPr lang="ru-RU" sz="1600" dirty="0" smtClean="0">
                <a:latin typeface="Monotype Corsiva" panose="03010101010201010101" pitchFamily="66" charset="0"/>
              </a:rPr>
              <a:t>диагностики.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  <p:pic>
        <p:nvPicPr>
          <p:cNvPr id="18" name="Picture 2" descr="http://k26km.narod.ru/new_news/2013/aug/k26km_img/polik_mkr_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38"/>
          <a:stretch/>
        </p:blipFill>
        <p:spPr bwMode="auto">
          <a:xfrm rot="21372528">
            <a:off x="117340" y="4526650"/>
            <a:ext cx="3679947" cy="2109364"/>
          </a:xfrm>
          <a:prstGeom prst="rect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5427" y="4560801"/>
            <a:ext cx="37240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С  </a:t>
            </a: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2014</a:t>
            </a:r>
            <a:r>
              <a:rPr lang="ru-RU" sz="1400" b="1" dirty="0">
                <a:solidFill>
                  <a:prstClr val="black"/>
                </a:solidFill>
              </a:rPr>
              <a:t>г. работает  в  ГБУЗ  «Городская больница     г. Московский   ДЗМ»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031048" y="138123"/>
            <a:ext cx="3493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otype Corsiva" panose="03010101010201010101" pitchFamily="66" charset="0"/>
              </a:rPr>
              <a:t>Родился  в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</a:rPr>
              <a:t>1964</a:t>
            </a:r>
            <a:r>
              <a:rPr lang="ru-RU" sz="1600" dirty="0">
                <a:latin typeface="Monotype Corsiva" panose="03010101010201010101" pitchFamily="66" charset="0"/>
              </a:rPr>
              <a:t>  г.  в  г. Карши   Узбекской </a:t>
            </a:r>
            <a:r>
              <a:rPr lang="ru-RU" sz="1600" dirty="0" smtClean="0">
                <a:latin typeface="Monotype Corsiva" panose="03010101010201010101" pitchFamily="66" charset="0"/>
              </a:rPr>
              <a:t> ССР   </a:t>
            </a:r>
            <a:r>
              <a:rPr lang="ru-RU" sz="1600" dirty="0">
                <a:latin typeface="Monotype Corsiva" panose="03010101010201010101" pitchFamily="66" charset="0"/>
              </a:rPr>
              <a:t>в </a:t>
            </a:r>
            <a:r>
              <a:rPr lang="ru-RU" sz="1600" dirty="0" smtClean="0">
                <a:latin typeface="Monotype Corsiva" panose="03010101010201010101" pitchFamily="66" charset="0"/>
              </a:rPr>
              <a:t> семье   </a:t>
            </a:r>
            <a:r>
              <a:rPr lang="ru-RU" sz="1600" dirty="0">
                <a:latin typeface="Monotype Corsiva" panose="03010101010201010101" pitchFamily="66" charset="0"/>
              </a:rPr>
              <a:t>кадрового   военного.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031048" y="707267"/>
            <a:ext cx="3025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otype Corsiva" panose="03010101010201010101" pitchFamily="66" charset="0"/>
              </a:rPr>
              <a:t>В 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</a:rPr>
              <a:t>1988</a:t>
            </a:r>
            <a:r>
              <a:rPr lang="ru-RU" sz="1600" dirty="0">
                <a:latin typeface="Monotype Corsiva" panose="03010101010201010101" pitchFamily="66" charset="0"/>
              </a:rPr>
              <a:t> г.   окончил  </a:t>
            </a:r>
            <a:r>
              <a:rPr lang="ru-RU" sz="1600" b="1" dirty="0">
                <a:latin typeface="Monotype Corsiva" panose="03010101010201010101" pitchFamily="66" charset="0"/>
              </a:rPr>
              <a:t>1-й </a:t>
            </a:r>
            <a:r>
              <a:rPr lang="ru-RU" sz="1600" b="1" dirty="0" smtClean="0">
                <a:latin typeface="Monotype Corsiva" panose="03010101010201010101" pitchFamily="66" charset="0"/>
              </a:rPr>
              <a:t> Московский   Медицинский   институт   </a:t>
            </a:r>
            <a:r>
              <a:rPr lang="ru-RU" sz="1600" b="1" dirty="0">
                <a:latin typeface="Monotype Corsiva" panose="03010101010201010101" pitchFamily="66" charset="0"/>
              </a:rPr>
              <a:t>им.  И.М.  Сеченова</a:t>
            </a:r>
            <a:r>
              <a:rPr lang="ru-RU" sz="1600" dirty="0"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838444" y="2125451"/>
            <a:ext cx="2728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КАНДИДАТ  МЕДИЦИНСКИХ  НАУК</a:t>
            </a:r>
            <a:endParaRPr lang="ru-RU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7" descr="C:\Users\Сергей\Pictures\IMAG1028.jpg"/>
          <p:cNvPicPr>
            <a:picLocks noChangeAspect="1" noChangeArrowheads="1"/>
          </p:cNvPicPr>
          <p:nvPr/>
        </p:nvPicPr>
        <p:blipFill rotWithShape="1">
          <a:blip r:embed="rId11" cstate="print">
            <a:lum bright="10000" contrast="30000"/>
          </a:blip>
          <a:srcRect t="-1" b="1316"/>
          <a:stretch/>
        </p:blipFill>
        <p:spPr bwMode="auto">
          <a:xfrm>
            <a:off x="8260855" y="116632"/>
            <a:ext cx="757004" cy="1279093"/>
          </a:xfrm>
          <a:prstGeom prst="rect">
            <a:avLst/>
          </a:prstGeom>
          <a:ln w="889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3850835" y="2710226"/>
            <a:ext cx="52200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otype Corsiva" panose="03010101010201010101" pitchFamily="66" charset="0"/>
              </a:rPr>
              <a:t>Руководитель   отделения  </a:t>
            </a:r>
            <a:r>
              <a:rPr lang="ru-RU" sz="1600" dirty="0" smtClean="0">
                <a:latin typeface="Monotype Corsiva" panose="03010101010201010101" pitchFamily="66" charset="0"/>
              </a:rPr>
              <a:t>  венозной   </a:t>
            </a:r>
            <a:r>
              <a:rPr lang="ru-RU" sz="1600" dirty="0">
                <a:latin typeface="Monotype Corsiva" panose="03010101010201010101" pitchFamily="66" charset="0"/>
              </a:rPr>
              <a:t>патологии  микрососудистой   хирургии</a:t>
            </a:r>
            <a:r>
              <a:rPr lang="ru-RU" sz="1600" dirty="0" smtClean="0">
                <a:latin typeface="Monotype Corsiva" panose="03010101010201010101" pitchFamily="66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onotype Corsiva" panose="03010101010201010101" pitchFamily="66" charset="0"/>
              </a:rPr>
              <a:t>Ученый   секретарь   кафедры сердечно-сосудистой   хирургии №2   Первого   МГМУ   им.   И.М. Сеченова, доцент</a:t>
            </a:r>
            <a:r>
              <a:rPr lang="ru-RU" sz="1600" dirty="0" smtClean="0">
                <a:latin typeface="Monotype Corsiva" panose="03010101010201010101" pitchFamily="66" charset="0"/>
              </a:rPr>
              <a:t>.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  <p:pic>
        <p:nvPicPr>
          <p:cNvPr id="2054" name="Picture 6" descr="http://photos.wikimapia.org/p/00/01/21/68/05_big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938" y="4713921"/>
            <a:ext cx="4744248" cy="204144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59217" y="4222631"/>
            <a:ext cx="5111691" cy="43088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1100" b="1" spc="150" dirty="0" smtClean="0">
                <a:ln w="11430"/>
                <a:solidFill>
                  <a:sysClr val="windowText" lastClr="000000"/>
                </a:solidFill>
              </a:rPr>
              <a:t>С  1988г.  по  </a:t>
            </a:r>
            <a:r>
              <a:rPr lang="ru-RU" sz="1100" b="1" spc="150" dirty="0">
                <a:ln w="11430"/>
                <a:solidFill>
                  <a:sysClr val="windowText" lastClr="000000"/>
                </a:solidFill>
              </a:rPr>
              <a:t>настоящее </a:t>
            </a:r>
            <a:r>
              <a:rPr lang="ru-RU" sz="1100" b="1" spc="150" dirty="0" smtClean="0">
                <a:ln w="11430"/>
                <a:solidFill>
                  <a:sysClr val="windowText" lastClr="000000"/>
                </a:solidFill>
              </a:rPr>
              <a:t>  время   работает  </a:t>
            </a:r>
            <a:r>
              <a:rPr lang="ru-RU" sz="1100" b="1" spc="150" dirty="0">
                <a:ln w="11430"/>
                <a:solidFill>
                  <a:sysClr val="windowText" lastClr="000000"/>
                </a:solidFill>
              </a:rPr>
              <a:t>в </a:t>
            </a:r>
            <a:r>
              <a:rPr lang="ru-RU" sz="1100" b="1" spc="150" dirty="0" smtClean="0">
                <a:ln w="11430"/>
                <a:solidFill>
                  <a:sysClr val="windowText" lastClr="000000"/>
                </a:solidFill>
              </a:rPr>
              <a:t> Научном </a:t>
            </a:r>
            <a:r>
              <a:rPr lang="ru-RU" sz="1100" b="1" spc="150" dirty="0">
                <a:ln w="11430"/>
                <a:solidFill>
                  <a:sysClr val="windowText" lastClr="000000"/>
                </a:solidFill>
              </a:rPr>
              <a:t>Центре </a:t>
            </a:r>
            <a:r>
              <a:rPr lang="ru-RU" sz="1100" b="1" spc="150" dirty="0" smtClean="0">
                <a:ln w="11430"/>
                <a:solidFill>
                  <a:sysClr val="windowText" lastClr="000000"/>
                </a:solidFill>
              </a:rPr>
              <a:t>  Сердечно-сосудистой   хирургии   </a:t>
            </a:r>
            <a:r>
              <a:rPr lang="ru-RU" sz="1100" b="1" spc="150" dirty="0">
                <a:ln w="11430"/>
                <a:solidFill>
                  <a:sysClr val="windowText" lastClr="000000"/>
                </a:solidFill>
              </a:rPr>
              <a:t>им. </a:t>
            </a:r>
            <a:r>
              <a:rPr lang="ru-RU" sz="1100" b="1" spc="150" dirty="0" smtClean="0">
                <a:ln w="11430"/>
                <a:solidFill>
                  <a:sysClr val="windowText" lastClr="000000"/>
                </a:solidFill>
              </a:rPr>
              <a:t> А.Н</a:t>
            </a:r>
            <a:r>
              <a:rPr lang="ru-RU" sz="1100" b="1" spc="150" dirty="0">
                <a:ln w="11430"/>
                <a:solidFill>
                  <a:sysClr val="windowText" lastClr="000000"/>
                </a:solidFill>
              </a:rPr>
              <a:t>. </a:t>
            </a:r>
            <a:r>
              <a:rPr lang="ru-RU" sz="1100" b="1" spc="150" dirty="0" smtClean="0">
                <a:ln w="11430"/>
                <a:solidFill>
                  <a:sysClr val="windowText" lastClr="000000"/>
                </a:solidFill>
              </a:rPr>
              <a:t>Бакулева</a:t>
            </a:r>
            <a:r>
              <a:rPr lang="ru-RU" sz="1100" b="1" spc="150" dirty="0">
                <a:ln w="11430"/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923927" y="3714610"/>
            <a:ext cx="4879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Выполнил   более   2 тысяч   операций   на сосудах. </a:t>
            </a:r>
          </a:p>
          <a:p>
            <a:pPr algn="ctr"/>
            <a:r>
              <a:rPr lang="ru-RU" sz="1600" b="1" dirty="0"/>
              <a:t>Автор   более   </a:t>
            </a:r>
            <a:r>
              <a:rPr lang="ru-RU" sz="1600" b="1" dirty="0" smtClean="0"/>
              <a:t>170  </a:t>
            </a:r>
            <a:r>
              <a:rPr lang="ru-RU" sz="1600" b="1" dirty="0"/>
              <a:t>печатных   работ.</a:t>
            </a:r>
          </a:p>
        </p:txBody>
      </p:sp>
    </p:spTree>
    <p:extLst>
      <p:ext uri="{BB962C8B-B14F-4D97-AF65-F5344CB8AC3E}">
        <p14:creationId xmlns:p14="http://schemas.microsoft.com/office/powerpoint/2010/main" val="350921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99392"/>
            <a:ext cx="9595936" cy="84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57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568" y="-171000"/>
            <a:ext cx="9419136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1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0" descr="http://www.rshu.ru/img/9m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10556">
            <a:off x="5345577" y="5432656"/>
            <a:ext cx="304800" cy="217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http://www.rshu.ru/img/9m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4803">
            <a:off x="4746377" y="5103061"/>
            <a:ext cx="304800" cy="217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5816" y="188640"/>
            <a:ext cx="3128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u="sng" dirty="0"/>
              <a:t>ВИЗИТНАЯ  КАРТОЧКА  ПРОЕКТА:</a:t>
            </a:r>
            <a:endParaRPr lang="ru-RU" sz="1600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55787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/>
                <a:latin typeface="Mistral"/>
                <a:ea typeface="Calibri"/>
                <a:cs typeface="Arial"/>
              </a:rPr>
              <a:t>«ДИНАСТИЯ    ВРАЧЕЙ  –   ЖИЗНЬ   ОТДАННАЯ   ЛЮДЯМ».</a:t>
            </a:r>
            <a:endParaRPr lang="ru-RU" sz="2800" dirty="0"/>
          </a:p>
        </p:txBody>
      </p:sp>
      <p:sp>
        <p:nvSpPr>
          <p:cNvPr id="8" name="Рамка 7"/>
          <p:cNvSpPr/>
          <p:nvPr/>
        </p:nvSpPr>
        <p:spPr>
          <a:xfrm>
            <a:off x="1" y="0"/>
            <a:ext cx="9144000" cy="6858000"/>
          </a:xfrm>
          <a:prstGeom prst="frame">
            <a:avLst>
              <a:gd name="adj1" fmla="val 1272"/>
            </a:avLst>
          </a:prstGeom>
          <a:solidFill>
            <a:srgbClr val="A46956"/>
          </a:solidFill>
          <a:ln>
            <a:solidFill>
              <a:srgbClr val="462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251520" y="4725144"/>
          <a:ext cx="3600400" cy="1713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    </a:t>
                      </a:r>
                      <a:r>
                        <a:rPr lang="ru-RU" sz="1400" dirty="0" smtClean="0">
                          <a:solidFill>
                            <a:srgbClr val="DFC3AB"/>
                          </a:solidFill>
                          <a:effectLst/>
                        </a:rPr>
                        <a:t>СВЕДЕНИЯ  О  ПРОЕКТЕ</a:t>
                      </a:r>
                      <a:endParaRPr lang="ru-RU" sz="1400" dirty="0">
                        <a:solidFill>
                          <a:srgbClr val="DFC3AB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17">
                <a:tc>
                  <a:txBody>
                    <a:bodyPr/>
                    <a:lstStyle/>
                    <a:p>
                      <a:pPr marL="228600" lvl="0" indent="-2286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r>
                        <a:rPr lang="ru-RU" sz="1200" b="1" i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Содержание  </a:t>
                      </a:r>
                      <a:r>
                        <a:rPr lang="ru-RU" sz="1200" b="1" i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исследования  связано  с  родословной  </a:t>
                      </a:r>
                      <a:r>
                        <a:rPr lang="ru-RU" sz="1200" b="1" i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семьи.  </a:t>
                      </a:r>
                    </a:p>
                  </a:txBody>
                  <a:tcPr marL="114300" marR="1143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17">
                <a:tc>
                  <a:txBody>
                    <a:bodyPr/>
                    <a:lstStyle/>
                    <a:p>
                      <a:pPr marL="228600" lvl="0" indent="-2286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b="1" i="1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067">
                <a:tc>
                  <a:txBody>
                    <a:bodyPr/>
                    <a:lstStyle/>
                    <a:p>
                      <a:pPr marL="228600" lvl="0" indent="-2286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r>
                        <a:rPr lang="ru-RU" sz="1200" b="1" i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Проект  представлен  в  форме  мультимедийной  презентации.</a:t>
                      </a:r>
                    </a:p>
                  </a:txBody>
                  <a:tcPr marL="114300" marR="1143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251520" y="1188104"/>
          <a:ext cx="3600400" cy="3085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467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    </a:t>
                      </a:r>
                      <a:r>
                        <a:rPr lang="ru-RU" sz="1400" dirty="0" smtClean="0">
                          <a:solidFill>
                            <a:srgbClr val="DFC3AB"/>
                          </a:solidFill>
                          <a:effectLst/>
                        </a:rPr>
                        <a:t>СВЕДЕНИЯ  О  ПРОЕКТЕ</a:t>
                      </a:r>
                      <a:endParaRPr lang="ru-RU" sz="1400" dirty="0">
                        <a:solidFill>
                          <a:srgbClr val="DFC3AB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17">
                <a:tc>
                  <a:txBody>
                    <a:bodyPr/>
                    <a:lstStyle/>
                    <a:p>
                      <a:pPr marL="228600" lvl="0" indent="-2286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b="1" i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Проект    рассчитан   на   совместную   деятельность   учащегося   и  его  родителей  по   изучению   истории   страны   через   историю  семьи  и  ее отдельных    представителей. </a:t>
                      </a:r>
                    </a:p>
                  </a:txBody>
                  <a:tcPr marL="114300" marR="1143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17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b="1" i="1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067">
                <a:tc>
                  <a:txBody>
                    <a:bodyPr/>
                    <a:lstStyle/>
                    <a:p>
                      <a:pPr marL="228600" lvl="0" indent="-2286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lang="ru-RU" sz="1200" b="1" i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  проекте  исследуются  факты биографии  представителей  семьи,  их  жизненный  путь,  личные  труды  и  заслуги  перед  отечеством.</a:t>
                      </a:r>
                    </a:p>
                  </a:txBody>
                  <a:tcPr marL="114300" marR="11430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233" y="1196752"/>
            <a:ext cx="4686240" cy="3600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5" descr="http://www.chastnik.ru/wp-content/uploads/2011/09/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224" y="5079122"/>
            <a:ext cx="1281753" cy="1287267"/>
          </a:xfrm>
          <a:prstGeom prst="rect">
            <a:avLst/>
          </a:prstGeom>
          <a:ln w="127000" cap="sq">
            <a:solidFill>
              <a:srgbClr val="4623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3" descr="http://upload.wikimedia.org/wikipedia/commons/1/17/Medal_for_Combat_Service.jpg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171">
            <a:off x="6649093" y="5230282"/>
            <a:ext cx="747730" cy="13047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7" descr="http://awards.oruzie.su/images/Otvaga1.jpg"/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9129">
            <a:off x="7321896" y="4884479"/>
            <a:ext cx="679038" cy="14075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0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ldtimewallpapers.com/wallpapers/201204/13357108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17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1896108"/>
            <a:ext cx="5976664" cy="951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Plain">
              <a:avLst/>
            </a:prstTxWarp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600" b="1" dirty="0">
                <a:ln w="50800"/>
                <a:solidFill>
                  <a:sysClr val="windowText" lastClr="000000"/>
                </a:solidFill>
                <a:latin typeface="Mistral" panose="03090702030407020403" pitchFamily="66" charset="0"/>
              </a:rPr>
              <a:t>СПАСИБО  ЗА  ВНИМАНИЕ 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3457149"/>
            <a:ext cx="4104456" cy="951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000" b="1" dirty="0">
                <a:ln w="50800"/>
                <a:solidFill>
                  <a:sysClr val="windowText" lastClr="000000"/>
                </a:solidFill>
                <a:latin typeface="Mistral" panose="03090702030407020403" pitchFamily="66" charset="0"/>
              </a:rPr>
              <a:t>ДО  СВИДАНИЯ !</a:t>
            </a:r>
          </a:p>
        </p:txBody>
      </p:sp>
    </p:spTree>
    <p:extLst>
      <p:ext uri="{BB962C8B-B14F-4D97-AF65-F5344CB8AC3E}">
        <p14:creationId xmlns:p14="http://schemas.microsoft.com/office/powerpoint/2010/main" val="304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15816" y="188640"/>
            <a:ext cx="3128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u="sng" dirty="0"/>
              <a:t>ВИЗИТНАЯ  КАРТОЧКА  ПРОЕКТА:</a:t>
            </a:r>
            <a:endParaRPr lang="ru-RU" sz="1600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55787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/>
                <a:latin typeface="Mistral"/>
                <a:ea typeface="Calibri"/>
                <a:cs typeface="Arial"/>
              </a:rPr>
              <a:t>«ДИНАСТИЯ    ВРАЧЕЙ  –   ЖИЗНЬ   ОТДАННАЯ   ЛЮДЯМ».</a:t>
            </a:r>
            <a:endParaRPr lang="ru-RU" sz="2400" dirty="0"/>
          </a:p>
        </p:txBody>
      </p:sp>
      <p:sp>
        <p:nvSpPr>
          <p:cNvPr id="8" name="Рамка 7"/>
          <p:cNvSpPr/>
          <p:nvPr/>
        </p:nvSpPr>
        <p:spPr>
          <a:xfrm>
            <a:off x="1" y="0"/>
            <a:ext cx="9144000" cy="6858000"/>
          </a:xfrm>
          <a:prstGeom prst="frame">
            <a:avLst>
              <a:gd name="adj1" fmla="val 1272"/>
            </a:avLst>
          </a:prstGeom>
          <a:solidFill>
            <a:srgbClr val="A46956"/>
          </a:solidFill>
          <a:ln>
            <a:solidFill>
              <a:srgbClr val="462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827585" y="1049547"/>
          <a:ext cx="7488832" cy="28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8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 baseline="0" dirty="0" smtClean="0">
                          <a:solidFill>
                            <a:srgbClr val="DFC3AB"/>
                          </a:solidFill>
                          <a:effectLst/>
                          <a:latin typeface="+mn-lt"/>
                        </a:rPr>
                        <a:t>СОДЕРЖАНИЕ     ПРОЕКТА</a:t>
                      </a:r>
                      <a:endParaRPr lang="ru-RU" sz="1400" b="1" kern="0" dirty="0">
                        <a:solidFill>
                          <a:srgbClr val="DFC3AB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395536" y="1412776"/>
            <a:ext cx="842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 В  проекте  представлены  факты  биографии  </a:t>
            </a:r>
            <a:r>
              <a:rPr lang="ru-RU" sz="1200" dirty="0" smtClean="0"/>
              <a:t>моих  прадедушек  и  прабабушек,  история  их  жизни  и  работы  в  истории  нашей  страны.  Переплетения  судеб,  их  героический  подвиг  и  самоотверженный  труд  в  периоды  Первой  мировой  войны XX в.,   Гражданской  войны,  Второй  мировой  войны.  </a:t>
            </a:r>
          </a:p>
          <a:p>
            <a:r>
              <a:rPr lang="ru-RU" sz="1200" b="1" dirty="0" smtClean="0"/>
              <a:t>             В  процессе  работы  я  узнал,  </a:t>
            </a:r>
            <a:r>
              <a:rPr lang="ru-RU" sz="1200" dirty="0" smtClean="0"/>
              <a:t>какой  огромный  вклад  в  развитие  медицины  внесли  мой  прапрадед  и  прадед.   Что  мой  прадед  был  свидетелем   одного  из величайших  поражений  Красной  Армии   под  Харьковом  в  1942г.,  после  чего   немцы  прорвали  оборону  и  устремились  к  Сталинграду   и   Кавказу.   Что  он  после  Харьковского  окружения    попал  в  плен,  а  его  жену  перевезли  в  армейский  лагерь  для  перемещённых  лиц.  Его  потом  освободили,  но  отправили  на  фронт  со  штрафбатом.  После  Второй  мировой  войны  мои  прапрадедушка  и  прадед  продолжили  заниматься  медициной  уже  в  мирное  время.</a:t>
            </a:r>
          </a:p>
          <a:p>
            <a:r>
              <a:rPr lang="ru-RU" sz="1200" b="1" dirty="0" smtClean="0"/>
              <a:t>             </a:t>
            </a:r>
            <a:r>
              <a:rPr lang="ru-RU" sz="1200" dirty="0" smtClean="0"/>
              <a:t>Позже,  </a:t>
            </a:r>
            <a:r>
              <a:rPr lang="ru-RU" sz="1200" b="1" dirty="0" smtClean="0"/>
              <a:t>я  выяснил</a:t>
            </a:r>
            <a:r>
              <a:rPr lang="ru-RU" sz="1200" dirty="0" smtClean="0"/>
              <a:t>,  что  коллега  моего  отца  по  работе  выбрал  профессию врача  и  направление  в кардиологии,  потому  что  изучал  труды  моего  прадеда.  И по  окончании  университета  он  приехал  в  Москву  и  стал  работать  в  Научном Центре   Сердечно-сосудистой   хирургии   им.  А.Н. Бакулева.  Там,  в  последствии,  он  познакомился  с  моим  отцом – также  врачом – кандидатом   медицинских  наук -руководителем   отделения  венозной   патологии  микрососудистой   хирургии. </a:t>
            </a:r>
          </a:p>
          <a:p>
            <a:r>
              <a:rPr lang="ru-RU" sz="1200" b="1" dirty="0" smtClean="0"/>
              <a:t>             </a:t>
            </a:r>
            <a:r>
              <a:rPr lang="ru-RU" sz="1200" dirty="0" smtClean="0"/>
              <a:t>Мои  бабушка  и  мама  также  выбрали  профессию  врачей  и  практикуют  по  сей  день.   </a:t>
            </a:r>
          </a:p>
          <a:p>
            <a:r>
              <a:rPr lang="ru-RU" sz="1200" b="1" dirty="0" smtClean="0"/>
              <a:t>             Исследуя  историю  моей  семьи,  я  окунулся  в  интересное  путешествие  эпох.  Я  увидел,  насколько  сильно  и  глубоко  мои  предки    преданы  своей  профессии.   Я  уверен – моя семья – это    поколения   людей,   целеустремленных,  преданных  своему  делу,  готовых   помогать  с  любовью  в  сердце,  готовых  спасать  сердца  во  имя  жизни.</a:t>
            </a:r>
            <a:endParaRPr lang="ru-RU" sz="12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55193" y="5012902"/>
            <a:ext cx="871296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effectLst>
                  <a:reflection blurRad="12700" stA="28000" endPos="45000" dist="1016" dir="5400000" sy="-100000" algn="bl"/>
                </a:effectLst>
                <a:latin typeface="Mistral"/>
                <a:ea typeface="Times New Roman"/>
                <a:cs typeface="Times New Roman"/>
              </a:rPr>
              <a:t>Мои  бабушки  и  дедушки   прошли  свой  путь  </a:t>
            </a:r>
            <a:r>
              <a:rPr lang="ru-RU" sz="1400" b="1" u="sng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effectLst>
                  <a:reflection blurRad="12700" stA="28000" endPos="45000" dist="1016" dir="5400000" sy="-100000" algn="bl"/>
                </a:effectLst>
                <a:latin typeface="Mistral"/>
                <a:ea typeface="Times New Roman"/>
                <a:cs typeface="Times New Roman"/>
              </a:rPr>
              <a:t>с  любовью  к  жизни  в  сердце</a:t>
            </a:r>
            <a:r>
              <a:rPr lang="ru-RU" sz="1400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effectLst>
                  <a:reflection blurRad="12700" stA="28000" endPos="45000" dist="1016" dir="5400000" sy="-100000" algn="bl"/>
                </a:effectLst>
                <a:latin typeface="Mistral"/>
                <a:ea typeface="Times New Roman"/>
                <a:cs typeface="Times New Roman"/>
              </a:rPr>
              <a:t>…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dirty="0" smtClean="0">
                <a:effectLst/>
                <a:latin typeface="Mistral"/>
                <a:ea typeface="Times New Roman"/>
              </a:rPr>
              <a:t> 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effectLst>
                  <a:reflection blurRad="12700" stA="28000" endPos="45000" dist="1016" dir="5400000" sy="-100000" algn="bl"/>
                </a:effectLst>
                <a:latin typeface="Mistral"/>
                <a:ea typeface="Times New Roman"/>
                <a:cs typeface="Times New Roman"/>
              </a:rPr>
              <a:t>Мои  бабушки  и  дедушки  спасали   сердца  и  жизни  </a:t>
            </a:r>
            <a:r>
              <a:rPr lang="ru-RU" sz="1400" b="1" u="sng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effectLst>
                  <a:reflection blurRad="12700" stA="28000" endPos="45000" dist="1016" dir="5400000" sy="-100000" algn="bl"/>
                </a:effectLst>
                <a:latin typeface="Mistral"/>
                <a:ea typeface="Times New Roman"/>
                <a:cs typeface="Times New Roman"/>
              </a:rPr>
              <a:t>во  имя  жизни  и  любви</a:t>
            </a:r>
            <a:r>
              <a:rPr lang="ru-RU" sz="1400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effectLst>
                  <a:reflection blurRad="12700" stA="28000" endPos="45000" dist="1016" dir="5400000" sy="-100000" algn="bl"/>
                </a:effectLst>
                <a:latin typeface="Mistral"/>
                <a:ea typeface="Times New Roman"/>
                <a:cs typeface="Times New Roman"/>
              </a:rPr>
              <a:t>…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dirty="0" smtClean="0">
                <a:effectLst/>
                <a:latin typeface="Mistral"/>
                <a:ea typeface="Times New Roman"/>
              </a:rPr>
              <a:t> 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400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effectLst>
                  <a:reflection blurRad="12700" stA="28000" endPos="45000" dist="1016" dir="5400000" sy="-100000" algn="bl"/>
                </a:effectLst>
                <a:latin typeface="Mistral"/>
                <a:ea typeface="Times New Roman"/>
                <a:cs typeface="Times New Roman"/>
              </a:rPr>
              <a:t>Мои  мама   и  папа   сегодня   продолжают   спасать  жизни  и  судьбы  людей…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effectLst>
                  <a:outerShdw blurRad="50800" dist="38989" dir="5460000" algn="tl">
                    <a:srgbClr val="000000">
                      <a:alpha val="38000"/>
                    </a:srgbClr>
                  </a:outerShdw>
                </a:effectLst>
                <a:latin typeface="Mistral"/>
                <a:ea typeface="Times New Roman"/>
                <a:cs typeface="Times New Roman"/>
              </a:rPr>
              <a:t>…во  имя  жизни  и  любви.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2991497" y="4941168"/>
            <a:ext cx="3240360" cy="0"/>
          </a:xfrm>
          <a:prstGeom prst="line">
            <a:avLst/>
          </a:prstGeom>
          <a:ln w="57150" cmpd="dbl">
            <a:solidFill>
              <a:srgbClr val="462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63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15816" y="188640"/>
            <a:ext cx="3128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u="sng" dirty="0"/>
              <a:t>ВИЗИТНАЯ  КАРТОЧКА  ПРОЕКТА:</a:t>
            </a:r>
            <a:endParaRPr lang="ru-RU" sz="1600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55787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/>
                <a:latin typeface="Mistral"/>
                <a:ea typeface="Calibri"/>
                <a:cs typeface="Arial"/>
              </a:rPr>
              <a:t>«ДИНАСТИЯ    ВРАЧЕЙ  –   ЖИЗНЬ   ОТДАННАЯ   ЛЮДЯМ».</a:t>
            </a:r>
            <a:endParaRPr lang="ru-RU" sz="2800" dirty="0"/>
          </a:p>
        </p:txBody>
      </p:sp>
      <p:sp>
        <p:nvSpPr>
          <p:cNvPr id="8" name="Рамка 7"/>
          <p:cNvSpPr/>
          <p:nvPr/>
        </p:nvSpPr>
        <p:spPr>
          <a:xfrm>
            <a:off x="1" y="0"/>
            <a:ext cx="9144000" cy="6858000"/>
          </a:xfrm>
          <a:prstGeom prst="frame">
            <a:avLst>
              <a:gd name="adj1" fmla="val 1272"/>
            </a:avLst>
          </a:prstGeom>
          <a:solidFill>
            <a:srgbClr val="A46956"/>
          </a:solidFill>
          <a:ln>
            <a:solidFill>
              <a:srgbClr val="462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947331" y="1091852"/>
          <a:ext cx="7393353" cy="218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5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8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 baseline="0" dirty="0" smtClean="0">
                          <a:solidFill>
                            <a:srgbClr val="DFC3AB"/>
                          </a:solidFill>
                          <a:effectLst/>
                          <a:latin typeface="+mn-lt"/>
                        </a:rPr>
                        <a:t>СВЕДЕНИЯ  О    ПРОЕКТЕ</a:t>
                      </a:r>
                      <a:endParaRPr lang="ru-RU" sz="1400" b="1" kern="0" dirty="0">
                        <a:solidFill>
                          <a:srgbClr val="DFC3AB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   Ресурсы  проекта</a:t>
                      </a: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: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A17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Человек  остается» 1971г. Б. </a:t>
                      </a: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Серман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;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«Сердце в  ладони» 1968г.  И. Ляховская; 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«Чародей в  белом  халате»  1962 г.  И. Ляховская</a:t>
                      </a: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2.   Интернет – ресурсы: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A17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hlinkClick r:id="rId3"/>
                        </a:rPr>
                        <a:t>http</a:t>
                      </a:r>
                      <a:r>
                        <a:rPr lang="ru-RU" sz="12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hlinkClick r:id="rId3"/>
                        </a:rPr>
                        <a:t>://krimea.info/lyudi-kryma/keropian-k-s-voenno-polevaya-xirurgiya.html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hlinkClick r:id="rId4"/>
                        </a:rPr>
                        <a:t>http://www.ksma.ru/kafedry/khirurgija/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hlinkClick r:id="rId5"/>
                        </a:rPr>
                        <a:t>http://ru.hayazg.info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hlinkClick r:id="rId6"/>
                        </a:rPr>
                        <a:t>http://catalog.karlib.kz/irbis64r_01/Kraeved/Medicina/Charodei_v_belom_khalate.pdf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hlinkClick r:id="rId7"/>
                        </a:rPr>
                        <a:t>http://catalog.karlib.kz/irbis64r_01/Kraeved/Medicina/Serdtse_v_ladoni.pdf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ru.wikipedia.org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" name="Рисунок 14" descr="http://j.livelib.ru/boocover/1000741324/l/132f/Boris_Serman__Chelovek_ostaetsya%E2%80%A6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94509"/>
            <a:ext cx="2152650" cy="318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835696" y="6435421"/>
            <a:ext cx="11657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/>
              <a:t>Борис  </a:t>
            </a:r>
            <a:r>
              <a:rPr lang="ru-RU" sz="1200" b="1" dirty="0" err="1" smtClean="0"/>
              <a:t>Серман</a:t>
            </a:r>
            <a:endParaRPr lang="ru-RU" sz="1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63888" y="3573099"/>
            <a:ext cx="47525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Поэт-журналист   рассказывает  в своей книге о самых обыкновенных  и  необыкновенных человеческих судьбах,  о военных   и   послевоенных   дорогах.   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книгу вошли путевые записки, письма, страницы из дневников, рассказывающие о поисках героев   подземного   гарнизона   </a:t>
            </a: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Аджимушкая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  о замечательном   хирурге   К.С. </a:t>
            </a: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Керопиане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  славном сыне   украинского   народа  Герое   Советского Союза Н.Е.  Гаркуше,   коммунисте-партизане   Н.К. Спаи, и стихи разных лет.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3272692"/>
            <a:ext cx="4968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/>
              <a:t>В  ПРОЕКТЕ  ПРЕДСТАВЛЕНЫ  АУДИО  И  ВИДЕО  МАТЕРИАЛЫ</a:t>
            </a:r>
            <a:endParaRPr lang="ru-RU" sz="1200" b="1" u="sng" dirty="0"/>
          </a:p>
        </p:txBody>
      </p:sp>
    </p:spTree>
    <p:extLst>
      <p:ext uri="{BB962C8B-B14F-4D97-AF65-F5344CB8AC3E}">
        <p14:creationId xmlns:p14="http://schemas.microsoft.com/office/powerpoint/2010/main" val="393602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4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73" y="188640"/>
            <a:ext cx="9181372" cy="73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18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844" y="-97842"/>
            <a:ext cx="9327688" cy="70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65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oldtimewallpapers.com/wallpapers/201204/133571083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11"/>
            <a:ext cx="9144000" cy="68717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&amp;Kcy;&amp;icy;&amp;rcy;&amp;icy;&amp;lcy;&amp;lcy; &amp;Scy;&amp;tcy;&amp;iecy;&amp;pcy;&amp;acy;&amp;ncy;&amp;ocy;&amp;vcy;&amp;icy;&amp;chcy; &amp;Kcy;&amp;iecy;&amp;rcy;&amp;ocy;&amp;pcy;&amp;icy;&amp;acy;&amp;ncy;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4273"/>
            <a:ext cx="1300734" cy="16129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647026" y="116632"/>
            <a:ext cx="2708950" cy="76944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Кирилл   Степанович  </a:t>
            </a:r>
            <a:r>
              <a:rPr lang="ru-RU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Керопиан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ПРАПРАДЕД</a:t>
            </a:r>
          </a:p>
        </p:txBody>
      </p:sp>
      <p:pic>
        <p:nvPicPr>
          <p:cNvPr id="9" name="Picture 4" descr="http://ic.pics.livejournal.com/vindicator_rf/14737461/6810/6810_60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935"/>
            <a:ext cx="4030551" cy="3130395"/>
          </a:xfrm>
          <a:prstGeom prst="rect">
            <a:avLst/>
          </a:prstGeom>
          <a:ln w="57150">
            <a:solidFill>
              <a:srgbClr val="301F1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99472" y="820902"/>
            <a:ext cx="33719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 smtClean="0"/>
              <a:t>Родился  </a:t>
            </a:r>
            <a:r>
              <a:rPr lang="ru-RU" sz="1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23  сентября 1888 г.  </a:t>
            </a:r>
            <a:r>
              <a:rPr lang="ru-RU" sz="1400" b="1" dirty="0" smtClean="0"/>
              <a:t>в  семье   рабочего  в  г. </a:t>
            </a:r>
            <a:r>
              <a:rPr lang="ru-RU" sz="1400" b="1" dirty="0" err="1" smtClean="0"/>
              <a:t>Артвине</a:t>
            </a:r>
            <a:r>
              <a:rPr lang="ru-RU" sz="1400" b="1" dirty="0" smtClean="0"/>
              <a:t>, </a:t>
            </a:r>
          </a:p>
          <a:p>
            <a:pPr algn="ctr">
              <a:lnSpc>
                <a:spcPct val="150000"/>
              </a:lnSpc>
            </a:pPr>
            <a:r>
              <a:rPr lang="ru-RU" sz="1400" b="1" dirty="0" smtClean="0"/>
              <a:t>(</a:t>
            </a:r>
            <a:r>
              <a:rPr lang="ru-RU" sz="1400" b="1" i="1" dirty="0" smtClean="0"/>
              <a:t>ныне – территория  Турции</a:t>
            </a:r>
            <a:r>
              <a:rPr lang="ru-RU" sz="1400" b="1" dirty="0" smtClean="0"/>
              <a:t>). 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921787" y="1764299"/>
            <a:ext cx="661293" cy="230832"/>
          </a:xfrm>
          <a:prstGeom prst="rect">
            <a:avLst/>
          </a:prstGeom>
          <a:solidFill>
            <a:srgbClr val="7DD99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АРТВИН</a:t>
            </a:r>
            <a:endParaRPr lang="ru-RU" sz="900" b="1" dirty="0"/>
          </a:p>
        </p:txBody>
      </p:sp>
      <p:sp>
        <p:nvSpPr>
          <p:cNvPr id="10" name="Овал 9"/>
          <p:cNvSpPr/>
          <p:nvPr/>
        </p:nvSpPr>
        <p:spPr>
          <a:xfrm>
            <a:off x="5875731" y="1922982"/>
            <a:ext cx="144016" cy="122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>
            <a:endCxn id="10" idx="1"/>
          </p:cNvCxnSpPr>
          <p:nvPr/>
        </p:nvCxnSpPr>
        <p:spPr>
          <a:xfrm>
            <a:off x="4572000" y="1551017"/>
            <a:ext cx="1324822" cy="389877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96017" y="2002027"/>
            <a:ext cx="4836023" cy="1323439"/>
          </a:xfrm>
          <a:prstGeom prst="rect">
            <a:avLst/>
          </a:prstGeom>
          <a:ln w="19050">
            <a:noFill/>
            <a:prstDash val="sysDash"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Monotype Corsiva" panose="03010101010201010101" pitchFamily="66" charset="0"/>
              </a:rPr>
              <a:t>В  семье  не  хватало  денег,  поэтому  </a:t>
            </a:r>
            <a:r>
              <a:rPr lang="ru-RU" sz="1600" b="1" dirty="0" smtClean="0">
                <a:latin typeface="Monotype Corsiva" panose="03010101010201010101" pitchFamily="66" charset="0"/>
              </a:rPr>
              <a:t>в 10  лет  пошёл  на  работу</a:t>
            </a:r>
            <a:r>
              <a:rPr lang="ru-RU" sz="1600" dirty="0" smtClean="0">
                <a:latin typeface="Monotype Corsiva" panose="03010101010201010101" pitchFamily="66" charset="0"/>
              </a:rPr>
              <a:t>,  не  окончив  и  2-х  классов. Однако  он   усиленно  и  упорно   занимался   самообразованием  и  в  </a:t>
            </a:r>
            <a:r>
              <a:rPr lang="ru-RU" sz="1600" b="1" dirty="0" smtClean="0">
                <a:latin typeface="Monotype Corsiva" panose="03010101010201010101" pitchFamily="66" charset="0"/>
              </a:rPr>
              <a:t>1906 г.  поступил   в 6-й  класс </a:t>
            </a:r>
            <a:r>
              <a:rPr lang="ru-RU" sz="1600" dirty="0" smtClean="0">
                <a:latin typeface="Monotype Corsiva" panose="03010101010201010101" pitchFamily="66" charset="0"/>
              </a:rPr>
              <a:t> Кутаисской  классической  гимназии,   выдержав  экстерном   экзамены   за  5 классов.  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51" y="3403043"/>
            <a:ext cx="5428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   ПЕРВОЙ  МИРОВОЙ  ВОЙНЫ  1914-1918  гг.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В </a:t>
            </a: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1914</a:t>
            </a:r>
            <a:r>
              <a:rPr lang="ru-RU" sz="1400" b="1" dirty="0">
                <a:solidFill>
                  <a:prstClr val="black"/>
                </a:solidFill>
              </a:rPr>
              <a:t> г</a:t>
            </a:r>
            <a:r>
              <a:rPr lang="ru-RU" sz="1400" b="1" dirty="0" smtClean="0">
                <a:solidFill>
                  <a:prstClr val="black"/>
                </a:solidFill>
              </a:rPr>
              <a:t>.   </a:t>
            </a:r>
            <a:r>
              <a:rPr lang="ru-RU" sz="1400" b="1" dirty="0">
                <a:solidFill>
                  <a:prstClr val="black"/>
                </a:solidFill>
              </a:rPr>
              <a:t>мой   прадед  закончил   с  отличием   академию    был   направлен   в   действующую   армию   Кавказского    фронта.   </a:t>
            </a:r>
            <a:endParaRPr lang="ru-RU" sz="1400" b="1" dirty="0" smtClean="0">
              <a:solidFill>
                <a:prstClr val="black"/>
              </a:solidFill>
            </a:endParaRPr>
          </a:p>
          <a:p>
            <a:pPr lvl="0"/>
            <a:r>
              <a:rPr lang="ru-RU" sz="1400" b="1" dirty="0" smtClean="0">
                <a:solidFill>
                  <a:prstClr val="black"/>
                </a:solidFill>
              </a:rPr>
              <a:t>До 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1917</a:t>
            </a:r>
            <a:r>
              <a:rPr lang="ru-RU" sz="1400" b="1" dirty="0" smtClean="0">
                <a:solidFill>
                  <a:prstClr val="black"/>
                </a:solidFill>
              </a:rPr>
              <a:t> г.  </a:t>
            </a:r>
            <a:r>
              <a:rPr lang="ru-RU" sz="1400" b="1" dirty="0">
                <a:solidFill>
                  <a:prstClr val="black"/>
                </a:solidFill>
              </a:rPr>
              <a:t>служил  в   должности   врача     войсковых     частей    фронта</a:t>
            </a:r>
            <a:r>
              <a:rPr lang="ru-RU" sz="1400" b="1" dirty="0" smtClean="0">
                <a:solidFill>
                  <a:prstClr val="black"/>
                </a:solidFill>
              </a:rPr>
              <a:t>.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2589" y="4603372"/>
            <a:ext cx="540314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УЧАСТНИК</a:t>
            </a:r>
            <a:r>
              <a:rPr lang="ru-RU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ГРАЖДАНСКОЙ  ВОЙНЫ  НА  КУБАНИ</a:t>
            </a:r>
            <a:r>
              <a:rPr lang="ru-RU" sz="1400" b="1" dirty="0" smtClean="0"/>
              <a:t>,  </a:t>
            </a:r>
          </a:p>
          <a:p>
            <a:r>
              <a:rPr lang="ru-RU" sz="1400" b="1" dirty="0" smtClean="0"/>
              <a:t>во  время которой  3  года  работал   хирургом   в тыловых   госпиталях   городов   Краснодара,   Армавира,   Тихорецка,  занимался  военно-полевой   медициной.</a:t>
            </a:r>
            <a:endParaRPr lang="ru-RU" sz="14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-3534" y="5588257"/>
            <a:ext cx="57765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Monotype Corsiva" panose="03010101010201010101" pitchFamily="66" charset="0"/>
              </a:rPr>
              <a:t>В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anose="03010101010201010101" pitchFamily="66" charset="0"/>
              </a:rPr>
              <a:t>1921 </a:t>
            </a:r>
            <a:r>
              <a:rPr lang="ru-RU" sz="1600" dirty="0" smtClean="0">
                <a:latin typeface="Monotype Corsiva" panose="03010101010201010101" pitchFamily="66" charset="0"/>
              </a:rPr>
              <a:t>г.  был   демобилизован   из  Красной   Армии  по  болезни.  Его   направили  на   работу   в  г. Краснодар   в</a:t>
            </a:r>
            <a:r>
              <a:rPr lang="ru-RU" sz="1600" b="1" dirty="0" smtClean="0">
                <a:latin typeface="Monotype Corsiva" panose="03010101010201010101" pitchFamily="66" charset="0"/>
              </a:rPr>
              <a:t>   Кубанский   медицинский   институт</a:t>
            </a:r>
            <a:r>
              <a:rPr lang="ru-RU" sz="1600" dirty="0" smtClean="0">
                <a:latin typeface="Monotype Corsiva" panose="03010101010201010101" pitchFamily="66" charset="0"/>
              </a:rPr>
              <a:t>.   Там  он  работал   помощником   проректора   кафедры   патологической   анатомии</a:t>
            </a:r>
            <a:r>
              <a:rPr lang="ru-RU" sz="1600" dirty="0">
                <a:latin typeface="Monotype Corsiva" panose="03010101010201010101" pitchFamily="66" charset="0"/>
              </a:rPr>
              <a:t>.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148064" y="4223682"/>
            <a:ext cx="0" cy="136457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37" t="2859" r="2657" b="4799"/>
          <a:stretch/>
        </p:blipFill>
        <p:spPr bwMode="auto">
          <a:xfrm rot="21038420">
            <a:off x="5473549" y="3456746"/>
            <a:ext cx="3511992" cy="2341698"/>
          </a:xfrm>
          <a:prstGeom prst="rect">
            <a:avLst/>
          </a:prstGeom>
          <a:ln w="76200">
            <a:solidFill>
              <a:srgbClr val="301F1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6444208" y="5895418"/>
            <a:ext cx="2699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50" b="1" i="1" dirty="0" smtClean="0">
                <a:solidFill>
                  <a:prstClr val="black"/>
                </a:solidFill>
              </a:rPr>
              <a:t>Здание   епархиального   женского   </a:t>
            </a:r>
            <a:r>
              <a:rPr lang="ru-RU" sz="1050" b="1" i="1" dirty="0">
                <a:solidFill>
                  <a:prstClr val="black"/>
                </a:solidFill>
              </a:rPr>
              <a:t>училища </a:t>
            </a:r>
            <a:r>
              <a:rPr lang="ru-RU" sz="1050" b="1" i="1" dirty="0" smtClean="0">
                <a:solidFill>
                  <a:prstClr val="black"/>
                </a:solidFill>
              </a:rPr>
              <a:t>  в начале   </a:t>
            </a:r>
            <a:r>
              <a:rPr lang="ru-RU" sz="1050" b="1" i="1" dirty="0">
                <a:solidFill>
                  <a:prstClr val="black"/>
                </a:solidFill>
              </a:rPr>
              <a:t>XX века</a:t>
            </a:r>
            <a:r>
              <a:rPr lang="ru-RU" sz="1050" b="1" i="1" dirty="0" smtClean="0">
                <a:solidFill>
                  <a:prstClr val="black"/>
                </a:solidFill>
              </a:rPr>
              <a:t>.   Ныне   здание   Кубанского   государственного    </a:t>
            </a:r>
            <a:r>
              <a:rPr lang="ru-RU" sz="1050" b="1" i="1" dirty="0">
                <a:solidFill>
                  <a:prstClr val="black"/>
                </a:solidFill>
              </a:rPr>
              <a:t>медицинского </a:t>
            </a:r>
            <a:r>
              <a:rPr lang="ru-RU" sz="1050" b="1" i="1" dirty="0" smtClean="0">
                <a:solidFill>
                  <a:prstClr val="black"/>
                </a:solidFill>
              </a:rPr>
              <a:t>   университета.</a:t>
            </a:r>
            <a:endParaRPr lang="ru-RU" sz="1050" b="1" i="1" dirty="0">
              <a:solidFill>
                <a:prstClr val="black"/>
              </a:solidFill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flipV="1">
            <a:off x="5071418" y="5812724"/>
            <a:ext cx="701630" cy="198096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0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oldtimewallpapers.com/wallpapers/201204/13357108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11"/>
            <a:ext cx="9144000" cy="68717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&amp;Kcy;&amp;icy;&amp;rcy;&amp;icy;&amp;lcy;&amp;lcy; &amp;Scy;&amp;tcy;&amp;iecy;&amp;pcy;&amp;acy;&amp;ncy;&amp;ocy;&amp;vcy;&amp;icy;&amp;chcy; &amp;Kcy;&amp;iecy;&amp;rcy;&amp;ocy;&amp;pcy;&amp;icy;&amp;acy;&amp;ncy;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4273"/>
            <a:ext cx="1300734" cy="16129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1691680" y="454838"/>
            <a:ext cx="2132886" cy="76944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Кирилл   Степанович  </a:t>
            </a:r>
            <a:r>
              <a:rPr lang="ru-RU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Керопиан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ПРАПРАДЕД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94801" y="823099"/>
            <a:ext cx="40923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Много  </a:t>
            </a:r>
            <a:r>
              <a:rPr lang="ru-RU" sz="1600" b="1" dirty="0">
                <a:solidFill>
                  <a:prstClr val="black"/>
                </a:solidFill>
              </a:rPr>
              <a:t>внимания   уделял   язвенной болезни   желудка,  онкологии. </a:t>
            </a:r>
          </a:p>
        </p:txBody>
      </p:sp>
      <p:pic>
        <p:nvPicPr>
          <p:cNvPr id="6" name="Picture 2" descr="http://www.pionertur.ru/assets/images/KARTINKI/detstvo/krasnodar.g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566" y="1449302"/>
            <a:ext cx="4842611" cy="3907481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19649" y="174273"/>
            <a:ext cx="48426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В  </a:t>
            </a:r>
            <a:r>
              <a:rPr lang="ru-RU" sz="1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1926</a:t>
            </a:r>
            <a:r>
              <a:rPr lang="ru-RU" sz="1400" b="1" dirty="0">
                <a:solidFill>
                  <a:prstClr val="black"/>
                </a:solidFill>
              </a:rPr>
              <a:t> г.   защитил   докторскую </a:t>
            </a:r>
            <a:r>
              <a:rPr lang="ru-RU" sz="1400" b="1" dirty="0" smtClean="0">
                <a:solidFill>
                  <a:prstClr val="black"/>
                </a:solidFill>
              </a:rPr>
              <a:t>  диссертацию   </a:t>
            </a:r>
            <a:r>
              <a:rPr lang="ru-RU" sz="1400" b="1" dirty="0">
                <a:solidFill>
                  <a:prstClr val="black"/>
                </a:solidFill>
              </a:rPr>
              <a:t>на  </a:t>
            </a:r>
            <a:r>
              <a:rPr lang="ru-RU" sz="1400" b="1" dirty="0" smtClean="0">
                <a:solidFill>
                  <a:prstClr val="black"/>
                </a:solidFill>
              </a:rPr>
              <a:t>тему:  </a:t>
            </a:r>
            <a:r>
              <a:rPr lang="ru-RU" sz="1600" b="1" u="sng" dirty="0">
                <a:solidFill>
                  <a:prstClr val="black"/>
                </a:solidFill>
                <a:latin typeface="Monotype Corsiva" panose="03010101010201010101" pitchFamily="66" charset="0"/>
              </a:rPr>
              <a:t>«К   вопросу </a:t>
            </a:r>
            <a:r>
              <a:rPr lang="ru-RU" sz="1600" b="1" u="sng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 этиологии   </a:t>
            </a:r>
            <a:r>
              <a:rPr lang="ru-RU" sz="1600" b="1" u="sng" dirty="0">
                <a:solidFill>
                  <a:prstClr val="black"/>
                </a:solidFill>
                <a:latin typeface="Monotype Corsiva" panose="03010101010201010101" pitchFamily="66" charset="0"/>
              </a:rPr>
              <a:t>круглой   язвы   желудка</a:t>
            </a:r>
            <a:r>
              <a:rPr lang="ru-RU" sz="1600" b="1" u="sng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».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326" y="1833383"/>
            <a:ext cx="3795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 smtClean="0"/>
              <a:t>С  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1922</a:t>
            </a:r>
            <a:r>
              <a:rPr lang="ru-RU" sz="1400" dirty="0" smtClean="0"/>
              <a:t> </a:t>
            </a:r>
            <a:r>
              <a:rPr lang="ru-RU" sz="1600" dirty="0" smtClean="0">
                <a:latin typeface="Monotype Corsiva" panose="03010101010201010101" pitchFamily="66" charset="0"/>
              </a:rPr>
              <a:t>г. на  протяжении  16  лет  он бессменно   руководил   хирургическим   отделением   в   </a:t>
            </a:r>
            <a:r>
              <a:rPr lang="ru-RU" sz="1600" b="1" dirty="0" smtClean="0"/>
              <a:t>Краснодарском   краевом   туберкулезном   институте</a:t>
            </a:r>
            <a:r>
              <a:rPr lang="ru-RU" sz="1400" dirty="0"/>
              <a:t>;</a:t>
            </a:r>
          </a:p>
        </p:txBody>
      </p:sp>
      <p:pic>
        <p:nvPicPr>
          <p:cNvPr id="9" name="Picture 6" descr="http://9tv.ru/files/image/news/417_758af32d__758af32d_middl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1" t="5751" r="10963" b="7191"/>
          <a:stretch/>
        </p:blipFill>
        <p:spPr bwMode="auto">
          <a:xfrm>
            <a:off x="218826" y="3697773"/>
            <a:ext cx="2794479" cy="2030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>
            <a:off x="6571830" y="728271"/>
            <a:ext cx="0" cy="18965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919091" y="5242579"/>
            <a:ext cx="27636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1600" dirty="0">
                <a:solidFill>
                  <a:prstClr val="black"/>
                </a:solidFill>
                <a:latin typeface="Monotype Corsiva" panose="03010101010201010101" pitchFamily="66" charset="0"/>
              </a:rPr>
              <a:t>руководил </a:t>
            </a:r>
            <a:r>
              <a:rPr lang="ru-RU" sz="1600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 научно-исследовательской   </a:t>
            </a:r>
            <a:r>
              <a:rPr lang="ru-RU" sz="1600" dirty="0">
                <a:solidFill>
                  <a:prstClr val="black"/>
                </a:solidFill>
                <a:latin typeface="Monotype Corsiva" panose="03010101010201010101" pitchFamily="66" charset="0"/>
              </a:rPr>
              <a:t>работой   в санаториях   для   больных   туберкулезом.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4992" y="6027409"/>
            <a:ext cx="280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/>
              <a:t>Институт  был  ликвидирован   в  </a:t>
            </a:r>
            <a:r>
              <a:rPr lang="ru-RU" sz="1200" b="1" i="1" dirty="0" smtClean="0"/>
              <a:t>1956г</a:t>
            </a:r>
            <a:r>
              <a:rPr lang="ru-RU" sz="1200" i="1" dirty="0" smtClean="0"/>
              <a:t>.,  а  его  функции   переданы  противотуберкулезному  диспансеру.</a:t>
            </a:r>
            <a:endParaRPr lang="ru-RU" sz="1200" i="1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1630988" y="3368983"/>
            <a:ext cx="0" cy="2620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1653797" y="5829945"/>
            <a:ext cx="0" cy="24254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http://tuberkulez-forever.com/tub-forum/images/clinics/krasnodarsk_obl/dtsl/foto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89531"/>
            <a:ext cx="3279537" cy="1884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>
            <a:off x="5376167" y="6072494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724129" y="6119742"/>
            <a:ext cx="32795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i="1" dirty="0" smtClean="0">
                <a:solidFill>
                  <a:schemeClr val="bg1"/>
                </a:solidFill>
              </a:rPr>
              <a:t>Детский    противотуберкулёзный   санаторий   "Ласточка"  был  создан   в 1934 г. г. Геленджик, п. Кабардинка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3131840" y="3140968"/>
            <a:ext cx="2388343" cy="359052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5076056" y="4077072"/>
            <a:ext cx="720080" cy="1165507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300907" y="4077072"/>
            <a:ext cx="7751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940152" y="3623767"/>
            <a:ext cx="8640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48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oldtimewallpapers.com/wallpapers/201204/133571083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13" y="-32811"/>
            <a:ext cx="9144000" cy="68717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0455" y="70116"/>
            <a:ext cx="2132886" cy="76944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Кирилл   Степанович  </a:t>
            </a:r>
            <a:r>
              <a:rPr lang="ru-RU" sz="1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Керопиан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ПРАПРАДЕД</a:t>
            </a:r>
          </a:p>
        </p:txBody>
      </p:sp>
      <p:pic>
        <p:nvPicPr>
          <p:cNvPr id="3" name="Picture 2" descr="&amp;Kcy;&amp;icy;&amp;rcy;&amp;icy;&amp;lcy;&amp;lcy; &amp;Scy;&amp;tcy;&amp;iecy;&amp;pcy;&amp;acy;&amp;ncy;&amp;ocy;&amp;vcy;&amp;icy;&amp;chcy; &amp;Kcy;&amp;iecy;&amp;rcy;&amp;ocy;&amp;pcy;&amp;icy;&amp;acy;&amp;ncy;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4273"/>
            <a:ext cx="1300734" cy="16129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028" name="Picture 4" descr="http://morskoyotdyh.ru/fotokartinka/image-2893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60" t="8158" r="-1" b="28415"/>
          <a:stretch/>
        </p:blipFill>
        <p:spPr bwMode="auto">
          <a:xfrm>
            <a:off x="1806610" y="2491974"/>
            <a:ext cx="5754599" cy="3444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427983" y="85505"/>
            <a:ext cx="45342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В  </a:t>
            </a:r>
            <a:r>
              <a:rPr lang="ru-RU" sz="1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1926</a:t>
            </a:r>
            <a:r>
              <a:rPr lang="ru-RU" sz="1400" b="1" dirty="0">
                <a:solidFill>
                  <a:prstClr val="black"/>
                </a:solidFill>
              </a:rPr>
              <a:t> г.   защитил   докторскую </a:t>
            </a:r>
            <a:r>
              <a:rPr lang="ru-RU" sz="1400" b="1" dirty="0" smtClean="0">
                <a:solidFill>
                  <a:prstClr val="black"/>
                </a:solidFill>
              </a:rPr>
              <a:t>  диссертацию   и  много  времени  уделял  язвенной  болезни  желудка  и  онкологии.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6565879" y="620688"/>
            <a:ext cx="0" cy="2664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4427983" y="823099"/>
            <a:ext cx="45884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С  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1922</a:t>
            </a:r>
            <a:r>
              <a:rPr lang="ru-RU" sz="1400" b="1" dirty="0" smtClean="0"/>
              <a:t> г. на  протяжении  16  лет  он   бессменно   руководил   хирургическим   отделением   в   </a:t>
            </a:r>
            <a:r>
              <a:rPr lang="ru-RU" sz="1400" b="1" u="sng" dirty="0" smtClean="0"/>
              <a:t>Краснодарском    краевом   туберкулезном    институте</a:t>
            </a:r>
            <a:r>
              <a:rPr lang="ru-RU" sz="1400" b="1" dirty="0"/>
              <a:t>;</a:t>
            </a:r>
          </a:p>
        </p:txBody>
      </p:sp>
      <p:pic>
        <p:nvPicPr>
          <p:cNvPr id="6" name="Picture 6" descr="http://9tv.ru/files/image/news/417_758af32d__758af32d_middl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1" t="5751" r="10963" b="7191"/>
          <a:stretch/>
        </p:blipFill>
        <p:spPr bwMode="auto">
          <a:xfrm>
            <a:off x="5004048" y="1612619"/>
            <a:ext cx="2128390" cy="1472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34674" y="3613864"/>
            <a:ext cx="1335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rgbClr val="C00000"/>
                </a:solidFill>
              </a:rPr>
              <a:t>КРАСНОДАР</a:t>
            </a:r>
            <a:endParaRPr lang="ru-RU" sz="1600" b="1" u="sng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7561209" y="1526602"/>
            <a:ext cx="0" cy="2926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308304" y="4238648"/>
            <a:ext cx="0" cy="27281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32439" y="1819291"/>
            <a:ext cx="1883988" cy="938719"/>
          </a:xfrm>
          <a:prstGeom prst="rect">
            <a:avLst/>
          </a:prstGeom>
          <a:solidFill>
            <a:srgbClr val="DCB89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Институт  был  ликвидирован   в  1956 г.,  а  его  функции   переданы  противотуберкулезному  диспансеру.</a:t>
            </a:r>
            <a:endParaRPr lang="ru-RU" sz="1100" b="1" i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530881" y="2793472"/>
            <a:ext cx="169168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</a:rPr>
              <a:t>руководил </a:t>
            </a:r>
            <a:r>
              <a:rPr lang="ru-RU" sz="1400" b="1" dirty="0" smtClean="0">
                <a:solidFill>
                  <a:prstClr val="black"/>
                </a:solidFill>
              </a:rPr>
              <a:t> научно-исследовательской   </a:t>
            </a:r>
            <a:r>
              <a:rPr lang="ru-RU" sz="1400" b="1" dirty="0">
                <a:solidFill>
                  <a:prstClr val="black"/>
                </a:solidFill>
              </a:rPr>
              <a:t>работой   в санаториях   для   больных   туберкулезом.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48063" y="4131408"/>
            <a:ext cx="1335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u="sng" dirty="0" smtClean="0">
                <a:solidFill>
                  <a:srgbClr val="C00000"/>
                </a:solidFill>
              </a:rPr>
              <a:t>Геленджик</a:t>
            </a:r>
            <a:endParaRPr lang="ru-RU" sz="1400" b="1" i="1" u="sng" dirty="0">
              <a:solidFill>
                <a:srgbClr val="C00000"/>
              </a:solidFill>
            </a:endParaRPr>
          </a:p>
        </p:txBody>
      </p:sp>
      <p:sp>
        <p:nvSpPr>
          <p:cNvPr id="27" name="Блок-схема: узел 26"/>
          <p:cNvSpPr/>
          <p:nvPr/>
        </p:nvSpPr>
        <p:spPr>
          <a:xfrm>
            <a:off x="5148063" y="4329333"/>
            <a:ext cx="65841" cy="45719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5534674" y="4438255"/>
            <a:ext cx="667696" cy="6469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5652120" y="3085504"/>
            <a:ext cx="2" cy="5283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Блок-схема: узел 7"/>
          <p:cNvSpPr/>
          <p:nvPr/>
        </p:nvSpPr>
        <p:spPr>
          <a:xfrm>
            <a:off x="5501936" y="3783141"/>
            <a:ext cx="65841" cy="6610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35720" y="839557"/>
            <a:ext cx="2722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Современник   </a:t>
            </a:r>
          </a:p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 ОТЕЧЕСТВЕННОЙ ВОЙНЫ  </a:t>
            </a:r>
          </a:p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1941-1945гг.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30" name="Прямая соединительная линия 1029"/>
          <p:cNvCxnSpPr/>
          <p:nvPr/>
        </p:nvCxnSpPr>
        <p:spPr>
          <a:xfrm>
            <a:off x="4427983" y="174273"/>
            <a:ext cx="0" cy="18865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49628" y="1908832"/>
            <a:ext cx="4738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Monotype Corsiva" panose="03010101010201010101" pitchFamily="66" charset="0"/>
              </a:rPr>
              <a:t>В  годы  Великой   Отечественной   войны   </a:t>
            </a:r>
          </a:p>
          <a:p>
            <a:pPr algn="ctr"/>
            <a:r>
              <a:rPr lang="ru-RU" sz="1600" i="1" dirty="0" smtClean="0">
                <a:latin typeface="Monotype Corsiva" panose="03010101010201010101" pitchFamily="66" charset="0"/>
              </a:rPr>
              <a:t>К. С. </a:t>
            </a:r>
            <a:r>
              <a:rPr lang="ru-RU" sz="1600" i="1" dirty="0" err="1" smtClean="0">
                <a:latin typeface="Monotype Corsiva" panose="03010101010201010101" pitchFamily="66" charset="0"/>
              </a:rPr>
              <a:t>Керопиан</a:t>
            </a:r>
            <a:r>
              <a:rPr lang="ru-RU" sz="1600" i="1" dirty="0" smtClean="0">
                <a:latin typeface="Monotype Corsiva" panose="03010101010201010101" pitchFamily="66" charset="0"/>
              </a:rPr>
              <a:t> - главный   хирург   госпиталей   Армении. </a:t>
            </a:r>
            <a:endParaRPr lang="ru-RU" sz="1600" i="1" dirty="0">
              <a:latin typeface="Monotype Corsiva" panose="03010101010201010101" pitchFamily="66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-1" y="2745521"/>
            <a:ext cx="18066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После  войны, в 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1950</a:t>
            </a:r>
            <a:r>
              <a:rPr lang="ru-RU" sz="1400" b="1" dirty="0" smtClean="0"/>
              <a:t> г.,  переехал   в  Симферополь.   </a:t>
            </a:r>
            <a:endParaRPr lang="ru-RU" sz="1400" b="1" dirty="0"/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755576" y="2493607"/>
            <a:ext cx="0" cy="2926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Прямоугольник 1035"/>
          <p:cNvSpPr/>
          <p:nvPr/>
        </p:nvSpPr>
        <p:spPr>
          <a:xfrm>
            <a:off x="-14253" y="3591868"/>
            <a:ext cx="19623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Там до   конца  жизни   заведовал   кафедрой    госпитальной </a:t>
            </a:r>
            <a:r>
              <a:rPr lang="ru-RU" sz="1400" b="1" dirty="0" smtClean="0"/>
              <a:t> хирургии   </a:t>
            </a:r>
            <a:r>
              <a:rPr lang="ru-RU" sz="1400" b="1" dirty="0"/>
              <a:t>в   </a:t>
            </a:r>
            <a:r>
              <a:rPr lang="ru-RU" sz="1400" b="1" u="sng" dirty="0"/>
              <a:t>Крымском   мединституте</a:t>
            </a:r>
            <a:r>
              <a:rPr lang="ru-RU" sz="1400" b="1" dirty="0"/>
              <a:t>.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175843" y="3652194"/>
            <a:ext cx="1335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u="sng" dirty="0" smtClean="0">
                <a:solidFill>
                  <a:srgbClr val="C00000"/>
                </a:solidFill>
              </a:rPr>
              <a:t>Симферополь</a:t>
            </a:r>
            <a:endParaRPr lang="ru-RU" sz="1200" b="1" i="1" u="sng" dirty="0">
              <a:solidFill>
                <a:srgbClr val="C00000"/>
              </a:solidFill>
            </a:endParaRPr>
          </a:p>
        </p:txBody>
      </p:sp>
      <p:sp>
        <p:nvSpPr>
          <p:cNvPr id="49" name="Овал 48"/>
          <p:cNvSpPr/>
          <p:nvPr/>
        </p:nvSpPr>
        <p:spPr>
          <a:xfrm flipV="1">
            <a:off x="3196470" y="3853495"/>
            <a:ext cx="76685" cy="77479"/>
          </a:xfrm>
          <a:prstGeom prst="ellipse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2195736" y="3458769"/>
            <a:ext cx="1335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u="sng" dirty="0" smtClean="0">
                <a:solidFill>
                  <a:srgbClr val="C00000"/>
                </a:solidFill>
              </a:rPr>
              <a:t>Евпатория</a:t>
            </a:r>
            <a:endParaRPr lang="ru-RU" sz="1400" b="1" i="1" u="sng" dirty="0">
              <a:solidFill>
                <a:srgbClr val="C00000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 flipH="1" flipV="1">
            <a:off x="2960823" y="3717804"/>
            <a:ext cx="71964" cy="65611"/>
          </a:xfrm>
          <a:prstGeom prst="ellipse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38" name="Прямая со стрелкой 1037"/>
          <p:cNvCxnSpPr/>
          <p:nvPr/>
        </p:nvCxnSpPr>
        <p:spPr>
          <a:xfrm>
            <a:off x="1043608" y="3446529"/>
            <a:ext cx="2132235" cy="44570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2" name="Прямоугольник 1041"/>
          <p:cNvSpPr/>
          <p:nvPr/>
        </p:nvSpPr>
        <p:spPr>
          <a:xfrm>
            <a:off x="1806610" y="5351480"/>
            <a:ext cx="4009149" cy="861774"/>
          </a:xfrm>
          <a:prstGeom prst="rect">
            <a:avLst/>
          </a:prstGeom>
          <a:solidFill>
            <a:srgbClr val="5F95D7"/>
          </a:solidFill>
        </p:spPr>
        <p:txBody>
          <a:bodyPr wrap="square">
            <a:spAutoFit/>
          </a:bodyPr>
          <a:lstStyle/>
          <a:p>
            <a:pPr lvl="0"/>
            <a:r>
              <a:rPr lang="ru-RU" sz="1000" b="1" i="1" dirty="0">
                <a:solidFill>
                  <a:prstClr val="black"/>
                </a:solidFill>
              </a:rPr>
              <a:t>В 1974 г.  в   Симферополе  была  установлена  мемориальная  доска  на  здании  </a:t>
            </a:r>
            <a:r>
              <a:rPr lang="ru-RU" sz="1000" b="1" i="1" dirty="0" smtClean="0">
                <a:solidFill>
                  <a:prstClr val="black"/>
                </a:solidFill>
              </a:rPr>
              <a:t>2  ГКБ  (д</a:t>
            </a:r>
            <a:r>
              <a:rPr lang="ru-RU" sz="1000" b="1" i="1" dirty="0">
                <a:solidFill>
                  <a:prstClr val="black"/>
                </a:solidFill>
              </a:rPr>
              <a:t>.№1   литер "А«, ул. Генерала  Попова).  Посвящена   </a:t>
            </a:r>
            <a:r>
              <a:rPr lang="ru-RU" sz="1000" b="1" i="1" dirty="0" smtClean="0">
                <a:solidFill>
                  <a:prstClr val="black"/>
                </a:solidFill>
              </a:rPr>
              <a:t>К. С.   </a:t>
            </a:r>
            <a:r>
              <a:rPr lang="ru-RU" sz="1000" b="1" i="1" dirty="0" err="1">
                <a:solidFill>
                  <a:prstClr val="black"/>
                </a:solidFill>
              </a:rPr>
              <a:t>Керопиану</a:t>
            </a:r>
            <a:r>
              <a:rPr lang="ru-RU" sz="1000" b="1" i="1" dirty="0">
                <a:solidFill>
                  <a:prstClr val="black"/>
                </a:solidFill>
              </a:rPr>
              <a:t>,   «доктору   медицинских   наук, профессору,   видному   советскому   хирургу,   работавшему   в   этом   здании  в  1950-63 </a:t>
            </a:r>
            <a:r>
              <a:rPr lang="ru-RU" sz="1000" b="1" i="1" dirty="0" smtClean="0">
                <a:solidFill>
                  <a:prstClr val="black"/>
                </a:solidFill>
              </a:rPr>
              <a:t>гг.». </a:t>
            </a:r>
            <a:endParaRPr lang="ru-RU" sz="1000" b="1" i="1" dirty="0">
              <a:solidFill>
                <a:prstClr val="black"/>
              </a:solidFill>
            </a:endParaRPr>
          </a:p>
        </p:txBody>
      </p:sp>
      <p:sp>
        <p:nvSpPr>
          <p:cNvPr id="1044" name="Прямоугольник 1043"/>
          <p:cNvSpPr/>
          <p:nvPr/>
        </p:nvSpPr>
        <p:spPr>
          <a:xfrm>
            <a:off x="1812517" y="6213257"/>
            <a:ext cx="4056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С  </a:t>
            </a: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1951 - 1957 </a:t>
            </a:r>
            <a:r>
              <a:rPr lang="ru-RU" sz="1400" b="1" dirty="0">
                <a:solidFill>
                  <a:prstClr val="black"/>
                </a:solidFill>
              </a:rPr>
              <a:t>гг.   был   научным   руководителем   Евпаторийского  и   </a:t>
            </a:r>
            <a:r>
              <a:rPr lang="ru-RU" sz="1400" b="1" dirty="0" err="1">
                <a:solidFill>
                  <a:prstClr val="black"/>
                </a:solidFill>
              </a:rPr>
              <a:t>Сакского</a:t>
            </a:r>
            <a:r>
              <a:rPr lang="ru-RU" sz="1400" b="1" dirty="0">
                <a:solidFill>
                  <a:prstClr val="black"/>
                </a:solidFill>
              </a:rPr>
              <a:t>   курортов. </a:t>
            </a:r>
            <a:endParaRPr lang="ru-RU" sz="2000" b="1" dirty="0"/>
          </a:p>
        </p:txBody>
      </p:sp>
      <p:pic>
        <p:nvPicPr>
          <p:cNvPr id="63" name="Picture 4" descr="&amp;Fcy;&amp;acy;&amp;jcy;&amp;lcy;:GerbKGMU.gif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7" y="5150254"/>
            <a:ext cx="1245423" cy="1209543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http://forum.faleristika.info/download/file.php?id=1137726&amp;t=1&amp;sid=0e9f62df030aa2f63c3a2c4adf1d14b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4" t="15507" r="27840" b="13706"/>
          <a:stretch/>
        </p:blipFill>
        <p:spPr bwMode="auto">
          <a:xfrm>
            <a:off x="1391133" y="4119824"/>
            <a:ext cx="1164643" cy="1117449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tuberkulez-forever.com/tub-forum/images/clinics/krasnodarsk_obl/dtsl/foto9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3270">
            <a:off x="5821925" y="4614859"/>
            <a:ext cx="3057470" cy="189839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21026039">
            <a:off x="5770230" y="6025883"/>
            <a:ext cx="33022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i="1" dirty="0" smtClean="0">
                <a:solidFill>
                  <a:schemeClr val="bg1"/>
                </a:solidFill>
              </a:rPr>
              <a:t>Детский    противотуберкулёзный   санаторий   "Ласточка"  был  создан   в 1934 г. г. Геленджик,  п. Кабардинка</a:t>
            </a:r>
          </a:p>
        </p:txBody>
      </p:sp>
    </p:spTree>
    <p:extLst>
      <p:ext uri="{BB962C8B-B14F-4D97-AF65-F5344CB8AC3E}">
        <p14:creationId xmlns:p14="http://schemas.microsoft.com/office/powerpoint/2010/main" val="405895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2557</TotalTime>
  <Words>1833</Words>
  <Application>Microsoft Office PowerPoint</Application>
  <PresentationFormat>Экран (4:3)</PresentationFormat>
  <Paragraphs>277</Paragraphs>
  <Slides>20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Mistral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277</cp:revision>
  <dcterms:created xsi:type="dcterms:W3CDTF">2014-02-18T14:38:05Z</dcterms:created>
  <dcterms:modified xsi:type="dcterms:W3CDTF">2016-03-14T16:27:43Z</dcterms:modified>
</cp:coreProperties>
</file>