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70" r:id="rId4"/>
    <p:sldId id="266" r:id="rId5"/>
    <p:sldId id="277" r:id="rId6"/>
    <p:sldId id="268" r:id="rId7"/>
    <p:sldId id="271" r:id="rId8"/>
    <p:sldId id="278" r:id="rId9"/>
    <p:sldId id="279" r:id="rId10"/>
    <p:sldId id="280" r:id="rId11"/>
    <p:sldId id="276" r:id="rId12"/>
    <p:sldId id="267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B00000"/>
    <a:srgbClr val="CC0000"/>
    <a:srgbClr val="FF3300"/>
    <a:srgbClr val="800000"/>
    <a:srgbClr val="333333"/>
    <a:srgbClr val="000066"/>
    <a:srgbClr val="AC0000"/>
    <a:srgbClr val="007000"/>
    <a:srgbClr val="004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47" autoAdjust="0"/>
    <p:restoredTop sz="94660"/>
  </p:normalViewPr>
  <p:slideViewPr>
    <p:cSldViewPr>
      <p:cViewPr varScale="1">
        <p:scale>
          <a:sx n="64" d="100"/>
          <a:sy n="64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89A72-CBC0-4CA4-AD5F-80A2AE73D2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99C4E-7DFF-4DB2-8C28-DCE6972E7C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51EC2-2B6C-4B7D-8766-7A132E773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DAE88-C8C2-4233-8784-569C81FA2E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8E9E8-93AD-4139-B740-E480F8E2FD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10F99-5F97-4550-BD10-ACAED7CFC2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C71E6-F1FC-4A07-AB07-BBCEF696DA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4A9C6-1771-4151-A671-1003C55626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E8FB3-61D2-48F1-ABDB-C7C6624148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14B4E-24FF-4047-A289-97FD19A4EE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7E325-0AD5-4AC2-BB25-45DD0978F7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FAE70C-612F-41AE-A819-2C7610BD3FD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Music\Voennye_pesni_-_Vyzyvayu_iz_bessmertiya_minus_(xMusic.me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hyperlink" Target="http://www.obd-memorial.ru/html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285728"/>
            <a:ext cx="7786742" cy="321471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>
                  <a:solidFill>
                    <a:srgbClr val="AC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</a:t>
            </a:r>
            <a:r>
              <a:rPr lang="ru-RU" sz="3600" b="1" dirty="0" smtClean="0">
                <a:ln w="11430">
                  <a:solidFill>
                    <a:srgbClr val="AC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помним! </a:t>
            </a:r>
            <a: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600" b="1" dirty="0" smtClean="0">
                <a:ln w="11430">
                  <a:solidFill>
                    <a:srgbClr val="C00000"/>
                  </a:solidFill>
                </a:ln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</a:br>
            <a:r>
              <a:rPr lang="ru-RU" b="1" i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Маленькая история </a:t>
            </a:r>
            <a:br>
              <a:rPr lang="ru-RU" b="1" i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большого для меня человека»</a:t>
            </a:r>
            <a: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ln w="1143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5286388"/>
            <a:ext cx="6072230" cy="1214446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 учащейся </a:t>
            </a:r>
            <a:r>
              <a:rPr lang="en-US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класса ГБОУ 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на Яузе» </a:t>
            </a:r>
          </a:p>
          <a:p>
            <a:pPr algn="ctr">
              <a:buFontTx/>
              <a:buNone/>
            </a:pPr>
            <a:r>
              <a:rPr lang="en-US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ШОК №1 </a:t>
            </a:r>
            <a:r>
              <a:rPr lang="en-US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Фадеевой Ольги.               </a:t>
            </a:r>
          </a:p>
          <a:p>
            <a:pPr algn="ctr">
              <a:buFontTx/>
              <a:buNone/>
            </a:pP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Щербакова Лариса Анатольевна.</a:t>
            </a:r>
            <a:r>
              <a:rPr lang="en-US" sz="1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286124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виртуальной </a:t>
            </a: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КНИГИ ПАМЯТИ </a:t>
            </a:r>
          </a:p>
          <a:p>
            <a:pPr algn="ctr"/>
            <a:r>
              <a:rPr lang="ru-RU" sz="2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школьного Музея Боевой славы</a:t>
            </a:r>
            <a:endParaRPr lang="ru-RU" sz="2400" b="1" dirty="0">
              <a:solidFill>
                <a:srgbClr val="B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admin\Desktop\оля\15-11-2015_00-39-12\DSC_1689_А3.jpg"/>
          <p:cNvPicPr>
            <a:picLocks noChangeAspect="1" noChangeArrowheads="1"/>
          </p:cNvPicPr>
          <p:nvPr/>
        </p:nvPicPr>
        <p:blipFill>
          <a:blip r:embed="rId3" cstate="print"/>
          <a:srcRect l="36614" t="47835" r="46260" b="12992"/>
          <a:stretch>
            <a:fillRect/>
          </a:stretch>
        </p:blipFill>
        <p:spPr bwMode="auto">
          <a:xfrm>
            <a:off x="6643702" y="2857496"/>
            <a:ext cx="1534515" cy="233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Voennye_pesni_-_Vyzyvayu_iz_bessmertiya_minus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7000924" cy="725470"/>
          </a:xfrm>
        </p:spPr>
        <p:txBody>
          <a:bodyPr/>
          <a:lstStyle/>
          <a:p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Мой коллаж о прадедушке</a:t>
            </a:r>
            <a:endParaRPr lang="ru-RU" dirty="0"/>
          </a:p>
        </p:txBody>
      </p:sp>
      <p:pic>
        <p:nvPicPr>
          <p:cNvPr id="4" name="Picture 2" descr="C:\Users\admin\Desktop\оля\DSC_3726+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7579529" cy="56436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154098"/>
          </a:xfrm>
        </p:spPr>
        <p:txBody>
          <a:bodyPr/>
          <a:lstStyle/>
          <a:p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работы:</a:t>
            </a:r>
            <a:endParaRPr lang="ru-RU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357298"/>
            <a:ext cx="6215106" cy="476886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собраны и систематизированы материалы о Маркелове Иване Григорьевиче;</a:t>
            </a:r>
          </a:p>
          <a:p>
            <a:pPr>
              <a:buFont typeface="Wingdings" pitchFamily="2" charset="2"/>
              <a:buChar char="ü"/>
            </a:pP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оформлена очередная страница виртуальной Книги Памяти школьного Музея Боевой славы;</a:t>
            </a:r>
          </a:p>
          <a:p>
            <a:pPr>
              <a:buFont typeface="Wingdings" pitchFamily="2" charset="2"/>
              <a:buChar char="ü"/>
            </a:pP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состоялась презентация работы перед учащимися школы; </a:t>
            </a:r>
          </a:p>
          <a:p>
            <a:pPr>
              <a:buFont typeface="Wingdings" pitchFamily="2" charset="2"/>
              <a:buChar char="ü"/>
            </a:pPr>
            <a:r>
              <a:rPr lang="ru-RU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 поддержали и продолжили работу над созданием Книги Памяти!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857232"/>
            <a:ext cx="6983413" cy="1285884"/>
          </a:xfrm>
        </p:spPr>
        <p:txBody>
          <a:bodyPr/>
          <a:lstStyle/>
          <a:p>
            <a:r>
              <a:rPr lang="ru-RU" b="1" i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Список источников:</a:t>
            </a:r>
            <a:br>
              <a:rPr lang="ru-RU" b="1" i="1" dirty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b="1" i="1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6050" y="1428736"/>
            <a:ext cx="6000792" cy="4643470"/>
          </a:xfrm>
        </p:spPr>
        <p:txBody>
          <a:bodyPr/>
          <a:lstStyle/>
          <a:p>
            <a:pPr>
              <a:buNone/>
            </a:pP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Домашний а</a:t>
            </a:r>
            <a:r>
              <a:rPr 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рхив семьи Фадеевых.</a:t>
            </a: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Сайт с архивными документами – ОБД «Мемориал»: </a:t>
            </a:r>
            <a:r>
              <a:rPr lang="ru-RU" sz="28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hlinkClick r:id="rId2"/>
              </a:rPr>
              <a:t>http://www.obd-memorial.ru/html/</a:t>
            </a:r>
            <a:r>
              <a:rPr lang="ru-RU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endParaRPr lang="en-US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Char char="Ø"/>
            </a:pPr>
            <a:r>
              <a:rPr lang="en-US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http://www.find-photo.ru/</a:t>
            </a:r>
            <a:endParaRPr lang="ru-RU" sz="2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Ø"/>
            </a:pPr>
            <a:endParaRPr lang="ru-RU" sz="2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Clr>
                <a:srgbClr val="800000"/>
              </a:buClr>
              <a:buSzPct val="70000"/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5857892"/>
            <a:ext cx="2680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 smtClean="0"/>
              <a:t>Сайт: </a:t>
            </a:r>
            <a:r>
              <a:rPr lang="ru-RU" b="1" i="1" dirty="0" smtClean="0">
                <a:hlinkClick r:id="rId3"/>
              </a:rPr>
              <a:t>http://pedsovet.su/</a:t>
            </a:r>
            <a:r>
              <a:rPr lang="ru-RU" b="1" i="1" dirty="0" smtClean="0"/>
              <a:t> </a:t>
            </a:r>
            <a:endParaRPr lang="ru-RU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500298" y="4857760"/>
            <a:ext cx="62865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1800225" algn="l"/>
                <a:tab pos="2159000" algn="l"/>
                <a:tab pos="2519363" algn="l"/>
                <a:tab pos="2879725" algn="l"/>
                <a:tab pos="3240088" algn="l"/>
                <a:tab pos="3600450" algn="l"/>
                <a:tab pos="3959225" algn="l"/>
                <a:tab pos="4319588" algn="l"/>
              </a:tabLst>
            </a:pPr>
            <a:r>
              <a:rPr kumimoji="0" lang="ru-RU" sz="4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Спасибо</a:t>
            </a:r>
            <a:r>
              <a:rPr kumimoji="0" lang="ru-RU" sz="4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за внимание!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642918"/>
            <a:ext cx="700092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1800225" algn="l"/>
                <a:tab pos="2159000" algn="l"/>
                <a:tab pos="2519363" algn="l"/>
                <a:tab pos="2879725" algn="l"/>
                <a:tab pos="3240088" algn="l"/>
                <a:tab pos="3600450" algn="l"/>
                <a:tab pos="3959225" algn="l"/>
                <a:tab pos="4319588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продолжаем поиски новых фактов в биографиях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наших родных,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воинов-участников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Великой Отечественной войны, чтобы сохранить все найденные материалы для следующих поколений и новых учеников нашей школы.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1800225" algn="l"/>
                <a:tab pos="2159000" algn="l"/>
                <a:tab pos="2519363" algn="l"/>
                <a:tab pos="2879725" algn="l"/>
                <a:tab pos="3240088" algn="l"/>
                <a:tab pos="3600450" algn="l"/>
                <a:tab pos="3959225" algn="l"/>
                <a:tab pos="4319588" algn="l"/>
              </a:tabLst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Присоединяйтесь!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719138" algn="l"/>
                <a:tab pos="1079500" algn="l"/>
                <a:tab pos="1439863" algn="l"/>
                <a:tab pos="1800225" algn="l"/>
                <a:tab pos="2159000" algn="l"/>
                <a:tab pos="2519363" algn="l"/>
                <a:tab pos="2879725" algn="l"/>
                <a:tab pos="3240088" algn="l"/>
                <a:tab pos="3600450" algn="l"/>
                <a:tab pos="3959225" algn="l"/>
                <a:tab pos="4319588" algn="l"/>
              </a:tabLst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Monotype Corsiva" pitchFamily="66" charset="0"/>
                <a:cs typeface="Arial" pitchFamily="34" charset="0"/>
              </a:rPr>
              <a:t>Мы помним!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81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</a:t>
            </a:r>
            <a:r>
              <a:rPr lang="ru-RU" b="1" i="1" dirty="0" smtClean="0">
                <a:solidFill>
                  <a:srgbClr val="AC0000"/>
                </a:solidFill>
              </a:rPr>
              <a:t>…</a:t>
            </a:r>
            <a:endParaRPr lang="ru-RU" b="1" i="1" dirty="0">
              <a:solidFill>
                <a:srgbClr val="A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43372" y="1000108"/>
            <a:ext cx="4500594" cy="557216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2000" b="1" dirty="0" smtClean="0">
                <a:solidFill>
                  <a:srgbClr val="000066"/>
                </a:solidFill>
              </a:rPr>
              <a:t>Здравствуйте! Меня зовут Фадеева Оля, я ученица </a:t>
            </a:r>
            <a:r>
              <a:rPr lang="ru-RU" sz="2000" b="1" dirty="0" smtClean="0">
                <a:solidFill>
                  <a:srgbClr val="000066"/>
                </a:solidFill>
              </a:rPr>
              <a:t>2 </a:t>
            </a:r>
            <a:r>
              <a:rPr lang="ru-RU" sz="2000" b="1" dirty="0" smtClean="0">
                <a:solidFill>
                  <a:srgbClr val="000066"/>
                </a:solidFill>
              </a:rPr>
              <a:t>«о» класса ГБОУ СОШ «На Яузе». Недавно я побывала в школьном Музее Боевой славы и увидела там «</a:t>
            </a:r>
            <a:r>
              <a:rPr lang="ru-RU" sz="2000" b="1" cap="all" dirty="0" err="1" smtClean="0">
                <a:solidFill>
                  <a:srgbClr val="000066"/>
                </a:solidFill>
              </a:rPr>
              <a:t>КНигу</a:t>
            </a:r>
            <a:r>
              <a:rPr lang="ru-RU" sz="2000" b="1" cap="all" dirty="0" smtClean="0">
                <a:solidFill>
                  <a:srgbClr val="000066"/>
                </a:solidFill>
              </a:rPr>
              <a:t> памяти».  </a:t>
            </a:r>
            <a:r>
              <a:rPr lang="ru-RU" sz="2000" b="1" dirty="0" smtClean="0">
                <a:solidFill>
                  <a:srgbClr val="000066"/>
                </a:solidFill>
              </a:rPr>
              <a:t>Мой прадедушка тоже был ветераном Великой Отечественной войны. Для меня он - БОЛЬШОЙ человек! Ведь </a:t>
            </a:r>
            <a:r>
              <a:rPr lang="ru-RU" sz="2000" b="1" cap="all" dirty="0" smtClean="0">
                <a:solidFill>
                  <a:srgbClr val="000066"/>
                </a:solidFill>
              </a:rPr>
              <a:t>Великая победа </a:t>
            </a:r>
            <a:r>
              <a:rPr lang="ru-RU" sz="2000" b="1" dirty="0" smtClean="0">
                <a:solidFill>
                  <a:srgbClr val="000066"/>
                </a:solidFill>
              </a:rPr>
              <a:t>сложилась из множества маленьких подвигов простых солдат – защитников нашей Родины.  Пусть же все о них узнают! Так и родилась моя страничка «КНИГИ ПАМЯТИ» школьного музея.</a:t>
            </a:r>
            <a:endParaRPr lang="ru-RU" sz="2000" b="1" dirty="0">
              <a:solidFill>
                <a:srgbClr val="000066"/>
              </a:solidFill>
            </a:endParaRPr>
          </a:p>
        </p:txBody>
      </p:sp>
      <p:pic>
        <p:nvPicPr>
          <p:cNvPr id="6" name="Рисунок 1" descr="C:\Users\User\Desktop\1 класс фото\1 о  портреты\1О\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3149" t="11804" r="15269" b="36725"/>
          <a:stretch>
            <a:fillRect/>
          </a:stretch>
        </p:blipFill>
        <p:spPr bwMode="auto">
          <a:xfrm>
            <a:off x="214282" y="1357298"/>
            <a:ext cx="4143404" cy="5201885"/>
          </a:xfrm>
          <a:prstGeom prst="rect">
            <a:avLst/>
          </a:prstGeom>
          <a:ln w="38100" cap="sq">
            <a:solidFill>
              <a:srgbClr val="AC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7215238" cy="5000660"/>
          </a:xfrm>
        </p:spPr>
        <p:txBody>
          <a:bodyPr/>
          <a:lstStyle/>
          <a:p>
            <a:r>
              <a:rPr lang="ru-RU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Цель проекта</a:t>
            </a:r>
            <a:r>
              <a:rPr lang="ru-RU" sz="5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:</a:t>
            </a:r>
            <a:br>
              <a:rPr lang="ru-RU" sz="54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 </a:t>
            </a:r>
            <a:b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</a:br>
            <a: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/>
            </a:r>
            <a:br>
              <a:rPr lang="ru-RU" sz="3200" b="1" dirty="0" smtClean="0">
                <a:solidFill>
                  <a:srgbClr val="B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создать страницу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 виртуальной КНИГИ ПАМЯТИ школьного Музея  Боевой славы, посвящённую участнику ВОВ, моему прадеду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</a:b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haroni" pitchFamily="2" charset="-79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</a:rPr>
              <a:t>Маркелову Ивану Григорьевичу 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  <a:latin typeface="Century Schoolbook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85794"/>
            <a:ext cx="7858180" cy="164307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Задачи проекта:</a:t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12" y="2000240"/>
            <a:ext cx="6215105" cy="38211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Собрать и систематизировать  сведения о Маркелове Иване Григорьевиче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Оформить  страницу виртуальной Книги Памяти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Рассказать одноклассникам  о жизни моего прадедушки, ветерана ВОВ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Предложить ребятам участие в проекте «КНИГА ПАМЯТИ»</a:t>
            </a:r>
            <a:endParaRPr lang="ru-RU" sz="2400" b="1" i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>
              <a:buFontTx/>
              <a:buNone/>
            </a:pPr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s020.radikal.ru/i709/1302/89/8b71d05ba445.jpg"/>
          <p:cNvPicPr>
            <a:picLocks noChangeAspect="1" noChangeArrowheads="1"/>
          </p:cNvPicPr>
          <p:nvPr/>
        </p:nvPicPr>
        <p:blipFill>
          <a:blip r:embed="rId2"/>
          <a:srcRect l="5315" t="7199" r="5906" b="5399"/>
          <a:stretch>
            <a:fillRect/>
          </a:stretch>
        </p:blipFill>
        <p:spPr bwMode="auto">
          <a:xfrm>
            <a:off x="4733516" y="3929066"/>
            <a:ext cx="3914209" cy="2528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5304" cy="11430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Маркелов Иван Григорьевич – мой прадедушка, прошедший Великую Отечественную войну.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7554" y="1142984"/>
            <a:ext cx="5286412" cy="5357850"/>
          </a:xfrm>
        </p:spPr>
        <p:txBody>
          <a:bodyPr/>
          <a:lstStyle/>
          <a:p>
            <a:pPr algn="just">
              <a:buNone/>
            </a:pPr>
            <a:r>
              <a:rPr lang="ru-RU" sz="3000" b="1" dirty="0" smtClean="0"/>
              <a:t>            </a:t>
            </a:r>
            <a:r>
              <a:rPr lang="ru-RU" sz="1800" b="1" dirty="0" smtClean="0">
                <a:solidFill>
                  <a:srgbClr val="000066"/>
                </a:solidFill>
              </a:rPr>
              <a:t>Мой прадед был родом из деревни </a:t>
            </a:r>
            <a:r>
              <a:rPr lang="ru-RU" sz="1800" b="1" dirty="0" err="1" smtClean="0">
                <a:solidFill>
                  <a:srgbClr val="000066"/>
                </a:solidFill>
              </a:rPr>
              <a:t>Дягелево</a:t>
            </a:r>
            <a:r>
              <a:rPr lang="ru-RU" sz="1800" b="1" dirty="0" smtClean="0">
                <a:solidFill>
                  <a:srgbClr val="000066"/>
                </a:solidFill>
              </a:rPr>
              <a:t> Вяземского района Смоленской области. После школы он приехал в Москву на учебу в медицинское училище. Параллельно с учебой работал на Скорой помощи фельдшером. Учился хорошо и подавал большие надежды. На экзамены приезжал без подготовки, прямо на машине скорой помощи, и сразу же уезжал на вызовы. Окончил училище прямо перед войной - в июне 1941г.</a:t>
            </a:r>
            <a:endParaRPr lang="ru-RU" sz="1800" dirty="0" smtClean="0">
              <a:solidFill>
                <a:srgbClr val="000066"/>
              </a:solidFill>
            </a:endParaRPr>
          </a:p>
          <a:p>
            <a:endParaRPr lang="ru-RU" sz="2200" dirty="0"/>
          </a:p>
        </p:txBody>
      </p:sp>
      <p:pic>
        <p:nvPicPr>
          <p:cNvPr id="5" name="Picture 2" descr="C:\Users\admin\Desktop\оля\15-11-2015_00-39-12\DSC_1689_А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6614" t="47835" r="46260" b="14643"/>
          <a:stretch>
            <a:fillRect/>
          </a:stretch>
        </p:blipFill>
        <p:spPr bwMode="auto">
          <a:xfrm>
            <a:off x="285720" y="1418640"/>
            <a:ext cx="3286148" cy="516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428604"/>
            <a:ext cx="5400684" cy="2357454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0066"/>
                </a:solidFill>
              </a:rPr>
              <a:t>Во время Великой Отечественной войны служил фельдшером – на передовой вытаскивал с поля боя раненых солдат. Участвовал в боях по обороне Ленинграда, в освобождении от фашистов Прибалтики, Польши, в штурме Берлина. </a:t>
            </a:r>
            <a:r>
              <a:rPr lang="ru-RU" sz="2400" b="1" dirty="0" smtClean="0">
                <a:solidFill>
                  <a:srgbClr val="000066"/>
                </a:solidFill>
              </a:rPr>
              <a:t/>
            </a:r>
            <a:br>
              <a:rPr lang="ru-RU" sz="2400" b="1" dirty="0" smtClean="0">
                <a:solidFill>
                  <a:srgbClr val="000066"/>
                </a:solidFill>
              </a:rPr>
            </a:br>
            <a:endParaRPr lang="ru-RU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571868" y="5643578"/>
            <a:ext cx="5143536" cy="982651"/>
          </a:xfrm>
        </p:spPr>
        <p:txBody>
          <a:bodyPr/>
          <a:lstStyle/>
          <a:p>
            <a:pPr algn="just">
              <a:buNone/>
            </a:pPr>
            <a:endParaRPr lang="ru-RU" sz="1800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Picture 3" descr="C:\Users\admin\Desktop\оля\15-11-2015_00-39-12\DSC_1712+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8351" t="9544" r="8351" b="9544"/>
          <a:stretch>
            <a:fillRect/>
          </a:stretch>
        </p:blipFill>
        <p:spPr bwMode="auto">
          <a:xfrm>
            <a:off x="1357290" y="357166"/>
            <a:ext cx="1714512" cy="2498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C:\Users\admin\Desktop\оля\DSC_1711+.jpg"/>
          <p:cNvPicPr>
            <a:picLocks noChangeAspect="1" noChangeArrowheads="1"/>
          </p:cNvPicPr>
          <p:nvPr/>
        </p:nvPicPr>
        <p:blipFill>
          <a:blip r:embed="rId3" cstate="print"/>
          <a:srcRect l="7129" t="4010" r="8911" b="4010"/>
          <a:stretch>
            <a:fillRect/>
          </a:stretch>
        </p:blipFill>
        <p:spPr bwMode="auto">
          <a:xfrm rot="16200000">
            <a:off x="1554323" y="3054525"/>
            <a:ext cx="2534895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857620" y="2428868"/>
            <a:ext cx="52863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Был дважды ранен, один из них крайне тяжело.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  <p:pic>
        <p:nvPicPr>
          <p:cNvPr id="13" name="Picture 2" descr="C:\Users\admin\Desktop\оля\DSC_1706+.jpg"/>
          <p:cNvPicPr>
            <a:picLocks noChangeAspect="1" noChangeArrowheads="1"/>
          </p:cNvPicPr>
          <p:nvPr/>
        </p:nvPicPr>
        <p:blipFill>
          <a:blip r:embed="rId4" cstate="print"/>
          <a:srcRect l="13123" t="4772" r="11930" b="66014"/>
          <a:stretch>
            <a:fillRect/>
          </a:stretch>
        </p:blipFill>
        <p:spPr bwMode="auto">
          <a:xfrm>
            <a:off x="6429388" y="2857496"/>
            <a:ext cx="2291250" cy="1339718"/>
          </a:xfrm>
          <a:prstGeom prst="rect">
            <a:avLst/>
          </a:prstGeom>
          <a:noFill/>
        </p:spPr>
      </p:pic>
      <p:pic>
        <p:nvPicPr>
          <p:cNvPr id="12" name="Picture 2" descr="C:\Users\admin\Desktop\оля\DSC_1706+.jpg"/>
          <p:cNvPicPr>
            <a:picLocks noChangeAspect="1" noChangeArrowheads="1"/>
          </p:cNvPicPr>
          <p:nvPr/>
        </p:nvPicPr>
        <p:blipFill>
          <a:blip r:embed="rId5" cstate="print"/>
          <a:srcRect l="13123" t="34996" r="11930" b="34200"/>
          <a:stretch>
            <a:fillRect/>
          </a:stretch>
        </p:blipFill>
        <p:spPr bwMode="auto">
          <a:xfrm>
            <a:off x="5643570" y="3929066"/>
            <a:ext cx="2232013" cy="1376065"/>
          </a:xfrm>
          <a:prstGeom prst="rect">
            <a:avLst/>
          </a:prstGeom>
          <a:noFill/>
        </p:spPr>
      </p:pic>
      <p:pic>
        <p:nvPicPr>
          <p:cNvPr id="14" name="Picture 2" descr="C:\Users\admin\Desktop\оля\DSC_1706+.jpg"/>
          <p:cNvPicPr>
            <a:picLocks noChangeAspect="1" noChangeArrowheads="1"/>
          </p:cNvPicPr>
          <p:nvPr/>
        </p:nvPicPr>
        <p:blipFill>
          <a:blip r:embed="rId5" cstate="print"/>
          <a:srcRect l="13123" t="64424" r="11930" b="1591"/>
          <a:stretch>
            <a:fillRect/>
          </a:stretch>
        </p:blipFill>
        <p:spPr bwMode="auto">
          <a:xfrm>
            <a:off x="6715140" y="5072074"/>
            <a:ext cx="2000264" cy="1360599"/>
          </a:xfrm>
          <a:prstGeom prst="rect">
            <a:avLst/>
          </a:prstGeom>
          <a:noFill/>
        </p:spPr>
      </p:pic>
      <p:pic>
        <p:nvPicPr>
          <p:cNvPr id="9" name="Picture 2" descr="C:\Users\admin\Desktop\оля\DSC_1710+.jpg"/>
          <p:cNvPicPr>
            <a:picLocks noChangeAspect="1" noChangeArrowheads="1"/>
          </p:cNvPicPr>
          <p:nvPr/>
        </p:nvPicPr>
        <p:blipFill>
          <a:blip r:embed="rId6" cstate="print"/>
          <a:srcRect l="5020" t="10433" r="7677" b="8071"/>
          <a:stretch>
            <a:fillRect/>
          </a:stretch>
        </p:blipFill>
        <p:spPr bwMode="auto">
          <a:xfrm>
            <a:off x="3786182" y="3714752"/>
            <a:ext cx="1928826" cy="270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4" descr="http://usiter.com/uploads/20120423/sovetskie+vojska+v+boyu+v+boyu+vtoraya+mirovaya+vojna+27951235837.jpg"/>
          <p:cNvPicPr>
            <a:picLocks noChangeAspect="1" noChangeArrowheads="1"/>
          </p:cNvPicPr>
          <p:nvPr/>
        </p:nvPicPr>
        <p:blipFill>
          <a:blip r:embed="rId7"/>
          <a:srcRect b="9637"/>
          <a:stretch>
            <a:fillRect/>
          </a:stretch>
        </p:blipFill>
        <p:spPr bwMode="auto">
          <a:xfrm>
            <a:off x="214282" y="357166"/>
            <a:ext cx="4643470" cy="6196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http://ru-an.info/Photo/QNews/n16539/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714356"/>
            <a:ext cx="8375035" cy="537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5304" cy="868346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A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Интересные случаи из военной жизни солдата</a:t>
            </a:r>
            <a:endParaRPr lang="ru-RU" sz="2800" b="1" i="1" dirty="0">
              <a:solidFill>
                <a:srgbClr val="A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857356" y="1071546"/>
            <a:ext cx="6786610" cy="285752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/>
              <a:t>             </a:t>
            </a:r>
            <a:r>
              <a:rPr lang="ru-RU" sz="1600" b="1" dirty="0" smtClean="0">
                <a:solidFill>
                  <a:srgbClr val="000066"/>
                </a:solidFill>
              </a:rPr>
              <a:t>В одном из боёв мой прадед вытащил из-под обстрела раненого друга и в этот момент был ранен осколком разорвавшегося снаряда. Потерял сознание.  Осколок попал в область виска и торчал прямо из головы. Иван Григорьевич пришел в себя и попросил раненого друга, который был рядом с ним, вытащить осколок. Вытаскивать пришлось буквально пассатижами, упершись ногой в голову – так крепко осколок засел в кости. После этого прадед опять потерял сознание и в беспамятстве пролежал около суток. В результате оба бойца отстали и только через трое суток смогли догнать свою воинскую часть, где их уже внесли в списки погибших и подали в сводку.</a:t>
            </a:r>
            <a:endParaRPr lang="ru-RU" sz="1600" dirty="0" smtClean="0">
              <a:solidFill>
                <a:srgbClr val="000066"/>
              </a:solidFill>
            </a:endParaRPr>
          </a:p>
          <a:p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857356" y="3786190"/>
            <a:ext cx="6829444" cy="1000132"/>
          </a:xfrm>
        </p:spPr>
        <p:txBody>
          <a:bodyPr/>
          <a:lstStyle/>
          <a:p>
            <a:pPr algn="just">
              <a:buNone/>
            </a:pPr>
            <a:r>
              <a:rPr lang="ru-RU" sz="1600" b="1" dirty="0" smtClean="0">
                <a:solidFill>
                  <a:srgbClr val="000066"/>
                </a:solidFill>
              </a:rPr>
              <a:t>              При штурме пригородов Берлина прадед ехал в одной машине со старшим офицером и его женой, которая была на большом сроке беременности. Внезапно начались роды. Пришлось свернуть к ближайшему дому – усадьбе состоятельной немецкой семьи, где Ивану Григорьевичу впервые в жизни пришлось принимать роды. </a:t>
            </a:r>
            <a:endParaRPr lang="ru-RU" sz="1600" dirty="0" smtClean="0">
              <a:solidFill>
                <a:srgbClr val="000066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000636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66"/>
                </a:solidFill>
              </a:rPr>
              <a:t>Они были сложными, но все закончилось благополучно - родился здоровенький малыш. А спустя час, на удивление всех, родился ещё и второй малыш - оказалась двойня!</a:t>
            </a:r>
            <a:endParaRPr lang="ru-RU" sz="1600" dirty="0">
              <a:solidFill>
                <a:srgbClr val="000066"/>
              </a:solidFill>
            </a:endParaRPr>
          </a:p>
        </p:txBody>
      </p:sp>
      <p:pic>
        <p:nvPicPr>
          <p:cNvPr id="6" name="Picture 2" descr="http://cp12.nevsepic.com.ua/91/1348927962-576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78498"/>
            <a:ext cx="8776746" cy="6079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428604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Прадедушка был награждён Орденом Отечественной войны, медалями: «За оборону Ленинграда», «За боевые заслуги», «За взятие Берлина», «За победу над Германией в Великой Отечественной войне 1941-1945 </a:t>
            </a:r>
            <a:r>
              <a:rPr lang="ru-RU" b="1" dirty="0" err="1" smtClean="0">
                <a:solidFill>
                  <a:srgbClr val="000066"/>
                </a:solidFill>
              </a:rPr>
              <a:t>гг</a:t>
            </a:r>
            <a:r>
              <a:rPr lang="ru-RU" b="1" dirty="0" smtClean="0">
                <a:solidFill>
                  <a:srgbClr val="000066"/>
                </a:solidFill>
              </a:rPr>
              <a:t>», «30 лет Советской Армии и Флота», «50 лет Победы в Великой отечественной войне».</a:t>
            </a:r>
          </a:p>
        </p:txBody>
      </p:sp>
      <p:pic>
        <p:nvPicPr>
          <p:cNvPr id="3" name="Picture 2" descr="C:\Users\admin\Desktop\оля\15-11-2015_00-39-12\DSC_1689_А3.jpg"/>
          <p:cNvPicPr>
            <a:picLocks noChangeAspect="1" noChangeArrowheads="1"/>
          </p:cNvPicPr>
          <p:nvPr/>
        </p:nvPicPr>
        <p:blipFill>
          <a:blip r:embed="rId2" cstate="print"/>
          <a:srcRect l="52574" t="45446" r="30297" b="8020"/>
          <a:stretch>
            <a:fillRect/>
          </a:stretch>
        </p:blipFill>
        <p:spPr bwMode="auto">
          <a:xfrm>
            <a:off x="7786710" y="4871233"/>
            <a:ext cx="906241" cy="1641571"/>
          </a:xfrm>
          <a:prstGeom prst="rect">
            <a:avLst/>
          </a:prstGeom>
          <a:noFill/>
        </p:spPr>
      </p:pic>
      <p:pic>
        <p:nvPicPr>
          <p:cNvPr id="5" name="Picture 3" descr="C:\Users\admin\Desktop\оля\15-11-2015_00-39-12\DSC_1689_А3.jpg"/>
          <p:cNvPicPr>
            <a:picLocks noChangeAspect="1" noChangeArrowheads="1"/>
          </p:cNvPicPr>
          <p:nvPr/>
        </p:nvPicPr>
        <p:blipFill>
          <a:blip r:embed="rId2" cstate="print"/>
          <a:srcRect l="19604" t="5347" r="27624" b="53466"/>
          <a:stretch>
            <a:fillRect/>
          </a:stretch>
        </p:blipFill>
        <p:spPr bwMode="auto">
          <a:xfrm>
            <a:off x="4429124" y="4286256"/>
            <a:ext cx="3295151" cy="1714512"/>
          </a:xfrm>
          <a:prstGeom prst="rect">
            <a:avLst/>
          </a:prstGeom>
          <a:noFill/>
        </p:spPr>
      </p:pic>
      <p:pic>
        <p:nvPicPr>
          <p:cNvPr id="6" name="Picture 3" descr="C:\Users\admin\Desktop\оля\15-11-2015_00-39-12\DSC_1689_А3.jpg"/>
          <p:cNvPicPr>
            <a:picLocks noChangeAspect="1" noChangeArrowheads="1"/>
          </p:cNvPicPr>
          <p:nvPr/>
        </p:nvPicPr>
        <p:blipFill>
          <a:blip r:embed="rId2" cstate="print"/>
          <a:srcRect l="73961" t="1337" r="3564" b="52129"/>
          <a:stretch>
            <a:fillRect/>
          </a:stretch>
        </p:blipFill>
        <p:spPr bwMode="auto">
          <a:xfrm>
            <a:off x="3286116" y="3857628"/>
            <a:ext cx="1214446" cy="16765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1928802"/>
            <a:ext cx="57864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0066"/>
                </a:solidFill>
              </a:rPr>
              <a:t>После войны вплоть до 1953 г. прадед продолжал служить в Советской армии, сначала в Группе Советских войск в Германии, потом на Дальнем Востоке, где и родилась моя бабушка. После демобилизации вернулся в Москву и до самой пенсии продолжал работать фельдшером скорой помощи.</a:t>
            </a:r>
            <a:endParaRPr lang="ru-RU" dirty="0">
              <a:solidFill>
                <a:srgbClr val="000066"/>
              </a:solidFill>
            </a:endParaRPr>
          </a:p>
        </p:txBody>
      </p:sp>
      <p:pic>
        <p:nvPicPr>
          <p:cNvPr id="4" name="Picture 2" descr="C:\Users\admin\Desktop\оля\15-11-2015_00-39-12\DSC_1694+.jpg"/>
          <p:cNvPicPr>
            <a:picLocks noChangeAspect="1" noChangeArrowheads="1"/>
          </p:cNvPicPr>
          <p:nvPr/>
        </p:nvPicPr>
        <p:blipFill>
          <a:blip r:embed="rId3" cstate="print"/>
          <a:srcRect l="4455" t="31212" r="62376" b="32327"/>
          <a:stretch>
            <a:fillRect/>
          </a:stretch>
        </p:blipFill>
        <p:spPr bwMode="auto">
          <a:xfrm>
            <a:off x="1785918" y="3643314"/>
            <a:ext cx="1543656" cy="1357322"/>
          </a:xfrm>
          <a:prstGeom prst="ellipse">
            <a:avLst/>
          </a:prstGeom>
          <a:noFill/>
        </p:spPr>
      </p:pic>
      <p:pic>
        <p:nvPicPr>
          <p:cNvPr id="8" name="Picture 6" descr="http://lmccforum.lviv.ua/download/file.php?id=28355&amp;sid=a97c87ff7d76c665a3d4eb9466e586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5643570" cy="381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http://rudocs.exdat.com/pars_docs/tw_refs/257/256469/256469_html_m50d49e2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036068"/>
            <a:ext cx="4714908" cy="3536181"/>
          </a:xfrm>
          <a:prstGeom prst="rect">
            <a:avLst/>
          </a:prstGeom>
          <a:noFill/>
        </p:spPr>
      </p:pic>
      <p:pic>
        <p:nvPicPr>
          <p:cNvPr id="9" name="Picture 4" descr="http://ww2db.com/images/other_none8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2110970"/>
            <a:ext cx="5681674" cy="4450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8015286" cy="114300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Военная автобиография </a:t>
            </a:r>
            <a:b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Маркелова Ивана Григорьевича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142984"/>
            <a:ext cx="7072362" cy="4983179"/>
          </a:xfrm>
        </p:spPr>
        <p:txBody>
          <a:bodyPr/>
          <a:lstStyle/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октябрь 1941г. – январь 1942г.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старший фельдшер 59-й отдельной огнеметной роты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январь 1942г. – август 1942г.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в запасе Красной Армии (был демобилизован по ранению и болезни, работал в Москве фельдшером на скорой помощи)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август 1942г. – ноябрь 1942г.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командир санитарного взвода 21-й гвардейской стрелковой дивизии, 69-й гвардейский стрелковый полк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ноябрь 1942г. – январь 1943г.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на излечении 1888 эвакогоспиталь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февраль 1943г. – октябрь 1945г.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фельдшер 18-й артиллерийской дивизии, 1300 артиллерийского полка, 58-й артиллерийской бригады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октябрь 1945г. – февраль 1946г.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резерв медицинского состава  Группы Советских войск в Германии (ГСОВ)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февраль 1946г. – сентябрь 1946г.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фельдшер санитарной части курсов подготовки и переподготовки политического состава ГСОВ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сентябрь 1946г. – ноябрь 1946г.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лаборант 237-й поликлиники, 4-й механизированной армии ГСОВ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ноябрь 1946г. – апрель 1947г.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старший лаборант госпиталя 2670 ГСОВ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апрель 1947г. – апрель 1948г.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старший фельдшер лазарета 6-й </a:t>
            </a:r>
            <a:r>
              <a:rPr lang="ru-RU" sz="1300" b="1" i="1" dirty="0" err="1" smtClean="0">
                <a:solidFill>
                  <a:srgbClr val="000066"/>
                </a:solidFill>
              </a:rPr>
              <a:t>троф</a:t>
            </a:r>
            <a:r>
              <a:rPr lang="ru-RU" sz="1300" b="1" i="1" dirty="0" smtClean="0">
                <a:solidFill>
                  <a:srgbClr val="000066"/>
                </a:solidFill>
              </a:rPr>
              <a:t>. бригады ГСОВ в Германии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апрель 1948г. – июль 1949г.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в распоряжении командующего войск Дальнего Востока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июль 1949г. – ноябрь 1951г.</a:t>
            </a:r>
            <a:r>
              <a:rPr lang="ru-RU" sz="1300" b="1" i="1" dirty="0" smtClean="0">
                <a:solidFill>
                  <a:srgbClr val="000066"/>
                </a:solidFill>
              </a:rPr>
              <a:t> – лаборант 226 отдельной медицинской санитарной роты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ноябрь 1951г. – декабрь 1952г.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старший фельдшер физиотерапевтического кабинета 623-го мед. сан. батальона, 10-й гвардейской механизированной дивизии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pPr lvl="0"/>
            <a:r>
              <a:rPr lang="ru-RU" sz="1300" b="1" dirty="0" smtClean="0">
                <a:solidFill>
                  <a:srgbClr val="000066"/>
                </a:solidFill>
              </a:rPr>
              <a:t>декабрь 1952г. – сентябрь 1953г.</a:t>
            </a:r>
            <a:r>
              <a:rPr lang="ru-RU" sz="1300" b="1" i="1" dirty="0" smtClean="0">
                <a:solidFill>
                  <a:srgbClr val="000066"/>
                </a:solidFill>
              </a:rPr>
              <a:t> – фельдшер сан. эпидемиологического взвода 425-го отдельного мед. сан. батальона.</a:t>
            </a:r>
            <a:endParaRPr lang="ru-RU" sz="1300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День Победы_03">
  <a:themeElements>
    <a:clrScheme name="9 мая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9 мая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 м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 мая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 мая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Победы_03</Template>
  <TotalTime>1220</TotalTime>
  <Words>954</Words>
  <Application>Microsoft Office PowerPoint</Application>
  <PresentationFormat>Экран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День Победы_03</vt:lpstr>
      <vt:lpstr>Мы помним!  «Маленькая история          большого для меня человека» </vt:lpstr>
      <vt:lpstr>Начало…</vt:lpstr>
      <vt:lpstr>Цель проекта:    создать страницу  виртуальной КНИГИ ПАМЯТИ школьного Музея  Боевой славы, посвящённую участнику ВОВ, моему прадеду   Маркелову Ивану Григорьевичу  </vt:lpstr>
      <vt:lpstr>Задачи проекта: </vt:lpstr>
      <vt:lpstr>Маркелов Иван Григорьевич – мой прадедушка, прошедший Великую Отечественную войну.</vt:lpstr>
      <vt:lpstr>Во время Великой Отечественной войны служил фельдшером – на передовой вытаскивал с поля боя раненых солдат. Участвовал в боях по обороне Ленинграда, в освобождении от фашистов Прибалтики, Польши, в штурме Берлина.  </vt:lpstr>
      <vt:lpstr>Интересные случаи из военной жизни солдата</vt:lpstr>
      <vt:lpstr>Слайд 8</vt:lpstr>
      <vt:lpstr>Военная автобиография  Маркелова Ивана Григорьевича  </vt:lpstr>
      <vt:lpstr>Мой коллаж о прадедушке</vt:lpstr>
      <vt:lpstr>Итоги работы:</vt:lpstr>
      <vt:lpstr>Список источников: 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Загоскин Игорь Владимирович – выпускник школы №435, погибший на Великой Отечественной войне.</dc:title>
  <dc:creator>User</dc:creator>
  <cp:lastModifiedBy>User</cp:lastModifiedBy>
  <cp:revision>105</cp:revision>
  <dcterms:created xsi:type="dcterms:W3CDTF">2015-03-24T18:27:13Z</dcterms:created>
  <dcterms:modified xsi:type="dcterms:W3CDTF">2016-12-05T19:57:03Z</dcterms:modified>
</cp:coreProperties>
</file>