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88" r:id="rId3"/>
    <p:sldId id="257" r:id="rId4"/>
    <p:sldId id="265" r:id="rId5"/>
    <p:sldId id="258" r:id="rId6"/>
    <p:sldId id="259" r:id="rId7"/>
    <p:sldId id="260" r:id="rId8"/>
    <p:sldId id="261" r:id="rId9"/>
    <p:sldId id="267" r:id="rId10"/>
    <p:sldId id="281" r:id="rId11"/>
    <p:sldId id="263" r:id="rId12"/>
    <p:sldId id="285" r:id="rId13"/>
    <p:sldId id="279" r:id="rId14"/>
    <p:sldId id="271" r:id="rId15"/>
    <p:sldId id="272" r:id="rId16"/>
    <p:sldId id="270" r:id="rId17"/>
    <p:sldId id="291" r:id="rId18"/>
    <p:sldId id="293" r:id="rId19"/>
    <p:sldId id="282" r:id="rId20"/>
    <p:sldId id="283" r:id="rId21"/>
    <p:sldId id="292" r:id="rId22"/>
    <p:sldId id="284" r:id="rId23"/>
    <p:sldId id="276" r:id="rId24"/>
    <p:sldId id="289" r:id="rId25"/>
    <p:sldId id="286" r:id="rId26"/>
    <p:sldId id="287" r:id="rId27"/>
    <p:sldId id="278" r:id="rId28"/>
    <p:sldId id="277" r:id="rId29"/>
    <p:sldId id="280" r:id="rId30"/>
    <p:sldId id="264" r:id="rId31"/>
    <p:sldId id="268"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71" d="100"/>
          <a:sy n="71" d="100"/>
        </p:scale>
        <p:origin x="1272"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20.12.2016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20.12.2016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20.12.2016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20.12.2016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20.12.2016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20.12.2016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20.12.2016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20.12.2016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20.12.2016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20.12.2016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20.12.2016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20.12.2016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6.pn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859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8927" y="1052736"/>
            <a:ext cx="8424936" cy="1200329"/>
          </a:xfrm>
          <a:prstGeom prst="rect">
            <a:avLst/>
          </a:prstGeom>
          <a:noFill/>
        </p:spPr>
        <p:txBody>
          <a:bodyPr wrap="square" rtlCol="0">
            <a:spAutoFit/>
          </a:bodyPr>
          <a:lstStyle/>
          <a:p>
            <a:r>
              <a:rPr lang="ru-RU" sz="2400" dirty="0" smtClean="0"/>
              <a:t>     Сейчас на этом месте кроме современных домов-новостроек, расположены два здания нашей школы № 851 и Памятник погибшим лётчикам.</a:t>
            </a:r>
            <a:endParaRPr lang="ru-RU" sz="2400" dirty="0"/>
          </a:p>
        </p:txBody>
      </p:sp>
      <p:sp>
        <p:nvSpPr>
          <p:cNvPr id="5" name="Прямоугольник 4"/>
          <p:cNvSpPr/>
          <p:nvPr/>
        </p:nvSpPr>
        <p:spPr>
          <a:xfrm>
            <a:off x="450994" y="2996952"/>
            <a:ext cx="8424936" cy="3046988"/>
          </a:xfrm>
          <a:prstGeom prst="rect">
            <a:avLst/>
          </a:prstGeom>
        </p:spPr>
        <p:txBody>
          <a:bodyPr wrap="square">
            <a:spAutoFit/>
          </a:bodyPr>
          <a:lstStyle/>
          <a:p>
            <a:r>
              <a:rPr lang="ru-RU" sz="2400" dirty="0" smtClean="0"/>
              <a:t>     Эти </a:t>
            </a:r>
            <a:r>
              <a:rPr lang="ru-RU" sz="2400" dirty="0"/>
              <a:t>летчики  практически стали нам родными, потому что у многих из наших учеников не сохранилось  семейных реликвий</a:t>
            </a:r>
            <a:r>
              <a:rPr lang="ru-RU" sz="2400" dirty="0" smtClean="0"/>
              <a:t>. </a:t>
            </a:r>
            <a:r>
              <a:rPr lang="ru-RU" sz="2400" dirty="0"/>
              <a:t>Этих летчиков мы уважаем и помним, как родных, потому  что  они  спасли  небо  и  землю  для  нас ,   как  наши прадедушки и </a:t>
            </a:r>
            <a:r>
              <a:rPr lang="ru-RU" sz="2400" dirty="0" smtClean="0"/>
              <a:t>прабабушки,  о </a:t>
            </a:r>
            <a:r>
              <a:rPr lang="ru-RU" sz="2400" dirty="0"/>
              <a:t>которых мы, к сожалению, не знаем  или  знаем  очень  мало</a:t>
            </a:r>
            <a:r>
              <a:rPr lang="ru-RU" sz="2400" dirty="0" smtClean="0"/>
              <a:t>. </a:t>
            </a:r>
          </a:p>
          <a:p>
            <a:r>
              <a:rPr lang="ru-RU" sz="2400" dirty="0"/>
              <a:t> </a:t>
            </a:r>
            <a:r>
              <a:rPr lang="ru-RU" sz="2400" dirty="0" smtClean="0"/>
              <a:t>    Мы расскажем вам об  этих  </a:t>
            </a:r>
            <a:r>
              <a:rPr lang="ru-RU" sz="2400" dirty="0" err="1" smtClean="0"/>
              <a:t>чертановских</a:t>
            </a:r>
            <a:r>
              <a:rPr lang="ru-RU" sz="2400" dirty="0" smtClean="0"/>
              <a:t> героях и о самых тяжелых днях битвы за Москву.</a:t>
            </a:r>
            <a:endParaRPr lang="ru-RU" sz="2400" dirty="0"/>
          </a:p>
        </p:txBody>
      </p:sp>
    </p:spTree>
    <p:extLst>
      <p:ext uri="{BB962C8B-B14F-4D97-AF65-F5344CB8AC3E}">
        <p14:creationId xmlns:p14="http://schemas.microsoft.com/office/powerpoint/2010/main" val="32821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G:\Аэродром\2016-06-21_124550.png"/>
          <p:cNvPicPr/>
          <p:nvPr/>
        </p:nvPicPr>
        <p:blipFill>
          <a:blip r:embed="rId2">
            <a:extLst>
              <a:ext uri="{28A0092B-C50C-407E-A947-70E740481C1C}">
                <a14:useLocalDpi xmlns:a14="http://schemas.microsoft.com/office/drawing/2010/main" val="0"/>
              </a:ext>
            </a:extLst>
          </a:blip>
          <a:srcRect/>
          <a:stretch>
            <a:fillRect/>
          </a:stretch>
        </p:blipFill>
        <p:spPr bwMode="auto">
          <a:xfrm>
            <a:off x="539552" y="260648"/>
            <a:ext cx="7914619" cy="5688632"/>
          </a:xfrm>
          <a:prstGeom prst="rect">
            <a:avLst/>
          </a:prstGeom>
          <a:noFill/>
          <a:ln>
            <a:noFill/>
          </a:ln>
        </p:spPr>
      </p:pic>
      <p:sp>
        <p:nvSpPr>
          <p:cNvPr id="2" name="TextBox 1"/>
          <p:cNvSpPr txBox="1"/>
          <p:nvPr/>
        </p:nvSpPr>
        <p:spPr>
          <a:xfrm>
            <a:off x="2051719" y="6199403"/>
            <a:ext cx="6402451" cy="430887"/>
          </a:xfrm>
          <a:prstGeom prst="rect">
            <a:avLst/>
          </a:prstGeom>
          <a:noFill/>
        </p:spPr>
        <p:txBody>
          <a:bodyPr wrap="square" rtlCol="0">
            <a:spAutoFit/>
          </a:bodyPr>
          <a:lstStyle/>
          <a:p>
            <a:r>
              <a:rPr lang="ru-RU" sz="2200" dirty="0" smtClean="0"/>
              <a:t>Современный вид памятника погибшим лётчикам</a:t>
            </a:r>
            <a:endParaRPr lang="ru-RU" sz="2200" dirty="0"/>
          </a:p>
        </p:txBody>
      </p:sp>
    </p:spTree>
    <p:extLst>
      <p:ext uri="{BB962C8B-B14F-4D97-AF65-F5344CB8AC3E}">
        <p14:creationId xmlns:p14="http://schemas.microsoft.com/office/powerpoint/2010/main" val="129022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67744" y="2852936"/>
            <a:ext cx="3528392" cy="646331"/>
          </a:xfrm>
          <a:prstGeom prst="rect">
            <a:avLst/>
          </a:prstGeom>
          <a:noFill/>
        </p:spPr>
        <p:txBody>
          <a:bodyPr wrap="square" rtlCol="0">
            <a:spAutoFit/>
          </a:bodyPr>
          <a:lstStyle/>
          <a:p>
            <a:r>
              <a:rPr lang="ru-RU" dirty="0" smtClean="0"/>
              <a:t>К/Ф В бой идут одни старики, начало. Взрыв. 1941.</a:t>
            </a:r>
            <a:endParaRPr lang="ru-RU" dirty="0"/>
          </a:p>
        </p:txBody>
      </p:sp>
      <p:pic>
        <p:nvPicPr>
          <p:cNvPr id="2" name="В бой идут одни старики (online-video-cutter.com)(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8" y="1163653"/>
            <a:ext cx="9123511" cy="5131975"/>
          </a:xfrm>
          <a:prstGeom prst="rect">
            <a:avLst/>
          </a:prstGeom>
        </p:spPr>
      </p:pic>
      <p:sp>
        <p:nvSpPr>
          <p:cNvPr id="3" name="TextBox 2"/>
          <p:cNvSpPr txBox="1"/>
          <p:nvPr/>
        </p:nvSpPr>
        <p:spPr>
          <a:xfrm>
            <a:off x="1619672" y="2798616"/>
            <a:ext cx="6408712" cy="1862048"/>
          </a:xfrm>
          <a:prstGeom prst="rect">
            <a:avLst/>
          </a:prstGeom>
          <a:noFill/>
        </p:spPr>
        <p:txBody>
          <a:bodyPr wrap="square" rtlCol="0">
            <a:spAutoFit/>
          </a:bodyPr>
          <a:lstStyle/>
          <a:p>
            <a:r>
              <a:rPr lang="ru-RU" sz="11500" b="1" u="sng" dirty="0" smtClean="0">
                <a:solidFill>
                  <a:srgbClr val="FF0000"/>
                </a:solidFill>
                <a:latin typeface="Times New Roman" panose="02020603050405020304" pitchFamily="18" charset="0"/>
                <a:cs typeface="Times New Roman" panose="02020603050405020304" pitchFamily="18" charset="0"/>
              </a:rPr>
              <a:t>1941 год</a:t>
            </a:r>
            <a:endParaRPr lang="ru-RU" sz="11500" b="1" u="sng"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932665" y="116632"/>
            <a:ext cx="5256584" cy="923330"/>
          </a:xfrm>
          <a:prstGeom prst="rect">
            <a:avLst/>
          </a:prstGeom>
          <a:noFill/>
        </p:spPr>
        <p:txBody>
          <a:bodyPr wrap="square" rtlCol="0">
            <a:spAutoFit/>
          </a:bodyPr>
          <a:lstStyle/>
          <a:p>
            <a:r>
              <a:rPr lang="ru-RU" sz="5400" i="1" dirty="0" smtClean="0"/>
              <a:t>Как это было….</a:t>
            </a:r>
            <a:endParaRPr lang="ru-RU" sz="5400" i="1" dirty="0"/>
          </a:p>
        </p:txBody>
      </p:sp>
    </p:spTree>
    <p:extLst>
      <p:ext uri="{BB962C8B-B14F-4D97-AF65-F5344CB8AC3E}">
        <p14:creationId xmlns:p14="http://schemas.microsoft.com/office/powerpoint/2010/main" val="253800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2500"/>
                                  </p:stCondLst>
                                  <p:childTnLst>
                                    <p:animEffect transition="out" filter="fade">
                                      <p:cBhvr>
                                        <p:cTn id="6" dur="3000"/>
                                        <p:tgtEl>
                                          <p:spTgt spid="3"/>
                                        </p:tgtEl>
                                      </p:cBhvr>
                                    </p:animEffect>
                                    <p:set>
                                      <p:cBhvr>
                                        <p:cTn id="7" dur="1" fill="hold">
                                          <p:stCondLst>
                                            <p:cond delay="2999"/>
                                          </p:stCondLst>
                                        </p:cTn>
                                        <p:tgtEl>
                                          <p:spTgt spid="3"/>
                                        </p:tgtEl>
                                        <p:attrNameLst>
                                          <p:attrName>style.visibility</p:attrName>
                                        </p:attrNameLst>
                                      </p:cBhvr>
                                      <p:to>
                                        <p:strVal val="hidden"/>
                                      </p:to>
                                    </p:set>
                                  </p:childTnLst>
                                </p:cTn>
                              </p:par>
                              <p:par>
                                <p:cTn id="8" presetID="2" presetClass="mediacall" presetSubtype="0" fill="hold" nodeType="withEffect">
                                  <p:stCondLst>
                                    <p:cond delay="0"/>
                                  </p:stCondLst>
                                  <p:childTnLst>
                                    <p:cmd type="call" cmd="togglePause">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2887" y="124033"/>
            <a:ext cx="4536504" cy="6740307"/>
          </a:xfrm>
          <a:prstGeom prst="rect">
            <a:avLst/>
          </a:prstGeom>
        </p:spPr>
        <p:txBody>
          <a:bodyPr wrap="square">
            <a:spAutoFit/>
          </a:bodyPr>
          <a:lstStyle/>
          <a:p>
            <a:r>
              <a:rPr lang="ru-RU" sz="2400" dirty="0" smtClean="0">
                <a:latin typeface="Arial" panose="020B0604020202020204" pitchFamily="34" charset="0"/>
              </a:rPr>
              <a:t>     Решение</a:t>
            </a:r>
            <a:r>
              <a:rPr lang="ru-RU" sz="2400" dirty="0">
                <a:latin typeface="Arial" panose="020B0604020202020204" pitchFamily="34" charset="0"/>
              </a:rPr>
              <a:t> </a:t>
            </a:r>
            <a:r>
              <a:rPr lang="ru-RU" sz="2400" dirty="0" smtClean="0">
                <a:latin typeface="Arial" panose="020B0604020202020204" pitchFamily="34" charset="0"/>
              </a:rPr>
              <a:t>Гитлера</a:t>
            </a:r>
          </a:p>
          <a:p>
            <a:r>
              <a:rPr lang="ru-RU" sz="2400" dirty="0">
                <a:latin typeface="Arial" panose="020B0604020202020204" pitchFamily="34" charset="0"/>
              </a:rPr>
              <a:t> осуществить операцию </a:t>
            </a:r>
            <a:r>
              <a:rPr lang="ru-RU" sz="2400" u="sng" dirty="0">
                <a:latin typeface="Arial" panose="020B0604020202020204" pitchFamily="34" charset="0"/>
              </a:rPr>
              <a:t>«Барбаросса» </a:t>
            </a:r>
            <a:r>
              <a:rPr lang="ru-RU" sz="2400" dirty="0">
                <a:latin typeface="Arial" panose="020B0604020202020204" pitchFamily="34" charset="0"/>
              </a:rPr>
              <a:t>стало поворотным в истории Третьего рейха, приведшим к его краху четыре года спустя. </a:t>
            </a:r>
            <a:endParaRPr lang="ru-RU" sz="2400" dirty="0" smtClean="0">
              <a:latin typeface="Arial" panose="020B0604020202020204" pitchFamily="34" charset="0"/>
            </a:endParaRPr>
          </a:p>
          <a:p>
            <a:r>
              <a:rPr lang="ru-RU" sz="2400" dirty="0" smtClean="0">
                <a:latin typeface="Arial" panose="020B0604020202020204" pitchFamily="34" charset="0"/>
              </a:rPr>
              <a:t>     При </a:t>
            </a:r>
            <a:r>
              <a:rPr lang="ru-RU" sz="2400" dirty="0">
                <a:latin typeface="Arial" panose="020B0604020202020204" pitchFamily="34" charset="0"/>
              </a:rPr>
              <a:t>разработке плана «Барбаросса», рассчитанного только на </a:t>
            </a:r>
            <a:r>
              <a:rPr lang="ru-RU" sz="2400" u="sng" dirty="0">
                <a:latin typeface="Arial" panose="020B0604020202020204" pitchFamily="34" charset="0"/>
              </a:rPr>
              <a:t>«молниеносную войну», </a:t>
            </a:r>
            <a:r>
              <a:rPr lang="ru-RU" sz="2400" dirty="0">
                <a:latin typeface="Arial" panose="020B0604020202020204" pitchFamily="34" charset="0"/>
              </a:rPr>
              <a:t>изначально была допущена недооценка </a:t>
            </a:r>
            <a:r>
              <a:rPr lang="ru-RU" sz="2400" dirty="0" smtClean="0">
                <a:latin typeface="Arial" panose="020B0604020202020204" pitchFamily="34" charset="0"/>
              </a:rPr>
              <a:t>противника. </a:t>
            </a:r>
            <a:r>
              <a:rPr lang="ru-RU" sz="2400" dirty="0">
                <a:latin typeface="Arial" panose="020B0604020202020204" pitchFamily="34" charset="0"/>
              </a:rPr>
              <a:t>Н</a:t>
            </a:r>
            <a:r>
              <a:rPr lang="ru-RU" sz="2400" dirty="0" smtClean="0">
                <a:latin typeface="Arial" panose="020B0604020202020204" pitchFamily="34" charset="0"/>
              </a:rPr>
              <a:t>е  была  учтена </a:t>
            </a:r>
            <a:r>
              <a:rPr lang="ru-RU" sz="2400" dirty="0">
                <a:latin typeface="Arial" panose="020B0604020202020204" pitchFamily="34" charset="0"/>
              </a:rPr>
              <a:t>возможность перерастания быстротечной войны в </a:t>
            </a:r>
            <a:r>
              <a:rPr lang="ru-RU" sz="2400" dirty="0" smtClean="0">
                <a:latin typeface="Arial" panose="020B0604020202020204" pitchFamily="34" charset="0"/>
              </a:rPr>
              <a:t>затяжную и непонимание духовной сущности советского человека</a:t>
            </a:r>
            <a:r>
              <a:rPr lang="ru-RU" sz="2400" dirty="0">
                <a:latin typeface="Arial" panose="020B0604020202020204" pitchFamily="34" charset="0"/>
              </a:rPr>
              <a:t> </a:t>
            </a:r>
            <a:r>
              <a:rPr lang="ru-RU" sz="2400" dirty="0" smtClean="0">
                <a:latin typeface="Arial" panose="020B0604020202020204" pitchFamily="34" charset="0"/>
              </a:rPr>
              <a:t>– патриота.</a:t>
            </a:r>
            <a:endParaRPr lang="ru-RU" sz="2400" dirty="0"/>
          </a:p>
        </p:txBody>
      </p:sp>
      <p:pic>
        <p:nvPicPr>
          <p:cNvPr id="7170" name="Picture 2" descr="Operation Barbarossa r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0259" y="836712"/>
            <a:ext cx="4229100" cy="531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89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1580" y="240465"/>
            <a:ext cx="7920880" cy="2923877"/>
          </a:xfrm>
          <a:prstGeom prst="rect">
            <a:avLst/>
          </a:prstGeom>
          <a:noFill/>
        </p:spPr>
        <p:txBody>
          <a:bodyPr wrap="square" rtlCol="0">
            <a:spAutoFit/>
          </a:bodyPr>
          <a:lstStyle/>
          <a:p>
            <a:r>
              <a:rPr lang="ru-RU" sz="2300" dirty="0" smtClean="0"/>
              <a:t>Наступление  фашистов на Москву началось  30  сентября 1941г. </a:t>
            </a:r>
            <a:r>
              <a:rPr lang="ru-RU" sz="2300" u="sng" dirty="0" smtClean="0"/>
              <a:t>Немцы  имели  двойное  превосходство  в  технике  и  на  одну  треть превосходили нас в  живой  силе</a:t>
            </a:r>
            <a:r>
              <a:rPr lang="ru-RU" sz="2300" dirty="0" smtClean="0"/>
              <a:t>.  Они  не  сомневались  в  своей быстрой  победе.  Зато  они  сильно  просчитались  в  патриотическом  настрое  москвичей   и  всего  советского  народа. </a:t>
            </a:r>
          </a:p>
          <a:p>
            <a:r>
              <a:rPr lang="ru-RU" sz="2300" dirty="0" smtClean="0"/>
              <a:t> В  Москву </a:t>
            </a:r>
            <a:r>
              <a:rPr lang="ru-RU" sz="2300" dirty="0" err="1" smtClean="0"/>
              <a:t>И.В.Сталиным</a:t>
            </a:r>
            <a:r>
              <a:rPr lang="ru-RU" sz="2300" dirty="0" smtClean="0"/>
              <a:t>  был  вызван  </a:t>
            </a:r>
            <a:r>
              <a:rPr lang="ru-RU" sz="2300" dirty="0" err="1" smtClean="0"/>
              <a:t>Г.К.Жуков</a:t>
            </a:r>
            <a:r>
              <a:rPr lang="ru-RU" sz="2300" dirty="0" smtClean="0"/>
              <a:t>  и  назначен  командующим  Западным  фронтом.</a:t>
            </a:r>
            <a:endParaRPr lang="ru-RU" sz="2300" dirty="0"/>
          </a:p>
        </p:txBody>
      </p:sp>
      <p:pic>
        <p:nvPicPr>
          <p:cNvPr id="5" name="Рисунок 4" descr="http://voina-v-stihah.ru/images/p36.jpg"/>
          <p:cNvPicPr/>
          <p:nvPr/>
        </p:nvPicPr>
        <p:blipFill>
          <a:blip r:embed="rId2">
            <a:extLst>
              <a:ext uri="{28A0092B-C50C-407E-A947-70E740481C1C}">
                <a14:useLocalDpi xmlns:a14="http://schemas.microsoft.com/office/drawing/2010/main" val="0"/>
              </a:ext>
            </a:extLst>
          </a:blip>
          <a:srcRect/>
          <a:stretch>
            <a:fillRect/>
          </a:stretch>
        </p:blipFill>
        <p:spPr bwMode="auto">
          <a:xfrm>
            <a:off x="2087724" y="3140968"/>
            <a:ext cx="5328592" cy="3577612"/>
          </a:xfrm>
          <a:prstGeom prst="rect">
            <a:avLst/>
          </a:prstGeom>
          <a:noFill/>
          <a:ln>
            <a:noFill/>
          </a:ln>
        </p:spPr>
      </p:pic>
    </p:spTree>
    <p:extLst>
      <p:ext uri="{BB962C8B-B14F-4D97-AF65-F5344CB8AC3E}">
        <p14:creationId xmlns:p14="http://schemas.microsoft.com/office/powerpoint/2010/main" val="8719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7544" y="3429000"/>
            <a:ext cx="7992888" cy="2858539"/>
          </a:xfrm>
          <a:prstGeom prst="rect">
            <a:avLst/>
          </a:prstGeom>
        </p:spPr>
        <p:txBody>
          <a:bodyPr wrap="square">
            <a:spAutoFit/>
          </a:bodyPr>
          <a:lstStyle/>
          <a:p>
            <a:pPr>
              <a:lnSpc>
                <a:spcPct val="107000"/>
              </a:lnSpc>
              <a:spcAft>
                <a:spcPts val="800"/>
              </a:spcAft>
            </a:pPr>
            <a:r>
              <a:rPr lang="ru-RU" sz="2400" dirty="0" smtClean="0">
                <a:latin typeface="Calibri" panose="020F0502020204030204" pitchFamily="34" charset="0"/>
                <a:ea typeface="Calibri" panose="020F0502020204030204" pitchFamily="34" charset="0"/>
                <a:cs typeface="Times New Roman" panose="02020603050405020304" pitchFamily="18" charset="0"/>
              </a:rPr>
              <a:t>Жуков  </a:t>
            </a:r>
            <a:r>
              <a:rPr lang="ru-RU" sz="2400" dirty="0">
                <a:latin typeface="Calibri" panose="020F0502020204030204" pitchFamily="34" charset="0"/>
                <a:ea typeface="Calibri" panose="020F0502020204030204" pitchFamily="34" charset="0"/>
                <a:cs typeface="Times New Roman" panose="02020603050405020304" pitchFamily="18" charset="0"/>
              </a:rPr>
              <a:t>докладывал   </a:t>
            </a:r>
            <a:r>
              <a:rPr lang="ru-RU" sz="2400" dirty="0" err="1">
                <a:latin typeface="Calibri" panose="020F0502020204030204" pitchFamily="34" charset="0"/>
                <a:ea typeface="Calibri" panose="020F0502020204030204" pitchFamily="34" charset="0"/>
                <a:cs typeface="Times New Roman" panose="02020603050405020304" pitchFamily="18" charset="0"/>
              </a:rPr>
              <a:t>И.В.Сталину</a:t>
            </a:r>
            <a:r>
              <a:rPr lang="ru-RU" sz="2400" dirty="0">
                <a:latin typeface="Calibri" panose="020F0502020204030204" pitchFamily="34" charset="0"/>
                <a:ea typeface="Calibri" panose="020F0502020204030204" pitchFamily="34" charset="0"/>
                <a:cs typeface="Times New Roman" panose="02020603050405020304" pitchFamily="18" charset="0"/>
              </a:rPr>
              <a:t>:  «…Почти  все  пути  на  Москву  открыты…  Нужно  стягивать  войска  откуда  только  можно  на  Можайскую  линию».  «Все  силы  на  защиту  города!» -  призывали  плакаты</a:t>
            </a:r>
            <a:r>
              <a:rPr lang="ru-RU" sz="2400" u="sng" dirty="0">
                <a:latin typeface="Calibri" panose="020F0502020204030204" pitchFamily="34" charset="0"/>
                <a:ea typeface="Calibri" panose="020F0502020204030204" pitchFamily="34" charset="0"/>
                <a:cs typeface="Times New Roman" panose="02020603050405020304" pitchFamily="18" charset="0"/>
              </a:rPr>
              <a:t>.   К  середине  октября  немецким  войскам   удалось  захватить  большую  часть  города   Калинина  (Твери)  и  устремиться  к  </a:t>
            </a:r>
            <a:r>
              <a:rPr lang="ru-RU" sz="2400" u="sng" dirty="0" smtClean="0">
                <a:latin typeface="Calibri" panose="020F0502020204030204" pitchFamily="34" charset="0"/>
                <a:ea typeface="Calibri" panose="020F0502020204030204" pitchFamily="34" charset="0"/>
                <a:cs typeface="Times New Roman" panose="02020603050405020304" pitchFamily="18" charset="0"/>
              </a:rPr>
              <a:t>Москве, к  Ленинградскому  </a:t>
            </a:r>
            <a:r>
              <a:rPr lang="ru-RU" sz="2400" u="sng" dirty="0">
                <a:latin typeface="Calibri" panose="020F0502020204030204" pitchFamily="34" charset="0"/>
                <a:ea typeface="Calibri" panose="020F0502020204030204" pitchFamily="34" charset="0"/>
                <a:cs typeface="Times New Roman" panose="02020603050405020304" pitchFamily="18" charset="0"/>
              </a:rPr>
              <a:t>шоссе.  </a:t>
            </a:r>
            <a:endParaRPr lang="ru-RU" sz="1400" u="sng"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descr="http://photo-of-war.narod.ru/1941/1941_111.jpg"/>
          <p:cNvPicPr/>
          <p:nvPr/>
        </p:nvPicPr>
        <p:blipFill>
          <a:blip r:embed="rId2">
            <a:extLst>
              <a:ext uri="{28A0092B-C50C-407E-A947-70E740481C1C}">
                <a14:useLocalDpi xmlns:a14="http://schemas.microsoft.com/office/drawing/2010/main" val="0"/>
              </a:ext>
            </a:extLst>
          </a:blip>
          <a:srcRect/>
          <a:stretch>
            <a:fillRect/>
          </a:stretch>
        </p:blipFill>
        <p:spPr bwMode="auto">
          <a:xfrm>
            <a:off x="3275856" y="313130"/>
            <a:ext cx="3960440" cy="2923984"/>
          </a:xfrm>
          <a:prstGeom prst="rect">
            <a:avLst/>
          </a:prstGeom>
          <a:noFill/>
          <a:ln>
            <a:noFill/>
          </a:ln>
        </p:spPr>
      </p:pic>
    </p:spTree>
    <p:extLst>
      <p:ext uri="{BB962C8B-B14F-4D97-AF65-F5344CB8AC3E}">
        <p14:creationId xmlns:p14="http://schemas.microsoft.com/office/powerpoint/2010/main" val="382400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cs322930.vk.me/v322930180/48bd/9fgtjW3u5Es.jpg"/>
          <p:cNvPicPr>
            <a:picLocks noChangeAspect="1" noChangeArrowheads="1"/>
          </p:cNvPicPr>
          <p:nvPr/>
        </p:nvPicPr>
        <p:blipFill rotWithShape="1">
          <a:blip r:embed="rId2">
            <a:extLst>
              <a:ext uri="{28A0092B-C50C-407E-A947-70E740481C1C}">
                <a14:useLocalDpi xmlns:a14="http://schemas.microsoft.com/office/drawing/2010/main" val="0"/>
              </a:ext>
            </a:extLst>
          </a:blip>
          <a:srcRect l="10409" b="10409"/>
          <a:stretch/>
        </p:blipFill>
        <p:spPr bwMode="auto">
          <a:xfrm>
            <a:off x="611560" y="332656"/>
            <a:ext cx="7770365"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520" y="5517548"/>
            <a:ext cx="8568952" cy="1200329"/>
          </a:xfrm>
          <a:prstGeom prst="rect">
            <a:avLst/>
          </a:prstGeom>
          <a:noFill/>
        </p:spPr>
        <p:txBody>
          <a:bodyPr wrap="square" rtlCol="0">
            <a:spAutoFit/>
          </a:bodyPr>
          <a:lstStyle/>
          <a:p>
            <a:r>
              <a:rPr lang="ru-RU" sz="2400" u="sng" dirty="0" smtClean="0"/>
              <a:t>На станцию Юхнов прибыла танковая колонна Гудериана с приказом Гитлера захватить юг Москвы. </a:t>
            </a:r>
            <a:r>
              <a:rPr lang="ru-RU" sz="2400" dirty="0" smtClean="0"/>
              <a:t>Это было в октябре 1941 года  в  самые трудные дни обороны Москвы.</a:t>
            </a:r>
            <a:endParaRPr lang="ru-RU" sz="2400" dirty="0"/>
          </a:p>
        </p:txBody>
      </p:sp>
      <p:cxnSp>
        <p:nvCxnSpPr>
          <p:cNvPr id="3" name="Прямая со стрелкой 2"/>
          <p:cNvCxnSpPr/>
          <p:nvPr/>
        </p:nvCxnSpPr>
        <p:spPr>
          <a:xfrm>
            <a:off x="1115616" y="3212976"/>
            <a:ext cx="144016" cy="1152128"/>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p:nvPr/>
        </p:nvCxnSpPr>
        <p:spPr>
          <a:xfrm flipH="1" flipV="1">
            <a:off x="7668344" y="962350"/>
            <a:ext cx="576064" cy="1530546"/>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6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568" y="3857425"/>
            <a:ext cx="8064896" cy="3046988"/>
          </a:xfrm>
          <a:prstGeom prst="rect">
            <a:avLst/>
          </a:prstGeom>
          <a:noFill/>
        </p:spPr>
        <p:txBody>
          <a:bodyPr wrap="square" rtlCol="0">
            <a:spAutoFit/>
          </a:bodyPr>
          <a:lstStyle/>
          <a:p>
            <a:r>
              <a:rPr lang="ru-RU" sz="2400" dirty="0" err="1" smtClean="0"/>
              <a:t>Гейнц</a:t>
            </a:r>
            <a:r>
              <a:rPr lang="ru-RU" sz="2400" dirty="0" smtClean="0"/>
              <a:t> Вильгельм Гудериан</a:t>
            </a:r>
            <a:r>
              <a:rPr lang="en-US" sz="2400" dirty="0" smtClean="0"/>
              <a:t> </a:t>
            </a:r>
            <a:r>
              <a:rPr lang="en-US" sz="2400" dirty="0" err="1" smtClean="0"/>
              <a:t>на</a:t>
            </a:r>
            <a:r>
              <a:rPr lang="en-US" sz="2400" dirty="0" smtClean="0"/>
              <a:t> </a:t>
            </a:r>
            <a:r>
              <a:rPr lang="en-US" sz="2400" dirty="0" err="1" smtClean="0"/>
              <a:t>тот</a:t>
            </a:r>
            <a:r>
              <a:rPr lang="en-US" sz="2400" dirty="0" smtClean="0"/>
              <a:t> </a:t>
            </a:r>
            <a:r>
              <a:rPr lang="en-US" sz="2400" dirty="0" err="1" smtClean="0"/>
              <a:t>момент</a:t>
            </a:r>
            <a:r>
              <a:rPr lang="en-US" sz="2400" dirty="0" smtClean="0"/>
              <a:t> </a:t>
            </a:r>
            <a:r>
              <a:rPr lang="en-US" sz="2400" dirty="0" err="1" smtClean="0"/>
              <a:t>являлся</a:t>
            </a:r>
            <a:r>
              <a:rPr lang="en-US" sz="2400" dirty="0" smtClean="0"/>
              <a:t> </a:t>
            </a:r>
            <a:r>
              <a:rPr lang="en-US" sz="2400" dirty="0" err="1" smtClean="0"/>
              <a:t>главнокомандующим</a:t>
            </a:r>
            <a:r>
              <a:rPr lang="en-US" sz="2400" dirty="0" smtClean="0"/>
              <a:t> </a:t>
            </a:r>
            <a:r>
              <a:rPr lang="en-US" sz="2400" dirty="0" err="1" smtClean="0"/>
              <a:t>сухопутных</a:t>
            </a:r>
            <a:r>
              <a:rPr lang="en-US" sz="2400" dirty="0" smtClean="0"/>
              <a:t> </a:t>
            </a:r>
            <a:r>
              <a:rPr lang="en-US" sz="2400" dirty="0" err="1" smtClean="0"/>
              <a:t>войск</a:t>
            </a:r>
            <a:r>
              <a:rPr lang="en-US" sz="2400" dirty="0" smtClean="0"/>
              <a:t> </a:t>
            </a:r>
            <a:r>
              <a:rPr lang="ru-RU" sz="2400" dirty="0" err="1"/>
              <a:t>Г</a:t>
            </a:r>
            <a:r>
              <a:rPr lang="en-US" sz="2400" dirty="0" err="1" smtClean="0"/>
              <a:t>ермании</a:t>
            </a:r>
            <a:r>
              <a:rPr lang="en-US" sz="2400" dirty="0" smtClean="0"/>
              <a:t>. </a:t>
            </a:r>
            <a:r>
              <a:rPr lang="en-US" sz="2400" dirty="0" err="1" smtClean="0"/>
              <a:t>Гудериан</a:t>
            </a:r>
            <a:r>
              <a:rPr lang="en-US" sz="2400" dirty="0" smtClean="0"/>
              <a:t> </a:t>
            </a:r>
            <a:r>
              <a:rPr lang="en-US" sz="2400" dirty="0" err="1" smtClean="0"/>
              <a:t>был</a:t>
            </a:r>
            <a:r>
              <a:rPr lang="en-US" sz="2400" dirty="0"/>
              <a:t> </a:t>
            </a:r>
            <a:r>
              <a:rPr lang="en-US" sz="2400" dirty="0" err="1" smtClean="0"/>
              <a:t>военным</a:t>
            </a:r>
            <a:r>
              <a:rPr lang="en-US" sz="2400" dirty="0" smtClean="0"/>
              <a:t> </a:t>
            </a:r>
            <a:r>
              <a:rPr lang="en-US" sz="2400" dirty="0" err="1" smtClean="0"/>
              <a:t>теоретиком</a:t>
            </a:r>
            <a:r>
              <a:rPr lang="en-US" sz="2400" dirty="0" smtClean="0"/>
              <a:t> и </a:t>
            </a:r>
            <a:r>
              <a:rPr lang="en-US" sz="2400" dirty="0" err="1" smtClean="0"/>
              <a:t>одним</a:t>
            </a:r>
            <a:r>
              <a:rPr lang="en-US" sz="2400" dirty="0" smtClean="0"/>
              <a:t> </a:t>
            </a:r>
            <a:r>
              <a:rPr lang="en-US" sz="2400" dirty="0" err="1" smtClean="0"/>
              <a:t>из</a:t>
            </a:r>
            <a:r>
              <a:rPr lang="en-US" sz="2400" dirty="0" smtClean="0"/>
              <a:t> </a:t>
            </a:r>
            <a:r>
              <a:rPr lang="en-US" sz="2400" dirty="0" err="1" smtClean="0"/>
              <a:t>лучших</a:t>
            </a:r>
            <a:r>
              <a:rPr lang="en-US" sz="2400" dirty="0" smtClean="0"/>
              <a:t> </a:t>
            </a:r>
            <a:r>
              <a:rPr lang="en-US" sz="2400" dirty="0" err="1" smtClean="0"/>
              <a:t>военноначальников</a:t>
            </a:r>
            <a:r>
              <a:rPr lang="en-US" sz="2400" dirty="0" smtClean="0"/>
              <a:t> </a:t>
            </a:r>
            <a:r>
              <a:rPr lang="en-US" sz="2400" dirty="0" err="1" smtClean="0"/>
              <a:t>фашистских</a:t>
            </a:r>
            <a:r>
              <a:rPr lang="en-US" sz="2400" dirty="0" smtClean="0"/>
              <a:t> </a:t>
            </a:r>
            <a:r>
              <a:rPr lang="en-US" sz="2400" dirty="0" err="1" smtClean="0"/>
              <a:t>войск</a:t>
            </a:r>
            <a:r>
              <a:rPr lang="en-US" sz="2400" dirty="0" smtClean="0"/>
              <a:t>.</a:t>
            </a:r>
          </a:p>
          <a:p>
            <a:r>
              <a:rPr lang="en-US" sz="2400" dirty="0" err="1" smtClean="0"/>
              <a:t>Танковая</a:t>
            </a:r>
            <a:r>
              <a:rPr lang="en-US" sz="2400" dirty="0" smtClean="0"/>
              <a:t> </a:t>
            </a:r>
            <a:r>
              <a:rPr lang="en-US" sz="2400" dirty="0" err="1" smtClean="0"/>
              <a:t>колонна</a:t>
            </a:r>
            <a:r>
              <a:rPr lang="en-US" sz="2400" dirty="0" smtClean="0"/>
              <a:t> </a:t>
            </a:r>
            <a:r>
              <a:rPr lang="en-US" sz="2400" dirty="0" err="1" smtClean="0"/>
              <a:t>Гудериана</a:t>
            </a:r>
            <a:r>
              <a:rPr lang="en-US" sz="2400" dirty="0" smtClean="0"/>
              <a:t> </a:t>
            </a:r>
            <a:r>
              <a:rPr lang="en-US" sz="2400" dirty="0" err="1" smtClean="0"/>
              <a:t>была</a:t>
            </a:r>
            <a:r>
              <a:rPr lang="en-US" sz="2400" dirty="0" smtClean="0"/>
              <a:t> </a:t>
            </a:r>
            <a:r>
              <a:rPr lang="en-US" sz="2400" dirty="0" err="1" smtClean="0"/>
              <a:t>практически</a:t>
            </a:r>
            <a:r>
              <a:rPr lang="en-US" sz="2400" dirty="0" smtClean="0"/>
              <a:t> </a:t>
            </a:r>
            <a:r>
              <a:rPr lang="en-US" sz="2400" dirty="0" err="1" smtClean="0"/>
              <a:t>готова</a:t>
            </a:r>
            <a:r>
              <a:rPr lang="en-US" sz="2400" dirty="0" smtClean="0"/>
              <a:t> </a:t>
            </a:r>
            <a:r>
              <a:rPr lang="en-US" sz="2400" dirty="0" err="1" smtClean="0"/>
              <a:t>атаковать</a:t>
            </a:r>
            <a:r>
              <a:rPr lang="en-US" sz="2400" dirty="0" smtClean="0"/>
              <a:t> </a:t>
            </a:r>
            <a:r>
              <a:rPr lang="en-US" sz="2400" dirty="0" err="1" smtClean="0"/>
              <a:t>советские</a:t>
            </a:r>
            <a:r>
              <a:rPr lang="en-US" sz="2400" dirty="0" smtClean="0"/>
              <a:t> </a:t>
            </a:r>
            <a:r>
              <a:rPr lang="en-US" sz="2400" dirty="0" err="1" smtClean="0"/>
              <a:t>войска</a:t>
            </a:r>
            <a:r>
              <a:rPr lang="en-US" sz="2400" dirty="0" smtClean="0"/>
              <a:t>. </a:t>
            </a:r>
            <a:r>
              <a:rPr lang="en-US" sz="2400" dirty="0" err="1" smtClean="0"/>
              <a:t>Возможно</a:t>
            </a:r>
            <a:r>
              <a:rPr lang="en-US" sz="2400" dirty="0" smtClean="0"/>
              <a:t>, </a:t>
            </a:r>
            <a:r>
              <a:rPr lang="en-US" sz="2400" dirty="0" err="1" smtClean="0"/>
              <a:t>защитники</a:t>
            </a:r>
            <a:r>
              <a:rPr lang="en-US" sz="2400" dirty="0" smtClean="0"/>
              <a:t> </a:t>
            </a:r>
            <a:r>
              <a:rPr lang="en-US" sz="2400" dirty="0" err="1" smtClean="0"/>
              <a:t>Москвы</a:t>
            </a:r>
            <a:r>
              <a:rPr lang="en-US" sz="2400" dirty="0" smtClean="0"/>
              <a:t> </a:t>
            </a:r>
            <a:r>
              <a:rPr lang="en-US" sz="2400" dirty="0" err="1" smtClean="0"/>
              <a:t>не</a:t>
            </a:r>
            <a:r>
              <a:rPr lang="en-US" sz="2400" dirty="0" smtClean="0"/>
              <a:t> </a:t>
            </a:r>
            <a:r>
              <a:rPr lang="en-US" sz="2400" dirty="0" err="1" smtClean="0"/>
              <a:t>выдержали</a:t>
            </a:r>
            <a:r>
              <a:rPr lang="en-US" sz="2400" dirty="0" smtClean="0"/>
              <a:t> </a:t>
            </a:r>
            <a:r>
              <a:rPr lang="en-US" sz="2400" dirty="0" err="1" smtClean="0"/>
              <a:t>бы</a:t>
            </a:r>
            <a:r>
              <a:rPr lang="en-US" sz="2400" dirty="0" smtClean="0"/>
              <a:t> </a:t>
            </a:r>
            <a:r>
              <a:rPr lang="en-US" sz="2400" dirty="0" err="1" smtClean="0"/>
              <a:t>этой</a:t>
            </a:r>
            <a:r>
              <a:rPr lang="en-US" sz="2400" dirty="0" smtClean="0"/>
              <a:t> </a:t>
            </a:r>
            <a:r>
              <a:rPr lang="en-US" sz="2400" dirty="0" err="1" smtClean="0"/>
              <a:t>атаки</a:t>
            </a:r>
            <a:r>
              <a:rPr lang="ru-RU" sz="2400" dirty="0" smtClean="0"/>
              <a:t>…</a:t>
            </a:r>
          </a:p>
          <a:p>
            <a:endParaRPr lang="ru-RU" sz="2400" dirty="0"/>
          </a:p>
        </p:txBody>
      </p:sp>
      <p:pic>
        <p:nvPicPr>
          <p:cNvPr id="1030" name="Picture 6" descr="https://pp.vk.me/c306813/v306813860/a42c/LY4WqRVNlHc.jpg"/>
          <p:cNvPicPr>
            <a:picLocks noChangeAspect="1" noChangeArrowheads="1"/>
          </p:cNvPicPr>
          <p:nvPr/>
        </p:nvPicPr>
        <p:blipFill rotWithShape="1">
          <a:blip r:embed="rId2">
            <a:extLst>
              <a:ext uri="{28A0092B-C50C-407E-A947-70E740481C1C}">
                <a14:useLocalDpi xmlns:a14="http://schemas.microsoft.com/office/drawing/2010/main" val="0"/>
              </a:ext>
            </a:extLst>
          </a:blip>
          <a:srcRect b="22994"/>
          <a:stretch/>
        </p:blipFill>
        <p:spPr bwMode="auto">
          <a:xfrm>
            <a:off x="1835696" y="419522"/>
            <a:ext cx="5706660" cy="344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3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Бронетанковые войска - элитные танковые корпуса Гитлера.-Обрезка 01-Обрезка 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13"/>
            <a:ext cx="9144000" cy="6886695"/>
          </a:xfrm>
          <a:prstGeom prst="rect">
            <a:avLst/>
          </a:prstGeom>
        </p:spPr>
      </p:pic>
    </p:spTree>
    <p:extLst>
      <p:ext uri="{BB962C8B-B14F-4D97-AF65-F5344CB8AC3E}">
        <p14:creationId xmlns:p14="http://schemas.microsoft.com/office/powerpoint/2010/main" val="139541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asisbiz.com/il2/SB-2M/Tupolev-SB-2M/images/Tupolev-SB-2M103-VVS-captured-by-Wehrmacht-1941-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332656"/>
            <a:ext cx="5747054" cy="33843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544" y="4255928"/>
            <a:ext cx="8424936" cy="2308324"/>
          </a:xfrm>
          <a:prstGeom prst="rect">
            <a:avLst/>
          </a:prstGeom>
          <a:noFill/>
        </p:spPr>
        <p:txBody>
          <a:bodyPr wrap="square" rtlCol="0">
            <a:spAutoFit/>
          </a:bodyPr>
          <a:lstStyle/>
          <a:p>
            <a:r>
              <a:rPr lang="ru-RU" sz="2400" dirty="0" smtClean="0"/>
              <a:t>12 октября 1941 года </a:t>
            </a:r>
            <a:r>
              <a:rPr lang="ru-RU" sz="2400" dirty="0"/>
              <a:t>экипаж бомбардировщика </a:t>
            </a:r>
            <a:r>
              <a:rPr lang="ru-RU" sz="2400" dirty="0" smtClean="0"/>
              <a:t>СБ-3 </a:t>
            </a:r>
            <a:r>
              <a:rPr lang="ru-RU" sz="2400" dirty="0"/>
              <a:t>173 авиаполка получил приказ срочно вылететь в район станции Юхнов</a:t>
            </a:r>
            <a:r>
              <a:rPr lang="en-US" sz="2400" dirty="0"/>
              <a:t>а</a:t>
            </a:r>
            <a:r>
              <a:rPr lang="ru-RU" sz="2400" dirty="0"/>
              <a:t> и разбомбить танковую колонну </a:t>
            </a:r>
            <a:r>
              <a:rPr lang="ru-RU" sz="2400" dirty="0" smtClean="0"/>
              <a:t>противника. Погода была не лётная. Лететь пришлось ниже облаков, зато бомбёжка была прицельной и внезапной.</a:t>
            </a:r>
          </a:p>
          <a:p>
            <a:r>
              <a:rPr lang="ru-RU" sz="2400" dirty="0" smtClean="0"/>
              <a:t>Минут 20 немцы не могли развернуть зенитки для обстрела.</a:t>
            </a:r>
          </a:p>
        </p:txBody>
      </p:sp>
      <p:pic>
        <p:nvPicPr>
          <p:cNvPr id="4100" name="Picture 4" descr="http://cdn11.img22.ria.ru/images/31114/07/3111407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322352"/>
            <a:ext cx="3429000" cy="1933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6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aralbum.ru/wp-content/uploads/yapb_cache/ui1.2k9muzohmzokgsc4kk804884o.ejcuplo1l0oo0sk8c40s8osc4.th.jpeg"/>
          <p:cNvPicPr>
            <a:picLocks noChangeAspect="1" noChangeArrowheads="1"/>
          </p:cNvPicPr>
          <p:nvPr/>
        </p:nvPicPr>
        <p:blipFill rotWithShape="1">
          <a:blip r:embed="rId2">
            <a:extLst>
              <a:ext uri="{28A0092B-C50C-407E-A947-70E740481C1C}">
                <a14:useLocalDpi xmlns:a14="http://schemas.microsoft.com/office/drawing/2010/main" val="0"/>
              </a:ext>
            </a:extLst>
          </a:blip>
          <a:srcRect l="9881" r="6468"/>
          <a:stretch/>
        </p:blipFill>
        <p:spPr bwMode="auto">
          <a:xfrm>
            <a:off x="-36512" y="-69848"/>
            <a:ext cx="9217024" cy="69278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520" y="548679"/>
            <a:ext cx="7704856" cy="1200329"/>
          </a:xfrm>
          <a:prstGeom prst="rect">
            <a:avLst/>
          </a:prstGeom>
          <a:noFill/>
        </p:spPr>
        <p:txBody>
          <a:bodyPr wrap="square" rtlCol="0">
            <a:spAutoFit/>
          </a:bodyPr>
          <a:lstStyle/>
          <a:p>
            <a:r>
              <a:rPr lang="ru-RU" sz="4000" dirty="0" smtClean="0"/>
              <a:t>«И небо их оставило себе…» </a:t>
            </a:r>
            <a:r>
              <a:rPr lang="ru-RU" sz="3200" dirty="0" smtClean="0"/>
              <a:t>(Рассказ о героях нашей малой Родины)</a:t>
            </a:r>
            <a:endParaRPr lang="ru-RU" sz="3200" dirty="0"/>
          </a:p>
        </p:txBody>
      </p:sp>
      <p:sp>
        <p:nvSpPr>
          <p:cNvPr id="6" name="TextBox 5"/>
          <p:cNvSpPr txBox="1"/>
          <p:nvPr/>
        </p:nvSpPr>
        <p:spPr>
          <a:xfrm>
            <a:off x="168642" y="6165304"/>
            <a:ext cx="7416824" cy="523220"/>
          </a:xfrm>
          <a:prstGeom prst="rect">
            <a:avLst/>
          </a:prstGeom>
          <a:noFill/>
        </p:spPr>
        <p:txBody>
          <a:bodyPr wrap="square" rtlCol="0">
            <a:spAutoFit/>
          </a:bodyPr>
          <a:lstStyle/>
          <a:p>
            <a:r>
              <a:rPr lang="ru-RU" sz="2700" dirty="0" smtClean="0">
                <a:solidFill>
                  <a:schemeClr val="bg1"/>
                </a:solidFill>
              </a:rPr>
              <a:t>Посвящается 75-летию Битвы за Москву</a:t>
            </a:r>
            <a:endParaRPr lang="ru-RU" sz="2700" dirty="0">
              <a:solidFill>
                <a:schemeClr val="bg1"/>
              </a:solidFill>
            </a:endParaRPr>
          </a:p>
        </p:txBody>
      </p:sp>
      <p:sp>
        <p:nvSpPr>
          <p:cNvPr id="7" name="TextBox 6"/>
          <p:cNvSpPr txBox="1"/>
          <p:nvPr/>
        </p:nvSpPr>
        <p:spPr>
          <a:xfrm>
            <a:off x="5796136" y="5061772"/>
            <a:ext cx="3600400" cy="1200329"/>
          </a:xfrm>
          <a:prstGeom prst="rect">
            <a:avLst/>
          </a:prstGeom>
          <a:solidFill>
            <a:schemeClr val="tx1">
              <a:alpha val="41000"/>
            </a:schemeClr>
          </a:solidFill>
        </p:spPr>
        <p:txBody>
          <a:bodyPr wrap="square" rtlCol="0">
            <a:spAutoFit/>
          </a:bodyPr>
          <a:lstStyle/>
          <a:p>
            <a:r>
              <a:rPr lang="ru-RU" dirty="0" smtClean="0">
                <a:solidFill>
                  <a:schemeClr val="bg1"/>
                </a:solidFill>
              </a:rPr>
              <a:t>Автор идеи педагог-организатор Белякова Н.Е.</a:t>
            </a:r>
          </a:p>
          <a:p>
            <a:r>
              <a:rPr lang="ru-RU" dirty="0" smtClean="0">
                <a:solidFill>
                  <a:schemeClr val="bg1"/>
                </a:solidFill>
              </a:rPr>
              <a:t>Автор презентации ученик 11 класса Константинов Максим</a:t>
            </a:r>
            <a:endParaRPr lang="ru-RU" dirty="0">
              <a:solidFill>
                <a:schemeClr val="bg1"/>
              </a:solidFill>
            </a:endParaRPr>
          </a:p>
        </p:txBody>
      </p:sp>
    </p:spTree>
    <p:extLst>
      <p:ext uri="{BB962C8B-B14F-4D97-AF65-F5344CB8AC3E}">
        <p14:creationId xmlns:p14="http://schemas.microsoft.com/office/powerpoint/2010/main" val="331743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fototelegraf.ru/wp-content/uploads/2011/07/vtoraya-mirovaja-vojna-18-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60648"/>
            <a:ext cx="5612979" cy="37134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3568" y="4293096"/>
            <a:ext cx="8280920" cy="1938992"/>
          </a:xfrm>
          <a:prstGeom prst="rect">
            <a:avLst/>
          </a:prstGeom>
          <a:noFill/>
        </p:spPr>
        <p:txBody>
          <a:bodyPr wrap="square" rtlCol="0">
            <a:spAutoFit/>
          </a:bodyPr>
          <a:lstStyle/>
          <a:p>
            <a:r>
              <a:rPr lang="ru-RU" sz="2400" dirty="0" smtClean="0"/>
              <a:t>Под обстрелом самолёт смог разбомбить танковую колонну Гудериана. Один из снарядов всё-таки попал в самолёт. Был убит</a:t>
            </a:r>
            <a:r>
              <a:rPr lang="ru-RU" sz="2400" dirty="0"/>
              <a:t> </a:t>
            </a:r>
            <a:r>
              <a:rPr lang="ru-RU" sz="2400" dirty="0" smtClean="0"/>
              <a:t>штурман Алексей</a:t>
            </a:r>
            <a:r>
              <a:rPr lang="ru-RU" sz="2400" dirty="0"/>
              <a:t> </a:t>
            </a:r>
            <a:r>
              <a:rPr lang="ru-RU" sz="2400" dirty="0" err="1"/>
              <a:t>Ончуров</a:t>
            </a:r>
            <a:r>
              <a:rPr lang="ru-RU" sz="2400" dirty="0"/>
              <a:t> </a:t>
            </a:r>
            <a:r>
              <a:rPr lang="ru-RU" sz="2400" dirty="0" smtClean="0"/>
              <a:t>и ранен в голову </a:t>
            </a:r>
            <a:r>
              <a:rPr lang="ru-RU" sz="2400" dirty="0"/>
              <a:t>пилот Юрий </a:t>
            </a:r>
            <a:r>
              <a:rPr lang="ru-RU" sz="2400" dirty="0" smtClean="0"/>
              <a:t>Тихомиров. </a:t>
            </a:r>
            <a:r>
              <a:rPr lang="ru-RU" sz="2400" dirty="0"/>
              <a:t>Н</a:t>
            </a:r>
            <a:r>
              <a:rPr lang="ru-RU" sz="2400" dirty="0" smtClean="0"/>
              <a:t>о, не смотря на тяжёлое ранение, </a:t>
            </a:r>
            <a:r>
              <a:rPr lang="ru-RU" sz="2400" dirty="0"/>
              <a:t>л</a:t>
            </a:r>
            <a:r>
              <a:rPr lang="ru-RU" sz="2400" dirty="0" smtClean="0"/>
              <a:t>ётчик сумел развернуть горящий самолёт и направить его к югу Москвы.</a:t>
            </a:r>
            <a:endParaRPr lang="ru-RU" sz="2400" dirty="0"/>
          </a:p>
        </p:txBody>
      </p:sp>
      <p:pic>
        <p:nvPicPr>
          <p:cNvPr id="2" name="звук выстрела – Звук выстрела (www.petamusic.r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40352" y="1268760"/>
            <a:ext cx="609600" cy="609600"/>
          </a:xfrm>
          <a:prstGeom prst="rect">
            <a:avLst/>
          </a:prstGeom>
        </p:spPr>
      </p:pic>
    </p:spTree>
    <p:extLst>
      <p:ext uri="{BB962C8B-B14F-4D97-AF65-F5344CB8AC3E}">
        <p14:creationId xmlns:p14="http://schemas.microsoft.com/office/powerpoint/2010/main" val="405248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500"/>
                                  </p:stCondLst>
                                  <p:childTnLst>
                                    <p:cmd type="call" cmd="playFrom(0.0)">
                                      <p:cBhvr>
                                        <p:cTn id="6" dur="104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vergraph.ru/images/1190762_nemeckii-tank-t-25.jpg"/>
          <p:cNvPicPr>
            <a:picLocks noChangeAspect="1" noChangeArrowheads="1"/>
          </p:cNvPicPr>
          <p:nvPr/>
        </p:nvPicPr>
        <p:blipFill rotWithShape="1">
          <a:blip r:embed="rId2">
            <a:lum/>
            <a:extLst>
              <a:ext uri="{28A0092B-C50C-407E-A947-70E740481C1C}">
                <a14:useLocalDpi xmlns:a14="http://schemas.microsoft.com/office/drawing/2010/main" val="0"/>
              </a:ext>
            </a:extLst>
          </a:blip>
          <a:srcRect t="3898" r="4753"/>
          <a:stretch/>
        </p:blipFill>
        <p:spPr bwMode="auto">
          <a:xfrm>
            <a:off x="-224227" y="-243408"/>
            <a:ext cx="9368227" cy="7101408"/>
          </a:xfrm>
          <a:prstGeom prst="rect">
            <a:avLst/>
          </a:prstGeom>
          <a:noFill/>
          <a:effectLst>
            <a:outerShdw blurRad="50800" dist="50800" dir="5400000" algn="ctr" rotWithShape="0">
              <a:schemeClr val="bg1"/>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3698" y="3933056"/>
            <a:ext cx="8568952" cy="2677656"/>
          </a:xfrm>
          <a:prstGeom prst="rect">
            <a:avLst/>
          </a:prstGeom>
          <a:solidFill>
            <a:schemeClr val="bg1">
              <a:alpha val="60000"/>
            </a:schemeClr>
          </a:solidFill>
          <a:effectLst>
            <a:outerShdw blurRad="50800" dist="50800" dir="5400000" algn="ctr" rotWithShape="0">
              <a:srgbClr val="000000"/>
            </a:outerShdw>
          </a:effectLst>
        </p:spPr>
        <p:txBody>
          <a:bodyPr wrap="square" rtlCol="0">
            <a:spAutoFit/>
          </a:bodyPr>
          <a:lstStyle/>
          <a:p>
            <a:r>
              <a:rPr lang="en-US" sz="2400" dirty="0" err="1" smtClean="0"/>
              <a:t>Большая</a:t>
            </a:r>
            <a:r>
              <a:rPr lang="en-US" sz="2400" dirty="0" smtClean="0"/>
              <a:t> </a:t>
            </a:r>
            <a:r>
              <a:rPr lang="en-US" sz="2400" dirty="0" err="1" smtClean="0"/>
              <a:t>часть</a:t>
            </a:r>
            <a:r>
              <a:rPr lang="en-US" sz="2400" dirty="0" smtClean="0"/>
              <a:t> </a:t>
            </a:r>
            <a:r>
              <a:rPr lang="en-US" sz="2400" dirty="0" err="1" smtClean="0"/>
              <a:t>колонны</a:t>
            </a:r>
            <a:r>
              <a:rPr lang="en-US" sz="2400" dirty="0" smtClean="0"/>
              <a:t> </a:t>
            </a:r>
            <a:r>
              <a:rPr lang="en-US" sz="2400" dirty="0" err="1" smtClean="0"/>
              <a:t>была</a:t>
            </a:r>
            <a:r>
              <a:rPr lang="en-US" sz="2400" dirty="0" smtClean="0"/>
              <a:t> </a:t>
            </a:r>
            <a:r>
              <a:rPr lang="en-US" sz="2400" dirty="0" err="1" smtClean="0"/>
              <a:t>уничтожена</a:t>
            </a:r>
            <a:r>
              <a:rPr lang="en-US" sz="2400" dirty="0" smtClean="0"/>
              <a:t>, </a:t>
            </a:r>
            <a:r>
              <a:rPr lang="en-US" sz="2400" dirty="0" err="1" smtClean="0"/>
              <a:t>отчего</a:t>
            </a:r>
            <a:r>
              <a:rPr lang="en-US" sz="2400" dirty="0" smtClean="0"/>
              <a:t> </a:t>
            </a:r>
            <a:r>
              <a:rPr lang="en-US" sz="2400" dirty="0" err="1" smtClean="0"/>
              <a:t>танковые</a:t>
            </a:r>
            <a:r>
              <a:rPr lang="en-US" sz="2400" dirty="0" smtClean="0"/>
              <a:t> </a:t>
            </a:r>
            <a:r>
              <a:rPr lang="en-US" sz="2400" dirty="0" err="1" smtClean="0"/>
              <a:t>войска</a:t>
            </a:r>
            <a:r>
              <a:rPr lang="en-US" sz="2400" dirty="0" smtClean="0"/>
              <a:t> </a:t>
            </a:r>
            <a:r>
              <a:rPr lang="en-US" sz="2400" dirty="0" err="1" smtClean="0"/>
              <a:t>не</a:t>
            </a:r>
            <a:r>
              <a:rPr lang="en-US" sz="2400" dirty="0" smtClean="0"/>
              <a:t> </a:t>
            </a:r>
            <a:r>
              <a:rPr lang="en-US" sz="2400" dirty="0" err="1" smtClean="0"/>
              <a:t>смогли</a:t>
            </a:r>
            <a:r>
              <a:rPr lang="en-US" sz="2400" dirty="0" smtClean="0"/>
              <a:t> </a:t>
            </a:r>
            <a:r>
              <a:rPr lang="en-US" sz="2400" dirty="0" err="1" smtClean="0"/>
              <a:t>достаточно</a:t>
            </a:r>
            <a:r>
              <a:rPr lang="en-US" sz="2400" dirty="0"/>
              <a:t> </a:t>
            </a:r>
            <a:r>
              <a:rPr lang="en-US" sz="2400" dirty="0" err="1" smtClean="0"/>
              <a:t>эффективно</a:t>
            </a:r>
            <a:r>
              <a:rPr lang="en-US" sz="2400" dirty="0" smtClean="0"/>
              <a:t> </a:t>
            </a:r>
            <a:r>
              <a:rPr lang="en-US" sz="2400" dirty="0" err="1" smtClean="0"/>
              <a:t>действовать</a:t>
            </a:r>
            <a:r>
              <a:rPr lang="en-US" sz="2400" dirty="0" smtClean="0"/>
              <a:t> и </a:t>
            </a:r>
            <a:r>
              <a:rPr lang="en-US" sz="2400" dirty="0" err="1" smtClean="0"/>
              <a:t>наступление</a:t>
            </a:r>
            <a:r>
              <a:rPr lang="en-US" sz="2400" dirty="0" smtClean="0"/>
              <a:t> </a:t>
            </a:r>
            <a:r>
              <a:rPr lang="en-US" sz="2400" dirty="0" err="1" smtClean="0"/>
              <a:t>фашистских</a:t>
            </a:r>
            <a:r>
              <a:rPr lang="en-US" sz="2400" dirty="0" smtClean="0"/>
              <a:t> </a:t>
            </a:r>
            <a:r>
              <a:rPr lang="en-US" sz="2400" dirty="0" err="1" smtClean="0"/>
              <a:t>войск</a:t>
            </a:r>
            <a:r>
              <a:rPr lang="en-US" sz="2400" dirty="0" smtClean="0"/>
              <a:t> </a:t>
            </a:r>
            <a:r>
              <a:rPr lang="en-US" sz="2400" dirty="0" err="1" smtClean="0"/>
              <a:t>на</a:t>
            </a:r>
            <a:r>
              <a:rPr lang="en-US" sz="2400" dirty="0" smtClean="0"/>
              <a:t> </a:t>
            </a:r>
            <a:r>
              <a:rPr lang="en-US" sz="2400" dirty="0" err="1" smtClean="0"/>
              <a:t>Москву</a:t>
            </a:r>
            <a:r>
              <a:rPr lang="ru-RU" sz="2400" dirty="0" smtClean="0"/>
              <a:t> с юга</a:t>
            </a:r>
            <a:r>
              <a:rPr lang="en-US" sz="2400" dirty="0" smtClean="0"/>
              <a:t> </a:t>
            </a:r>
            <a:r>
              <a:rPr lang="en-US" sz="2400" dirty="0" err="1" smtClean="0"/>
              <a:t>было</a:t>
            </a:r>
            <a:r>
              <a:rPr lang="en-US" sz="2400" dirty="0" smtClean="0"/>
              <a:t> </a:t>
            </a:r>
            <a:r>
              <a:rPr lang="en-US" sz="2400" dirty="0" err="1" smtClean="0"/>
              <a:t>провалено</a:t>
            </a:r>
            <a:r>
              <a:rPr lang="en-US" sz="2400" dirty="0" smtClean="0"/>
              <a:t>. </a:t>
            </a:r>
          </a:p>
          <a:p>
            <a:r>
              <a:rPr lang="en-US" sz="2400" dirty="0" err="1" smtClean="0"/>
              <a:t>После</a:t>
            </a:r>
            <a:r>
              <a:rPr lang="en-US" sz="2400" dirty="0" smtClean="0"/>
              <a:t> </a:t>
            </a:r>
            <a:r>
              <a:rPr lang="en-US" sz="2400" dirty="0" err="1" smtClean="0"/>
              <a:t>поражения</a:t>
            </a:r>
            <a:r>
              <a:rPr lang="en-US" sz="2400" dirty="0" smtClean="0"/>
              <a:t> </a:t>
            </a:r>
            <a:r>
              <a:rPr lang="en-US" sz="2400" dirty="0" err="1" smtClean="0"/>
              <a:t>под</a:t>
            </a:r>
            <a:r>
              <a:rPr lang="en-US" sz="2400" dirty="0" smtClean="0"/>
              <a:t> </a:t>
            </a:r>
            <a:r>
              <a:rPr lang="en-US" sz="2400" dirty="0" err="1" smtClean="0"/>
              <a:t>Москвой</a:t>
            </a:r>
            <a:r>
              <a:rPr lang="en-US" sz="2400" dirty="0" smtClean="0"/>
              <a:t> </a:t>
            </a:r>
            <a:r>
              <a:rPr lang="en-US" sz="2400" dirty="0" err="1" smtClean="0"/>
              <a:t>Гитлер</a:t>
            </a:r>
            <a:r>
              <a:rPr lang="en-US" sz="2400" dirty="0" smtClean="0"/>
              <a:t> </a:t>
            </a:r>
            <a:r>
              <a:rPr lang="en-US" sz="2400" dirty="0" err="1" smtClean="0"/>
              <a:t>вызвал</a:t>
            </a:r>
            <a:r>
              <a:rPr lang="en-US" sz="2400" dirty="0" smtClean="0"/>
              <a:t> </a:t>
            </a:r>
            <a:r>
              <a:rPr lang="en-US" sz="2400" dirty="0" err="1" smtClean="0"/>
              <a:t>Гудериана</a:t>
            </a:r>
            <a:r>
              <a:rPr lang="en-US" sz="2400" dirty="0" smtClean="0"/>
              <a:t> в </a:t>
            </a:r>
            <a:r>
              <a:rPr lang="en-US" sz="2400" dirty="0" err="1" smtClean="0"/>
              <a:t>штаб</a:t>
            </a:r>
            <a:r>
              <a:rPr lang="en-US" sz="2400" dirty="0" smtClean="0"/>
              <a:t> и </a:t>
            </a:r>
            <a:r>
              <a:rPr lang="en-US" sz="2400" dirty="0" err="1" smtClean="0"/>
              <a:t>сместил</a:t>
            </a:r>
            <a:r>
              <a:rPr lang="en-US" sz="2400" dirty="0" smtClean="0"/>
              <a:t> </a:t>
            </a:r>
            <a:r>
              <a:rPr lang="en-US" sz="2400" dirty="0" err="1" smtClean="0"/>
              <a:t>его</a:t>
            </a:r>
            <a:r>
              <a:rPr lang="en-US" sz="2400" dirty="0" smtClean="0"/>
              <a:t> с </a:t>
            </a:r>
            <a:r>
              <a:rPr lang="en-US" sz="2400" dirty="0" err="1" smtClean="0"/>
              <a:t>занимаемой</a:t>
            </a:r>
            <a:r>
              <a:rPr lang="en-US" sz="2400" dirty="0" smtClean="0"/>
              <a:t> </a:t>
            </a:r>
            <a:r>
              <a:rPr lang="en-US" sz="2400" dirty="0" err="1" smtClean="0"/>
              <a:t>должности</a:t>
            </a:r>
            <a:r>
              <a:rPr lang="en-US" sz="2400" dirty="0" smtClean="0"/>
              <a:t> в </a:t>
            </a:r>
            <a:r>
              <a:rPr lang="en-US" sz="2400" dirty="0" err="1" smtClean="0"/>
              <a:t>резерв</a:t>
            </a:r>
            <a:r>
              <a:rPr lang="en-US" sz="2400" dirty="0" smtClean="0"/>
              <a:t>. </a:t>
            </a:r>
            <a:r>
              <a:rPr lang="en-US" sz="2400" dirty="0" err="1" smtClean="0"/>
              <a:t>Карьера</a:t>
            </a:r>
            <a:r>
              <a:rPr lang="en-US" sz="2400" dirty="0" smtClean="0"/>
              <a:t> </a:t>
            </a:r>
            <a:r>
              <a:rPr lang="en-US" sz="2400" dirty="0" err="1" smtClean="0"/>
              <a:t>Гудериана</a:t>
            </a:r>
            <a:r>
              <a:rPr lang="en-US" sz="2400" dirty="0" smtClean="0"/>
              <a:t> </a:t>
            </a:r>
            <a:r>
              <a:rPr lang="en-US" sz="2400" dirty="0" err="1" smtClean="0"/>
              <a:t>как</a:t>
            </a:r>
            <a:r>
              <a:rPr lang="en-US" sz="2400" dirty="0" smtClean="0"/>
              <a:t> </a:t>
            </a:r>
            <a:r>
              <a:rPr lang="en-US" sz="2400" dirty="0" err="1" smtClean="0"/>
              <a:t>командующего</a:t>
            </a:r>
            <a:r>
              <a:rPr lang="en-US" sz="2400" dirty="0" smtClean="0"/>
              <a:t> </a:t>
            </a:r>
            <a:r>
              <a:rPr lang="en-US" sz="2400" dirty="0" err="1" smtClean="0"/>
              <a:t>была</a:t>
            </a:r>
            <a:r>
              <a:rPr lang="en-US" sz="2400" dirty="0" smtClean="0"/>
              <a:t> </a:t>
            </a:r>
            <a:r>
              <a:rPr lang="en-US" sz="2400" dirty="0" err="1" smtClean="0"/>
              <a:t>фактически</a:t>
            </a:r>
            <a:r>
              <a:rPr lang="en-US" sz="2400" dirty="0" smtClean="0"/>
              <a:t> </a:t>
            </a:r>
            <a:r>
              <a:rPr lang="en-US" sz="2400" dirty="0" err="1" smtClean="0"/>
              <a:t>загублена</a:t>
            </a:r>
            <a:r>
              <a:rPr lang="en-US" sz="2400" dirty="0" smtClean="0"/>
              <a:t>.</a:t>
            </a:r>
            <a:endParaRPr lang="ru-RU" sz="2400" dirty="0"/>
          </a:p>
        </p:txBody>
      </p:sp>
    </p:spTree>
    <p:extLst>
      <p:ext uri="{BB962C8B-B14F-4D97-AF65-F5344CB8AC3E}">
        <p14:creationId xmlns:p14="http://schemas.microsoft.com/office/powerpoint/2010/main" val="405759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260648"/>
            <a:ext cx="8712968" cy="5262979"/>
          </a:xfrm>
          <a:prstGeom prst="rect">
            <a:avLst/>
          </a:prstGeom>
        </p:spPr>
        <p:txBody>
          <a:bodyPr wrap="square">
            <a:spAutoFit/>
          </a:bodyPr>
          <a:lstStyle/>
          <a:p>
            <a:r>
              <a:rPr lang="ru-RU" sz="2400" dirty="0" smtClean="0"/>
              <a:t>Не </a:t>
            </a:r>
            <a:r>
              <a:rPr lang="ru-RU" sz="2400" dirty="0"/>
              <a:t>приземлившись  в Остафьеве, горящий двухмоторный самолет в крутом пике врезался в землю на краю учебного аэродрома в </a:t>
            </a:r>
            <a:r>
              <a:rPr lang="ru-RU" sz="2400" dirty="0" smtClean="0"/>
              <a:t>Чертаново, совсем недалеко от здания нашей школы (80 метров от начала взлётно-посадочной полосы).</a:t>
            </a:r>
          </a:p>
          <a:p>
            <a:r>
              <a:rPr lang="ru-RU" sz="2400" dirty="0" smtClean="0"/>
              <a:t>Сбив </a:t>
            </a:r>
            <a:r>
              <a:rPr lang="ru-RU" sz="2400" dirty="0"/>
              <a:t>пламя , курсанты обнаружили тела двух </a:t>
            </a:r>
            <a:r>
              <a:rPr lang="ru-RU" sz="2400" dirty="0" smtClean="0"/>
              <a:t>летчиков.</a:t>
            </a:r>
            <a:r>
              <a:rPr lang="en-US" sz="2400" dirty="0" smtClean="0"/>
              <a:t> </a:t>
            </a:r>
            <a:r>
              <a:rPr lang="ru-RU" sz="2400" dirty="0" smtClean="0"/>
              <a:t>Так </a:t>
            </a:r>
            <a:r>
              <a:rPr lang="ru-RU" sz="2400" dirty="0"/>
              <a:t>как  передняя кабина глубоко ушла в землю, тело штурмана </a:t>
            </a:r>
            <a:r>
              <a:rPr lang="ru-RU" sz="2400" dirty="0" smtClean="0"/>
              <a:t>Алексея</a:t>
            </a:r>
            <a:r>
              <a:rPr lang="ru-RU" sz="2400" dirty="0"/>
              <a:t> </a:t>
            </a:r>
            <a:r>
              <a:rPr lang="ru-RU" sz="2400" dirty="0" err="1" smtClean="0"/>
              <a:t>Ончурова</a:t>
            </a:r>
            <a:r>
              <a:rPr lang="ru-RU" sz="2400" dirty="0" smtClean="0"/>
              <a:t> </a:t>
            </a:r>
            <a:r>
              <a:rPr lang="ru-RU" sz="2400" dirty="0"/>
              <a:t>извлечь так и не смогли. </a:t>
            </a:r>
            <a:r>
              <a:rPr lang="ru-RU" sz="2400" dirty="0" smtClean="0"/>
              <a:t>Состав </a:t>
            </a:r>
            <a:r>
              <a:rPr lang="ru-RU" sz="2400" dirty="0"/>
              <a:t>и имена членов экипажа </a:t>
            </a:r>
            <a:r>
              <a:rPr lang="ru-RU" sz="2400" dirty="0" smtClean="0"/>
              <a:t>установили</a:t>
            </a:r>
          </a:p>
          <a:p>
            <a:r>
              <a:rPr lang="ru-RU" sz="2400" dirty="0" smtClean="0"/>
              <a:t>по </a:t>
            </a:r>
            <a:r>
              <a:rPr lang="ru-RU" sz="2400" dirty="0"/>
              <a:t>полетному </a:t>
            </a:r>
            <a:r>
              <a:rPr lang="ru-RU" sz="2400" dirty="0" smtClean="0"/>
              <a:t>заданию, </a:t>
            </a:r>
          </a:p>
          <a:p>
            <a:r>
              <a:rPr lang="ru-RU" sz="2400" dirty="0" smtClean="0"/>
              <a:t>найденному </a:t>
            </a:r>
            <a:r>
              <a:rPr lang="ru-RU" sz="2400" dirty="0"/>
              <a:t>в планшете </a:t>
            </a:r>
            <a:endParaRPr lang="ru-RU" sz="2400" dirty="0" smtClean="0"/>
          </a:p>
          <a:p>
            <a:r>
              <a:rPr lang="ru-RU" sz="2400" dirty="0" smtClean="0"/>
              <a:t>командира</a:t>
            </a:r>
            <a:r>
              <a:rPr lang="ru-RU" sz="2400" dirty="0"/>
              <a:t>. Тела Юрия </a:t>
            </a:r>
            <a:endParaRPr lang="ru-RU" sz="2400" dirty="0" smtClean="0"/>
          </a:p>
          <a:p>
            <a:r>
              <a:rPr lang="ru-RU" sz="2400" dirty="0" smtClean="0"/>
              <a:t>Тихомирова и радиста </a:t>
            </a:r>
          </a:p>
          <a:p>
            <a:r>
              <a:rPr lang="ru-RU" sz="2400" dirty="0" smtClean="0"/>
              <a:t>Павла </a:t>
            </a:r>
            <a:r>
              <a:rPr lang="ru-RU" sz="2400" dirty="0"/>
              <a:t>Вороны отправили </a:t>
            </a:r>
            <a:endParaRPr lang="ru-RU" sz="2400" dirty="0" smtClean="0"/>
          </a:p>
          <a:p>
            <a:r>
              <a:rPr lang="ru-RU" sz="2400" dirty="0" smtClean="0"/>
              <a:t>в </a:t>
            </a:r>
            <a:r>
              <a:rPr lang="ru-RU" sz="2400" dirty="0"/>
              <a:t>тыл </a:t>
            </a:r>
            <a:r>
              <a:rPr lang="ru-RU" sz="2400" dirty="0" smtClean="0"/>
              <a:t>родственникам. </a:t>
            </a:r>
            <a:endParaRPr lang="ru-RU" sz="2400" dirty="0"/>
          </a:p>
        </p:txBody>
      </p:sp>
      <p:pic>
        <p:nvPicPr>
          <p:cNvPr id="3" name="Рисунок 2" descr="G:\Аэродром\yu1.jpg"/>
          <p:cNvPicPr/>
          <p:nvPr/>
        </p:nvPicPr>
        <p:blipFill>
          <a:blip r:embed="rId2">
            <a:extLst>
              <a:ext uri="{28A0092B-C50C-407E-A947-70E740481C1C}">
                <a14:useLocalDpi xmlns:a14="http://schemas.microsoft.com/office/drawing/2010/main" val="0"/>
              </a:ext>
            </a:extLst>
          </a:blip>
          <a:srcRect/>
          <a:stretch>
            <a:fillRect/>
          </a:stretch>
        </p:blipFill>
        <p:spPr bwMode="auto">
          <a:xfrm>
            <a:off x="4067944" y="3212976"/>
            <a:ext cx="4607068" cy="3456384"/>
          </a:xfrm>
          <a:prstGeom prst="rect">
            <a:avLst/>
          </a:prstGeom>
          <a:noFill/>
          <a:ln>
            <a:noFill/>
          </a:ln>
        </p:spPr>
      </p:pic>
      <p:sp>
        <p:nvSpPr>
          <p:cNvPr id="2" name="TextBox 1"/>
          <p:cNvSpPr txBox="1"/>
          <p:nvPr/>
        </p:nvSpPr>
        <p:spPr>
          <a:xfrm>
            <a:off x="1403648" y="5805264"/>
            <a:ext cx="2664296" cy="923330"/>
          </a:xfrm>
          <a:prstGeom prst="rect">
            <a:avLst/>
          </a:prstGeom>
          <a:noFill/>
        </p:spPr>
        <p:txBody>
          <a:bodyPr wrap="square" rtlCol="0">
            <a:spAutoFit/>
          </a:bodyPr>
          <a:lstStyle/>
          <a:p>
            <a:r>
              <a:rPr lang="ru-RU" dirty="0" smtClean="0"/>
              <a:t>Это первый вариант памятника погибшим на нашем поле лётчикам</a:t>
            </a:r>
            <a:endParaRPr lang="ru-RU" dirty="0"/>
          </a:p>
        </p:txBody>
      </p:sp>
    </p:spTree>
    <p:extLst>
      <p:ext uri="{BB962C8B-B14F-4D97-AF65-F5344CB8AC3E}">
        <p14:creationId xmlns:p14="http://schemas.microsoft.com/office/powerpoint/2010/main" val="421584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2"/>
          <p:cNvSpPr>
            <a:spLocks noGrp="1"/>
          </p:cNvSpPr>
          <p:nvPr>
            <p:ph idx="1"/>
          </p:nvPr>
        </p:nvSpPr>
        <p:spPr>
          <a:xfrm>
            <a:off x="235929" y="188640"/>
            <a:ext cx="8712968" cy="4680520"/>
          </a:xfrm>
        </p:spPr>
        <p:txBody>
          <a:bodyPr>
            <a:noAutofit/>
          </a:bodyPr>
          <a:lstStyle/>
          <a:p>
            <a:pPr marL="0" indent="0">
              <a:buNone/>
            </a:pPr>
            <a:r>
              <a:rPr lang="ru-RU" sz="2000" dirty="0" smtClean="0"/>
              <a:t>В 60-х годах началось строительство нового микрорайона Москвы – Чертаново. Были построены высотные жилые дома южнее нашего сквера.</a:t>
            </a:r>
            <a:endParaRPr lang="ru-RU" sz="2000" dirty="0"/>
          </a:p>
          <a:p>
            <a:pPr marL="0" indent="0">
              <a:buNone/>
            </a:pPr>
            <a:r>
              <a:rPr lang="ru-RU" sz="2000" dirty="0" smtClean="0"/>
              <a:t>В 1968 году между первым и вторым корпусами дома номер 10 по Кировоградской улице тянули кабель. Ковш экскаватора извлёк кусок металлической обшивки самолёта с ясно различимой красной звездой. Далее из земли достали два авиадвигателя, бортовые пулемёты, искорёженные винты, личные вещи лётчиков и останки одного из членов экипажа.  Следопыты зюзинской школы № 629 по названию завода-изготовителя и номерам двигателей, а также дате выпуска винтов установили имена членов погибшего экипажа.</a:t>
            </a:r>
          </a:p>
          <a:p>
            <a:pPr marL="0" indent="0">
              <a:buNone/>
            </a:pPr>
            <a:r>
              <a:rPr lang="ru-RU" sz="2000" dirty="0" smtClean="0"/>
              <a:t>На месте гибели самолёта в </a:t>
            </a:r>
            <a:endParaRPr lang="ru-RU" sz="2000" dirty="0"/>
          </a:p>
          <a:p>
            <a:pPr marL="0" indent="0">
              <a:buNone/>
            </a:pPr>
            <a:r>
              <a:rPr lang="ru-RU" sz="2000" dirty="0" smtClean="0"/>
              <a:t>1970 году был установлен </a:t>
            </a:r>
          </a:p>
          <a:p>
            <a:pPr marL="0" indent="0">
              <a:buNone/>
            </a:pPr>
            <a:r>
              <a:rPr lang="ru-RU" sz="2000" dirty="0" smtClean="0"/>
              <a:t>обелиск с именами героев, </a:t>
            </a:r>
          </a:p>
          <a:p>
            <a:pPr marL="0" indent="0">
              <a:buNone/>
            </a:pPr>
            <a:r>
              <a:rPr lang="ru-RU" sz="2000" dirty="0" smtClean="0"/>
              <a:t>а 1 октября 1971 года у здания</a:t>
            </a:r>
          </a:p>
          <a:p>
            <a:pPr marL="0" indent="0">
              <a:buNone/>
            </a:pPr>
            <a:r>
              <a:rPr lang="ru-RU" sz="2000" dirty="0" smtClean="0"/>
              <a:t> школы № 629 (Большая </a:t>
            </a:r>
          </a:p>
          <a:p>
            <a:pPr marL="0" indent="0">
              <a:buNone/>
            </a:pPr>
            <a:r>
              <a:rPr lang="ru-RU" sz="2000" dirty="0" err="1" smtClean="0"/>
              <a:t>Юшуньская</a:t>
            </a:r>
            <a:r>
              <a:rPr lang="ru-RU" sz="2000" dirty="0" smtClean="0"/>
              <a:t> ул., 14) был открыт </a:t>
            </a:r>
            <a:endParaRPr lang="ru-RU" sz="2000" dirty="0"/>
          </a:p>
          <a:p>
            <a:pPr marL="0" indent="0">
              <a:buNone/>
            </a:pPr>
            <a:r>
              <a:rPr lang="ru-RU" sz="2000" dirty="0" smtClean="0"/>
              <a:t>памятник </a:t>
            </a:r>
            <a:r>
              <a:rPr lang="ru-RU" sz="2200" u="sng" dirty="0" smtClean="0"/>
              <a:t>"Защитникам </a:t>
            </a:r>
          </a:p>
          <a:p>
            <a:pPr marL="0" indent="0">
              <a:buNone/>
            </a:pPr>
            <a:r>
              <a:rPr lang="ru-RU" sz="2200" u="sng" dirty="0" smtClean="0"/>
              <a:t>московского неба".</a:t>
            </a:r>
          </a:p>
        </p:txBody>
      </p:sp>
      <p:pic>
        <p:nvPicPr>
          <p:cNvPr id="3" name="Picture 2" descr="http://chertanoved.msk.ru/images_site/zima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3000" contrast="45000"/>
                    </a14:imgEffect>
                  </a14:imgLayer>
                </a14:imgProps>
              </a:ext>
              <a:ext uri="{28A0092B-C50C-407E-A947-70E740481C1C}">
                <a14:useLocalDpi xmlns:a14="http://schemas.microsoft.com/office/drawing/2010/main" val="0"/>
              </a:ext>
            </a:extLst>
          </a:blip>
          <a:srcRect l="29651" t="29120" r="27410" b="37958"/>
          <a:stretch/>
        </p:blipFill>
        <p:spPr bwMode="auto">
          <a:xfrm>
            <a:off x="3794158" y="3387172"/>
            <a:ext cx="5154739" cy="296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58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1340768"/>
            <a:ext cx="6198985" cy="5224859"/>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60648"/>
            <a:ext cx="6667500" cy="1514475"/>
          </a:xfrm>
          <a:prstGeom prst="rect">
            <a:avLst/>
          </a:prstGeom>
        </p:spPr>
      </p:pic>
      <p:sp>
        <p:nvSpPr>
          <p:cNvPr id="6" name="TextBox 5"/>
          <p:cNvSpPr txBox="1"/>
          <p:nvPr/>
        </p:nvSpPr>
        <p:spPr>
          <a:xfrm>
            <a:off x="251520" y="2204864"/>
            <a:ext cx="2520280" cy="3046988"/>
          </a:xfrm>
          <a:prstGeom prst="rect">
            <a:avLst/>
          </a:prstGeom>
          <a:noFill/>
        </p:spPr>
        <p:txBody>
          <a:bodyPr wrap="square" rtlCol="0">
            <a:spAutoFit/>
          </a:bodyPr>
          <a:lstStyle/>
          <a:p>
            <a:r>
              <a:rPr lang="ru-RU" sz="3200" dirty="0" smtClean="0"/>
              <a:t>«…Они ушли однажды в это небо, </a:t>
            </a:r>
          </a:p>
          <a:p>
            <a:r>
              <a:rPr lang="ru-RU" sz="3200" dirty="0" smtClean="0"/>
              <a:t>И небо их оставило себе…»</a:t>
            </a:r>
            <a:endParaRPr lang="ru-RU" sz="3200" dirty="0"/>
          </a:p>
        </p:txBody>
      </p:sp>
    </p:spTree>
    <p:extLst>
      <p:ext uri="{BB962C8B-B14F-4D97-AF65-F5344CB8AC3E}">
        <p14:creationId xmlns:p14="http://schemas.microsoft.com/office/powerpoint/2010/main" val="78908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67544" y="1287244"/>
            <a:ext cx="8352928" cy="5570756"/>
          </a:xfrm>
          <a:prstGeom prst="rect">
            <a:avLst/>
          </a:prstGeom>
        </p:spPr>
        <p:txBody>
          <a:bodyPr wrap="square">
            <a:spAutoFit/>
          </a:bodyPr>
          <a:lstStyle/>
          <a:p>
            <a:r>
              <a:rPr lang="ru-RU" sz="2000" dirty="0">
                <a:latin typeface="Lucida Sans Unicode" pitchFamily="34" charset="0"/>
                <a:cs typeface="Lucida Sans Unicode" pitchFamily="34" charset="0"/>
              </a:rPr>
              <a:t>9 мая 1995 года стараниями поэта-фронтовика Анатолия Цветкова, другими членами Совета Ветеранов - В.И. Бахтина и Л. И. </a:t>
            </a:r>
            <a:r>
              <a:rPr lang="ru-RU" sz="2000" dirty="0" err="1">
                <a:latin typeface="Lucida Sans Unicode" pitchFamily="34" charset="0"/>
                <a:cs typeface="Lucida Sans Unicode" pitchFamily="34" charset="0"/>
              </a:rPr>
              <a:t>Раппопорта</a:t>
            </a:r>
            <a:r>
              <a:rPr lang="ru-RU" sz="2000" dirty="0">
                <a:latin typeface="Lucida Sans Unicode" pitchFamily="34" charset="0"/>
                <a:cs typeface="Lucida Sans Unicode" pitchFamily="34" charset="0"/>
              </a:rPr>
              <a:t>, а также супрефекта муниципального района Е.И. </a:t>
            </a:r>
            <a:r>
              <a:rPr lang="ru-RU" sz="2000" dirty="0" err="1">
                <a:latin typeface="Lucida Sans Unicode" pitchFamily="34" charset="0"/>
                <a:cs typeface="Lucida Sans Unicode" pitchFamily="34" charset="0"/>
              </a:rPr>
              <a:t>Муленкова</a:t>
            </a:r>
            <a:r>
              <a:rPr lang="ru-RU" sz="2000" dirty="0">
                <a:latin typeface="Lucida Sans Unicode" pitchFamily="34" charset="0"/>
                <a:cs typeface="Lucida Sans Unicode" pitchFamily="34" charset="0"/>
              </a:rPr>
              <a:t>, между домами 10-1 и 10-2 по Кировоградской улице был открыт мемориал памяти. Авторы памятника - скульптор А.М. Рылеев и архитектор М.И. Судаков. Он представляет из себя поставленное вертикально металлическое крыло самолёта с красной звездой и обелиск с мемориальной доской, рассказывающей о героическом экипаже, и вторым покорёженным винтом СБ. Тут же расположен и памятник лейтенанту </a:t>
            </a:r>
            <a:r>
              <a:rPr lang="ru-RU" sz="2000" dirty="0" err="1" smtClean="0">
                <a:latin typeface="Lucida Sans Unicode" pitchFamily="34" charset="0"/>
                <a:cs typeface="Lucida Sans Unicode" pitchFamily="34" charset="0"/>
              </a:rPr>
              <a:t>А.Я.Ончурову</a:t>
            </a:r>
            <a:r>
              <a:rPr lang="ru-RU" sz="2000" dirty="0" smtClean="0">
                <a:latin typeface="Lucida Sans Unicode" pitchFamily="34" charset="0"/>
                <a:cs typeface="Lucida Sans Unicode" pitchFamily="34" charset="0"/>
              </a:rPr>
              <a:t> </a:t>
            </a:r>
            <a:r>
              <a:rPr lang="ru-RU" sz="2000" dirty="0">
                <a:latin typeface="Lucida Sans Unicode" pitchFamily="34" charset="0"/>
                <a:cs typeface="Lucida Sans Unicode" pitchFamily="34" charset="0"/>
              </a:rPr>
              <a:t>с его портретом, на нём ещё раз перечислены имена лётчиков погибшего экипажа. Распоряжением правительства Москвы N 1173-ПП от21 декабря 1999 г. </a:t>
            </a:r>
            <a:r>
              <a:rPr lang="ru-RU" sz="2200" u="sng" dirty="0">
                <a:latin typeface="Lucida Sans Unicode" pitchFamily="34" charset="0"/>
                <a:cs typeface="Lucida Sans Unicode" pitchFamily="34" charset="0"/>
              </a:rPr>
              <a:t>памятник был включен в Государственный список памятников истории и культуры </a:t>
            </a:r>
            <a:r>
              <a:rPr lang="ru-RU" sz="2200" u="sng" dirty="0" err="1">
                <a:latin typeface="Lucida Sans Unicode" pitchFamily="34" charset="0"/>
                <a:cs typeface="Lucida Sans Unicode" pitchFamily="34" charset="0"/>
              </a:rPr>
              <a:t>г.Москвы</a:t>
            </a:r>
            <a:r>
              <a:rPr lang="ru-RU" sz="2200" u="sng" dirty="0">
                <a:latin typeface="Lucida Sans Unicode" pitchFamily="34" charset="0"/>
                <a:cs typeface="Lucida Sans Unicode" pitchFamily="34" charset="0"/>
              </a:rPr>
              <a:t> под названием "Учебный аэродром  в Чертаново".</a:t>
            </a:r>
          </a:p>
        </p:txBody>
      </p:sp>
      <p:sp>
        <p:nvSpPr>
          <p:cNvPr id="6" name="TextBox 5"/>
          <p:cNvSpPr txBox="1"/>
          <p:nvPr/>
        </p:nvSpPr>
        <p:spPr>
          <a:xfrm>
            <a:off x="683568" y="0"/>
            <a:ext cx="7488832" cy="1077218"/>
          </a:xfrm>
          <a:prstGeom prst="rect">
            <a:avLst/>
          </a:prstGeom>
          <a:noFill/>
        </p:spPr>
        <p:txBody>
          <a:bodyPr wrap="square" rtlCol="0">
            <a:spAutoFit/>
          </a:bodyPr>
          <a:lstStyle/>
          <a:p>
            <a:pPr algn="ctr"/>
            <a:r>
              <a:rPr lang="ru-RU" sz="3200" dirty="0" smtClean="0"/>
              <a:t>Памятник -  это  заслуга организаторов-ветеранов Великой Отечественной войны</a:t>
            </a:r>
            <a:endParaRPr lang="ru-RU" sz="3200" dirty="0"/>
          </a:p>
        </p:txBody>
      </p:sp>
    </p:spTree>
    <p:extLst>
      <p:ext uri="{BB962C8B-B14F-4D97-AF65-F5344CB8AC3E}">
        <p14:creationId xmlns:p14="http://schemas.microsoft.com/office/powerpoint/2010/main" val="89335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1760" y="476672"/>
            <a:ext cx="4320480" cy="584775"/>
          </a:xfrm>
          <a:prstGeom prst="rect">
            <a:avLst/>
          </a:prstGeom>
          <a:noFill/>
        </p:spPr>
        <p:txBody>
          <a:bodyPr wrap="square" rtlCol="0">
            <a:spAutoFit/>
          </a:bodyPr>
          <a:lstStyle/>
          <a:p>
            <a:r>
              <a:rPr lang="ru-RU" sz="3200" dirty="0" smtClean="0"/>
              <a:t>Теперь наша очередь!</a:t>
            </a:r>
            <a:endParaRPr lang="ru-RU" sz="3200" dirty="0"/>
          </a:p>
        </p:txBody>
      </p:sp>
      <p:sp>
        <p:nvSpPr>
          <p:cNvPr id="5" name="TextBox 4"/>
          <p:cNvSpPr txBox="1"/>
          <p:nvPr/>
        </p:nvSpPr>
        <p:spPr>
          <a:xfrm>
            <a:off x="107504" y="908720"/>
            <a:ext cx="8928992" cy="5693866"/>
          </a:xfrm>
          <a:prstGeom prst="rect">
            <a:avLst/>
          </a:prstGeom>
          <a:noFill/>
        </p:spPr>
        <p:txBody>
          <a:bodyPr wrap="square" rtlCol="0">
            <a:spAutoFit/>
          </a:bodyPr>
          <a:lstStyle/>
          <a:p>
            <a:r>
              <a:rPr lang="ru-RU" sz="2800" dirty="0" smtClean="0"/>
              <a:t>Мы обращаемся к правительству Москвы с предложением: «</a:t>
            </a:r>
            <a:r>
              <a:rPr lang="ru-RU" sz="2800" u="sng" dirty="0" smtClean="0"/>
              <a:t>Присвоить высокое звание «Героев России»</a:t>
            </a:r>
            <a:r>
              <a:rPr lang="ru-RU" sz="2800" dirty="0" smtClean="0"/>
              <a:t> (посмертно) лётчикам бомбардировщика СБ-3 173 авиаполка, погибшим 12 октября 1941 года на учебном аэродроме в Чертаново после выполнения приказа об уничтожении танковой колонны противника на станции Юхнов Калужской области». Это </a:t>
            </a:r>
          </a:p>
          <a:p>
            <a:r>
              <a:rPr lang="ru-RU" sz="2800" dirty="0" smtClean="0"/>
              <a:t>- лётчик пилот </a:t>
            </a:r>
            <a:r>
              <a:rPr lang="ru-RU" sz="2800" dirty="0"/>
              <a:t>- командир звена, пилот, лейтенант Юрий Петрович Тихомиров (1919 г.р.);</a:t>
            </a:r>
            <a:br>
              <a:rPr lang="ru-RU" sz="2800" dirty="0"/>
            </a:br>
            <a:r>
              <a:rPr lang="ru-RU" sz="2800" dirty="0"/>
              <a:t>- стрелок-бомбардир-наблюдатель, лейтенант Алексей Яковлевич </a:t>
            </a:r>
            <a:r>
              <a:rPr lang="ru-RU" sz="2800" dirty="0" err="1"/>
              <a:t>Ончуров</a:t>
            </a:r>
            <a:r>
              <a:rPr lang="ru-RU" sz="2800" dirty="0"/>
              <a:t> (1918 г.р</a:t>
            </a:r>
            <a:r>
              <a:rPr lang="ru-RU" sz="2800" dirty="0" smtClean="0"/>
              <a:t>.);</a:t>
            </a:r>
            <a:r>
              <a:rPr lang="ru-RU" sz="2800" dirty="0"/>
              <a:t/>
            </a:r>
            <a:br>
              <a:rPr lang="ru-RU" sz="2800" dirty="0"/>
            </a:br>
            <a:r>
              <a:rPr lang="ru-RU" sz="2800" dirty="0"/>
              <a:t>- стрелок-радист, сержант Павел Александрович Ворона (1919 г.р</a:t>
            </a:r>
            <a:r>
              <a:rPr lang="ru-RU" sz="2800" dirty="0" smtClean="0"/>
              <a:t>.).</a:t>
            </a:r>
            <a:endParaRPr lang="ru-RU" sz="2800" dirty="0"/>
          </a:p>
        </p:txBody>
      </p:sp>
    </p:spTree>
    <p:extLst>
      <p:ext uri="{BB962C8B-B14F-4D97-AF65-F5344CB8AC3E}">
        <p14:creationId xmlns:p14="http://schemas.microsoft.com/office/powerpoint/2010/main" val="199650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cb09ikQcUY.jpg (1024×7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36784"/>
            <a:ext cx="4248472" cy="313656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olokolamsk - Dubosekovo 03.jpg"/>
          <p:cNvPicPr>
            <a:picLocks noChangeAspect="1" noChangeArrowheads="1"/>
          </p:cNvPicPr>
          <p:nvPr/>
        </p:nvPicPr>
        <p:blipFill rotWithShape="1">
          <a:blip r:embed="rId3">
            <a:extLst>
              <a:ext uri="{28A0092B-C50C-407E-A947-70E740481C1C}">
                <a14:useLocalDpi xmlns:a14="http://schemas.microsoft.com/office/drawing/2010/main" val="0"/>
              </a:ext>
            </a:extLst>
          </a:blip>
          <a:srcRect l="23114" t="1" r="10164" b="25385"/>
          <a:stretch/>
        </p:blipFill>
        <p:spPr bwMode="auto">
          <a:xfrm>
            <a:off x="5004048" y="230406"/>
            <a:ext cx="3739780" cy="313656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1520" y="3717032"/>
            <a:ext cx="8892480" cy="2800767"/>
          </a:xfrm>
          <a:prstGeom prst="rect">
            <a:avLst/>
          </a:prstGeom>
        </p:spPr>
        <p:txBody>
          <a:bodyPr wrap="square">
            <a:spAutoFit/>
          </a:bodyPr>
          <a:lstStyle/>
          <a:p>
            <a:r>
              <a:rPr lang="ru-RU" sz="2200" dirty="0" smtClean="0">
                <a:latin typeface="Arial" panose="020B0604020202020204" pitchFamily="34" charset="0"/>
              </a:rPr>
              <a:t>Наши лётчики погибли 12 октября 1941 года, но бои продолжались ещё долго. Бой </a:t>
            </a:r>
            <a:r>
              <a:rPr lang="ru-RU" sz="2200" dirty="0" err="1">
                <a:latin typeface="Arial" panose="020B0604020202020204" pitchFamily="34" charset="0"/>
              </a:rPr>
              <a:t>панфиловской</a:t>
            </a:r>
            <a:r>
              <a:rPr lang="ru-RU" sz="2200" dirty="0">
                <a:latin typeface="Arial" panose="020B0604020202020204" pitchFamily="34" charset="0"/>
              </a:rPr>
              <a:t> дивизии у </a:t>
            </a:r>
            <a:r>
              <a:rPr lang="ru-RU" sz="2200" dirty="0" smtClean="0">
                <a:latin typeface="Arial" panose="020B0604020202020204" pitchFamily="34" charset="0"/>
              </a:rPr>
              <a:t> </a:t>
            </a:r>
            <a:r>
              <a:rPr lang="ru-RU" sz="2200" dirty="0">
                <a:latin typeface="Arial" panose="020B0604020202020204" pitchFamily="34" charset="0"/>
              </a:rPr>
              <a:t>села Нелидово и разъезда </a:t>
            </a:r>
            <a:r>
              <a:rPr lang="ru-RU" sz="2200" dirty="0" err="1">
                <a:latin typeface="Arial" panose="020B0604020202020204" pitchFamily="34" charset="0"/>
              </a:rPr>
              <a:t>Дубосеково</a:t>
            </a:r>
            <a:r>
              <a:rPr lang="ru-RU" sz="2200" dirty="0">
                <a:latin typeface="Arial" panose="020B0604020202020204" pitchFamily="34" charset="0"/>
              </a:rPr>
              <a:t> был 16 ноября 1941 года</a:t>
            </a:r>
            <a:r>
              <a:rPr lang="ru-RU" sz="2200" dirty="0" smtClean="0">
                <a:latin typeface="Arial" panose="020B0604020202020204" pitchFamily="34" charset="0"/>
              </a:rPr>
              <a:t>. Только 20 апреля 1941 года завершилась Московская битва. Сорван гитлеровский план молниеносной войны, развенчан миф о непобедимости немецко-фашистской армии. Победа была основана на многих тысячах подвигах советских воинов, подобных нашим лётчикам-героям.</a:t>
            </a:r>
            <a:endParaRPr lang="ru-RU" sz="2200" dirty="0"/>
          </a:p>
        </p:txBody>
      </p:sp>
    </p:spTree>
    <p:extLst>
      <p:ext uri="{BB962C8B-B14F-4D97-AF65-F5344CB8AC3E}">
        <p14:creationId xmlns:p14="http://schemas.microsoft.com/office/powerpoint/2010/main" val="278328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2"/>
          <p:cNvSpPr>
            <a:spLocks noGrp="1"/>
          </p:cNvSpPr>
          <p:nvPr>
            <p:ph idx="1"/>
          </p:nvPr>
        </p:nvSpPr>
        <p:spPr>
          <a:xfrm>
            <a:off x="1187624" y="260648"/>
            <a:ext cx="7499176" cy="6264696"/>
          </a:xfrm>
        </p:spPr>
        <p:txBody>
          <a:bodyPr>
            <a:normAutofit fontScale="92500" lnSpcReduction="20000"/>
          </a:bodyPr>
          <a:lstStyle/>
          <a:p>
            <a:pPr marL="0" indent="0">
              <a:buNone/>
            </a:pPr>
            <a:r>
              <a:rPr lang="ru-RU" sz="2400" dirty="0" smtClean="0"/>
              <a:t>           ПАМЯТИ ПАВШИХ</a:t>
            </a:r>
            <a:br>
              <a:rPr lang="ru-RU" sz="2400" dirty="0" smtClean="0"/>
            </a:br>
            <a:r>
              <a:rPr lang="ru-RU" sz="2400" dirty="0" smtClean="0"/>
              <a:t/>
            </a:r>
            <a:br>
              <a:rPr lang="ru-RU" sz="2400" dirty="0" smtClean="0"/>
            </a:br>
            <a:r>
              <a:rPr lang="ru-RU" sz="2400" dirty="0" smtClean="0"/>
              <a:t>Давно ушла от нас, как ураган, война,</a:t>
            </a:r>
            <a:br>
              <a:rPr lang="ru-RU" sz="2400" dirty="0" smtClean="0"/>
            </a:br>
            <a:r>
              <a:rPr lang="ru-RU" sz="2400" dirty="0" smtClean="0"/>
              <a:t>Травой высокой заросли окопы.</a:t>
            </a:r>
            <a:br>
              <a:rPr lang="ru-RU" sz="2400" dirty="0" smtClean="0"/>
            </a:br>
            <a:r>
              <a:rPr lang="ru-RU" sz="2400" dirty="0" smtClean="0"/>
              <a:t>Лежат солдаты там. И разве их вина,</a:t>
            </a:r>
            <a:br>
              <a:rPr lang="ru-RU" sz="2400" dirty="0" smtClean="0"/>
            </a:br>
            <a:r>
              <a:rPr lang="ru-RU" sz="2400" dirty="0" smtClean="0"/>
              <a:t>Что не смогли вернуться из Европы.</a:t>
            </a:r>
            <a:br>
              <a:rPr lang="ru-RU" sz="2400" dirty="0" smtClean="0"/>
            </a:br>
            <a:r>
              <a:rPr lang="ru-RU" sz="2400" dirty="0" smtClean="0"/>
              <a:t/>
            </a:r>
            <a:br>
              <a:rPr lang="ru-RU" sz="2400" dirty="0" smtClean="0"/>
            </a:br>
            <a:r>
              <a:rPr lang="ru-RU" sz="2400" dirty="0" smtClean="0"/>
              <a:t>Что нет в родных местах солдатских их могил,</a:t>
            </a:r>
            <a:br>
              <a:rPr lang="ru-RU" sz="2400" dirty="0" smtClean="0"/>
            </a:br>
            <a:r>
              <a:rPr lang="ru-RU" sz="2400" dirty="0" smtClean="0"/>
              <a:t>Что выросли сиротами их дети.</a:t>
            </a:r>
            <a:br>
              <a:rPr lang="ru-RU" sz="2400" dirty="0" smtClean="0"/>
            </a:br>
            <a:r>
              <a:rPr lang="ru-RU" sz="2400" dirty="0" smtClean="0"/>
              <a:t>И сколько б вдовий плач погибших не молил,</a:t>
            </a:r>
            <a:br>
              <a:rPr lang="ru-RU" sz="2400" dirty="0" smtClean="0"/>
            </a:br>
            <a:r>
              <a:rPr lang="ru-RU" sz="2400" dirty="0" smtClean="0"/>
              <a:t>Не отозваться им на слёзы эти.</a:t>
            </a:r>
            <a:br>
              <a:rPr lang="ru-RU" sz="2400" dirty="0" smtClean="0"/>
            </a:br>
            <a:r>
              <a:rPr lang="ru-RU" sz="2400" dirty="0" smtClean="0"/>
              <a:t/>
            </a:r>
            <a:br>
              <a:rPr lang="ru-RU" sz="2400" dirty="0" smtClean="0"/>
            </a:br>
            <a:r>
              <a:rPr lang="ru-RU" sz="2400" dirty="0" smtClean="0"/>
              <a:t>И вспышкой молний им не ослепит глаза -</a:t>
            </a:r>
            <a:br>
              <a:rPr lang="ru-RU" sz="2400" dirty="0" smtClean="0"/>
            </a:br>
            <a:r>
              <a:rPr lang="ru-RU" sz="2400" dirty="0" smtClean="0"/>
              <a:t>Лучам сквозь землю к павшим не пробиться.</a:t>
            </a:r>
            <a:br>
              <a:rPr lang="ru-RU" sz="2400" dirty="0" smtClean="0"/>
            </a:br>
            <a:r>
              <a:rPr lang="ru-RU" sz="2400" dirty="0" smtClean="0"/>
              <a:t>Но к свету прорастут незрячие глаза</a:t>
            </a:r>
            <a:br>
              <a:rPr lang="ru-RU" sz="2400" dirty="0" smtClean="0"/>
            </a:br>
            <a:r>
              <a:rPr lang="ru-RU" sz="2400" dirty="0" smtClean="0"/>
              <a:t>Ромашками сквозь впалые глазницы</a:t>
            </a:r>
            <a:r>
              <a:rPr lang="ru-RU" dirty="0" smtClean="0"/>
              <a:t>.</a:t>
            </a:r>
          </a:p>
          <a:p>
            <a:pPr marL="0" indent="0">
              <a:buNone/>
            </a:pPr>
            <a:r>
              <a:rPr lang="ru-RU" dirty="0" smtClean="0"/>
              <a:t>            Стихотворение   Василия   Полякова,  ветерана  Великой  Отечественной  войны,  венного  корреспондента,  поэта,  жителя  Чертанова  Северного.</a:t>
            </a:r>
            <a:endParaRPr lang="ru-RU" dirty="0"/>
          </a:p>
        </p:txBody>
      </p:sp>
    </p:spTree>
    <p:extLst>
      <p:ext uri="{BB962C8B-B14F-4D97-AF65-F5344CB8AC3E}">
        <p14:creationId xmlns:p14="http://schemas.microsoft.com/office/powerpoint/2010/main" val="114242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5484"/>
          <a:stretch/>
        </p:blipFill>
        <p:spPr>
          <a:xfrm>
            <a:off x="3707904" y="476671"/>
            <a:ext cx="5044129" cy="3635832"/>
          </a:xfrm>
          <a:prstGeom prst="rect">
            <a:avLst/>
          </a:prstGeom>
        </p:spPr>
      </p:pic>
      <p:pic>
        <p:nvPicPr>
          <p:cNvPr id="5" name="Объект 1"/>
          <p:cNvPicPr>
            <a:picLocks noGrp="1" noChangeAspect="1"/>
          </p:cNvPicPr>
          <p:nvPr>
            <p:ph idx="1"/>
          </p:nvPr>
        </p:nvPicPr>
        <p:blipFill rotWithShape="1">
          <a:blip r:embed="rId3"/>
          <a:srcRect l="24991" t="29463" r="34828" b="24991"/>
          <a:stretch/>
        </p:blipFill>
        <p:spPr>
          <a:xfrm>
            <a:off x="354705" y="476671"/>
            <a:ext cx="3240360" cy="2754753"/>
          </a:xfrm>
          <a:prstGeom prst="rect">
            <a:avLst/>
          </a:prstGeom>
        </p:spPr>
      </p:pic>
      <p:sp>
        <p:nvSpPr>
          <p:cNvPr id="2" name="TextBox 1"/>
          <p:cNvSpPr txBox="1"/>
          <p:nvPr/>
        </p:nvSpPr>
        <p:spPr>
          <a:xfrm>
            <a:off x="107504" y="4112504"/>
            <a:ext cx="8928992" cy="2554545"/>
          </a:xfrm>
          <a:prstGeom prst="rect">
            <a:avLst/>
          </a:prstGeom>
          <a:noFill/>
        </p:spPr>
        <p:txBody>
          <a:bodyPr wrap="square" rtlCol="0">
            <a:spAutoFit/>
          </a:bodyPr>
          <a:lstStyle/>
          <a:p>
            <a:r>
              <a:rPr lang="ru-RU" sz="2000" dirty="0" smtClean="0"/>
              <a:t>В нашем музее единственная реликвия, оставшаяся от аэродрома в Чертаново и лётчиков – это ложка, найденная в земле нашего района около 7 лет назад. Она сделана ручным способом из авиационного алюминия. На ней следы хвои, песчинок, отчего можно сделать вывод, что она отлита у костра. На торце ручки ясно различается буква «М», что может быть началом имени, фамилии или первой буквой города «Москва». Эта буква также напоминает излом сложенных крыльев птицы перед взлётом, что может быть символом аэродрома.</a:t>
            </a:r>
            <a:endParaRPr lang="ru-RU" sz="2000" dirty="0"/>
          </a:p>
        </p:txBody>
      </p:sp>
    </p:spTree>
    <p:extLst>
      <p:ext uri="{BB962C8B-B14F-4D97-AF65-F5344CB8AC3E}">
        <p14:creationId xmlns:p14="http://schemas.microsoft.com/office/powerpoint/2010/main" val="104033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G:\Аэродром\чертаново.jpg"/>
          <p:cNvPicPr/>
          <p:nvPr/>
        </p:nvPicPr>
        <p:blipFill rotWithShape="1">
          <a:blip r:embed="rId2">
            <a:extLst>
              <a:ext uri="{28A0092B-C50C-407E-A947-70E740481C1C}">
                <a14:useLocalDpi xmlns:a14="http://schemas.microsoft.com/office/drawing/2010/main" val="0"/>
              </a:ext>
            </a:extLst>
          </a:blip>
          <a:srcRect l="-2" t="-1" r="-98" b="4761"/>
          <a:stretch/>
        </p:blipFill>
        <p:spPr bwMode="auto">
          <a:xfrm>
            <a:off x="1073066" y="332656"/>
            <a:ext cx="7069876" cy="4536504"/>
          </a:xfrm>
          <a:prstGeom prst="rect">
            <a:avLst/>
          </a:prstGeom>
          <a:noFill/>
          <a:ln>
            <a:noFill/>
          </a:ln>
          <a:extLst>
            <a:ext uri="{53640926-AAD7-44D8-BBD7-CCE9431645EC}">
              <a14:shadowObscured xmlns:a14="http://schemas.microsoft.com/office/drawing/2010/main"/>
            </a:ext>
          </a:extLst>
        </p:spPr>
      </p:pic>
      <p:sp>
        <p:nvSpPr>
          <p:cNvPr id="2" name="TextBox 1"/>
          <p:cNvSpPr txBox="1"/>
          <p:nvPr/>
        </p:nvSpPr>
        <p:spPr>
          <a:xfrm>
            <a:off x="539552" y="5013176"/>
            <a:ext cx="8136904" cy="1569660"/>
          </a:xfrm>
          <a:prstGeom prst="rect">
            <a:avLst/>
          </a:prstGeom>
          <a:noFill/>
        </p:spPr>
        <p:txBody>
          <a:bodyPr wrap="square" rtlCol="0">
            <a:spAutoFit/>
          </a:bodyPr>
          <a:lstStyle/>
          <a:p>
            <a:r>
              <a:rPr lang="ru-RU" sz="2400" dirty="0"/>
              <a:t>Я проживаю и учусь в Чертаново Северном и Чертаново для меня, как и для всех  учеников  моей школы, является малой Родиной</a:t>
            </a:r>
            <a:r>
              <a:rPr lang="ru-RU" sz="2400" dirty="0" smtClean="0"/>
              <a:t>. Мы любим своё Чертаново, гордимся необычностью архитектуры экспериментального района. </a:t>
            </a:r>
            <a:endParaRPr lang="ru-RU" sz="2400" dirty="0"/>
          </a:p>
        </p:txBody>
      </p:sp>
    </p:spTree>
    <p:extLst>
      <p:ext uri="{BB962C8B-B14F-4D97-AF65-F5344CB8AC3E}">
        <p14:creationId xmlns:p14="http://schemas.microsoft.com/office/powerpoint/2010/main" val="108150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Users\117\Desktop\Памятник\Маршрут Победы. Митинг у памятника 4.12.14 г\IMG_088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8842058" cy="4968552"/>
          </a:xfrm>
          <a:prstGeom prst="rect">
            <a:avLst/>
          </a:prstGeom>
          <a:noFill/>
          <a:ln>
            <a:noFill/>
          </a:ln>
        </p:spPr>
      </p:pic>
      <p:sp>
        <p:nvSpPr>
          <p:cNvPr id="2" name="TextBox 1"/>
          <p:cNvSpPr txBox="1"/>
          <p:nvPr/>
        </p:nvSpPr>
        <p:spPr>
          <a:xfrm>
            <a:off x="197242" y="5229200"/>
            <a:ext cx="8824328" cy="1631216"/>
          </a:xfrm>
          <a:prstGeom prst="rect">
            <a:avLst/>
          </a:prstGeom>
          <a:noFill/>
        </p:spPr>
        <p:txBody>
          <a:bodyPr wrap="square" rtlCol="0">
            <a:spAutoFit/>
          </a:bodyPr>
          <a:lstStyle/>
          <a:p>
            <a:r>
              <a:rPr lang="ru-RU" sz="2000" dirty="0" smtClean="0"/>
              <a:t>У памятника погибшим лётчикам часто проводятся митинги, в которых участвуют ученики нашей школы.</a:t>
            </a:r>
          </a:p>
          <a:p>
            <a:r>
              <a:rPr lang="ru-RU" sz="2000" dirty="0" smtClean="0"/>
              <a:t>У нас разработан специальный сценарий  «Бомбардировщики и истребители», посвящённый подвигу </a:t>
            </a:r>
            <a:r>
              <a:rPr lang="ru-RU" sz="2000" dirty="0" err="1" smtClean="0"/>
              <a:t>Ю.Тихомирова</a:t>
            </a:r>
            <a:r>
              <a:rPr lang="ru-RU" sz="2000" dirty="0" smtClean="0"/>
              <a:t>, </a:t>
            </a:r>
            <a:r>
              <a:rPr lang="ru-RU" sz="2000" dirty="0" err="1" smtClean="0"/>
              <a:t>А.Ончурова</a:t>
            </a:r>
            <a:r>
              <a:rPr lang="ru-RU" sz="2000" dirty="0" smtClean="0"/>
              <a:t>, </a:t>
            </a:r>
            <a:r>
              <a:rPr lang="ru-RU" sz="2000" dirty="0" err="1" smtClean="0"/>
              <a:t>П.Вороны</a:t>
            </a:r>
            <a:r>
              <a:rPr lang="ru-RU" sz="2000" dirty="0" smtClean="0"/>
              <a:t>.</a:t>
            </a:r>
          </a:p>
          <a:p>
            <a:endParaRPr lang="ru-RU" sz="2000" dirty="0"/>
          </a:p>
        </p:txBody>
      </p:sp>
    </p:spTree>
    <p:extLst>
      <p:ext uri="{BB962C8B-B14F-4D97-AF65-F5344CB8AC3E}">
        <p14:creationId xmlns:p14="http://schemas.microsoft.com/office/powerpoint/2010/main" val="317049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Users\117\Desktop\Памятник\Маршрут Победы. Митинг у памятника 4.12.14 г\IMG_085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32656"/>
            <a:ext cx="8653269" cy="4862467"/>
          </a:xfrm>
          <a:prstGeom prst="rect">
            <a:avLst/>
          </a:prstGeom>
          <a:noFill/>
          <a:ln>
            <a:noFill/>
          </a:ln>
        </p:spPr>
      </p:pic>
      <p:sp>
        <p:nvSpPr>
          <p:cNvPr id="2" name="TextBox 1"/>
          <p:cNvSpPr txBox="1"/>
          <p:nvPr/>
        </p:nvSpPr>
        <p:spPr>
          <a:xfrm>
            <a:off x="251520" y="5373216"/>
            <a:ext cx="8784975" cy="1384995"/>
          </a:xfrm>
          <a:prstGeom prst="rect">
            <a:avLst/>
          </a:prstGeom>
          <a:noFill/>
        </p:spPr>
        <p:txBody>
          <a:bodyPr wrap="square" rtlCol="0">
            <a:spAutoFit/>
          </a:bodyPr>
          <a:lstStyle/>
          <a:p>
            <a:r>
              <a:rPr lang="ru-RU" sz="2000" dirty="0" smtClean="0"/>
              <a:t>Эти снимки сделаны на митинге в день начала контрнаступления наших войск в 1941 году. На этой фотографии запечатлён момент финала выступления наших школьников 6 класса. На нём ученики завершают номер словами </a:t>
            </a:r>
            <a:r>
              <a:rPr lang="ru-RU" sz="2400" b="1" u="sng" dirty="0" smtClean="0">
                <a:solidFill>
                  <a:srgbClr val="FF0000"/>
                </a:solidFill>
              </a:rPr>
              <a:t>«Служу России!»</a:t>
            </a:r>
            <a:r>
              <a:rPr lang="ru-RU" sz="2000" dirty="0" smtClean="0">
                <a:solidFill>
                  <a:srgbClr val="FF0000"/>
                </a:solidFill>
              </a:rPr>
              <a:t>. </a:t>
            </a:r>
            <a:endParaRPr lang="ru-RU" sz="2000" dirty="0">
              <a:solidFill>
                <a:srgbClr val="FF0000"/>
              </a:solidFill>
            </a:endParaRPr>
          </a:p>
        </p:txBody>
      </p:sp>
    </p:spTree>
    <p:extLst>
      <p:ext uri="{BB962C8B-B14F-4D97-AF65-F5344CB8AC3E}">
        <p14:creationId xmlns:p14="http://schemas.microsoft.com/office/powerpoint/2010/main" val="18572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00-bal.ru/pars_docs/refs/84/83564/83564_html_60f93f1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404664"/>
            <a:ext cx="5616624" cy="42124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tdata.ru/u8/photo767D/20148831634-0/original.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852936"/>
            <a:ext cx="5081025" cy="38107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40152" y="4941168"/>
            <a:ext cx="2664296" cy="830997"/>
          </a:xfrm>
          <a:prstGeom prst="rect">
            <a:avLst/>
          </a:prstGeom>
          <a:noFill/>
        </p:spPr>
        <p:txBody>
          <a:bodyPr wrap="square" rtlCol="0">
            <a:spAutoFit/>
          </a:bodyPr>
          <a:lstStyle/>
          <a:p>
            <a:r>
              <a:rPr lang="ru-RU" sz="2400" dirty="0" smtClean="0"/>
              <a:t>Это два здания нашей школы</a:t>
            </a:r>
            <a:endParaRPr lang="ru-RU" sz="2400" dirty="0"/>
          </a:p>
        </p:txBody>
      </p:sp>
    </p:spTree>
    <p:extLst>
      <p:ext uri="{BB962C8B-B14F-4D97-AF65-F5344CB8AC3E}">
        <p14:creationId xmlns:p14="http://schemas.microsoft.com/office/powerpoint/2010/main" val="74749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G:\Аэродром\715578.jpg"/>
          <p:cNvPicPr/>
          <p:nvPr/>
        </p:nvPicPr>
        <p:blipFill rotWithShape="1">
          <a:blip r:embed="rId2">
            <a:extLst>
              <a:ext uri="{28A0092B-C50C-407E-A947-70E740481C1C}">
                <a14:useLocalDpi xmlns:a14="http://schemas.microsoft.com/office/drawing/2010/main" val="0"/>
              </a:ext>
            </a:extLst>
          </a:blip>
          <a:srcRect t="14372" b="22995"/>
          <a:stretch/>
        </p:blipFill>
        <p:spPr bwMode="auto">
          <a:xfrm>
            <a:off x="971600" y="975955"/>
            <a:ext cx="7243066" cy="4536504"/>
          </a:xfrm>
          <a:prstGeom prst="rect">
            <a:avLst/>
          </a:prstGeom>
          <a:noFill/>
          <a:ln>
            <a:noFill/>
          </a:ln>
          <a:extLst>
            <a:ext uri="{53640926-AAD7-44D8-BBD7-CCE9431645EC}">
              <a14:shadowObscured xmlns:a14="http://schemas.microsoft.com/office/drawing/2010/main"/>
            </a:ext>
          </a:extLst>
        </p:spPr>
      </p:pic>
      <p:sp>
        <p:nvSpPr>
          <p:cNvPr id="2" name="Прямоугольник 1"/>
          <p:cNvSpPr/>
          <p:nvPr/>
        </p:nvSpPr>
        <p:spPr>
          <a:xfrm>
            <a:off x="344661" y="5517232"/>
            <a:ext cx="8496944" cy="1569660"/>
          </a:xfrm>
          <a:prstGeom prst="rect">
            <a:avLst/>
          </a:prstGeom>
        </p:spPr>
        <p:txBody>
          <a:bodyPr wrap="square">
            <a:spAutoFit/>
          </a:bodyPr>
          <a:lstStyle/>
          <a:p>
            <a:r>
              <a:rPr lang="ru-RU" sz="2400" dirty="0"/>
              <a:t>Мало кто знает, что на месте, где сейчас находится школа, во время Великой Отечественной войны располагался учебный аэродром с военными самолётами.</a:t>
            </a:r>
          </a:p>
          <a:p>
            <a:endParaRPr lang="ru-RU" sz="2400" dirty="0"/>
          </a:p>
        </p:txBody>
      </p:sp>
      <p:sp>
        <p:nvSpPr>
          <p:cNvPr id="3" name="TextBox 2"/>
          <p:cNvSpPr txBox="1"/>
          <p:nvPr/>
        </p:nvSpPr>
        <p:spPr>
          <a:xfrm>
            <a:off x="3152973" y="204127"/>
            <a:ext cx="5688632" cy="769441"/>
          </a:xfrm>
          <a:prstGeom prst="rect">
            <a:avLst/>
          </a:prstGeom>
          <a:noFill/>
        </p:spPr>
        <p:txBody>
          <a:bodyPr wrap="square" rtlCol="0">
            <a:spAutoFit/>
          </a:bodyPr>
          <a:lstStyle/>
          <a:p>
            <a:r>
              <a:rPr lang="ru-RU" sz="2200" dirty="0" smtClean="0"/>
              <a:t>Карта аэрофотосъемки немецкой разведки во время Великой Отечественной войны</a:t>
            </a:r>
            <a:endParaRPr lang="ru-RU" sz="2200" dirty="0"/>
          </a:p>
        </p:txBody>
      </p:sp>
      <p:cxnSp>
        <p:nvCxnSpPr>
          <p:cNvPr id="6" name="Прямая со стрелкой 5"/>
          <p:cNvCxnSpPr/>
          <p:nvPr/>
        </p:nvCxnSpPr>
        <p:spPr>
          <a:xfrm>
            <a:off x="2843808" y="1772816"/>
            <a:ext cx="1512168" cy="23042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288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G:\Аэродром\5.jpg"/>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2656"/>
            <a:ext cx="5943600" cy="3304540"/>
          </a:xfrm>
          <a:prstGeom prst="rect">
            <a:avLst/>
          </a:prstGeom>
          <a:noFill/>
          <a:ln>
            <a:noFill/>
          </a:ln>
        </p:spPr>
      </p:pic>
      <p:pic>
        <p:nvPicPr>
          <p:cNvPr id="5" name="Рисунок 4" descr="G:\Аэродром\21.JPG"/>
          <p:cNvPicPr/>
          <p:nvPr/>
        </p:nvPicPr>
        <p:blipFill>
          <a:blip r:embed="rId3">
            <a:extLst>
              <a:ext uri="{28A0092B-C50C-407E-A947-70E740481C1C}">
                <a14:useLocalDpi xmlns:a14="http://schemas.microsoft.com/office/drawing/2010/main" val="0"/>
              </a:ext>
            </a:extLst>
          </a:blip>
          <a:srcRect/>
          <a:stretch>
            <a:fillRect/>
          </a:stretch>
        </p:blipFill>
        <p:spPr bwMode="auto">
          <a:xfrm>
            <a:off x="3059832" y="3140968"/>
            <a:ext cx="5940425" cy="3468370"/>
          </a:xfrm>
          <a:prstGeom prst="rect">
            <a:avLst/>
          </a:prstGeom>
          <a:noFill/>
          <a:ln>
            <a:noFill/>
          </a:ln>
        </p:spPr>
      </p:pic>
      <p:sp>
        <p:nvSpPr>
          <p:cNvPr id="2" name="TextBox 1"/>
          <p:cNvSpPr txBox="1"/>
          <p:nvPr/>
        </p:nvSpPr>
        <p:spPr>
          <a:xfrm>
            <a:off x="251520" y="3905657"/>
            <a:ext cx="2808312" cy="2677656"/>
          </a:xfrm>
          <a:prstGeom prst="rect">
            <a:avLst/>
          </a:prstGeom>
          <a:noFill/>
        </p:spPr>
        <p:txBody>
          <a:bodyPr wrap="square" rtlCol="0">
            <a:spAutoFit/>
          </a:bodyPr>
          <a:lstStyle/>
          <a:p>
            <a:r>
              <a:rPr lang="ru-RU" sz="2400" dirty="0" smtClean="0"/>
              <a:t>На старых  фотографиях видны служебные постройки и поле, наш аэродром, послуживший Битве за Москву.</a:t>
            </a:r>
            <a:endParaRPr lang="ru-RU" sz="2400" dirty="0"/>
          </a:p>
        </p:txBody>
      </p:sp>
    </p:spTree>
    <p:extLst>
      <p:ext uri="{BB962C8B-B14F-4D97-AF65-F5344CB8AC3E}">
        <p14:creationId xmlns:p14="http://schemas.microsoft.com/office/powerpoint/2010/main" val="182928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G:\Аэродром\15.jpg"/>
          <p:cNvPicPr/>
          <p:nvPr/>
        </p:nvPicPr>
        <p:blipFill>
          <a:blip r:embed="rId2">
            <a:extLst>
              <a:ext uri="{28A0092B-C50C-407E-A947-70E740481C1C}">
                <a14:useLocalDpi xmlns:a14="http://schemas.microsoft.com/office/drawing/2010/main" val="0"/>
              </a:ext>
            </a:extLst>
          </a:blip>
          <a:srcRect/>
          <a:stretch>
            <a:fillRect/>
          </a:stretch>
        </p:blipFill>
        <p:spPr bwMode="auto">
          <a:xfrm>
            <a:off x="99808" y="2780928"/>
            <a:ext cx="5518318" cy="3715058"/>
          </a:xfrm>
          <a:prstGeom prst="rect">
            <a:avLst/>
          </a:prstGeom>
          <a:noFill/>
          <a:ln>
            <a:noFill/>
          </a:ln>
        </p:spPr>
      </p:pic>
      <p:pic>
        <p:nvPicPr>
          <p:cNvPr id="5" name="Рисунок 4" descr="G:\Аэродром\4.jpg"/>
          <p:cNvPicPr/>
          <p:nvPr/>
        </p:nvPicPr>
        <p:blipFill>
          <a:blip r:embed="rId3">
            <a:extLst>
              <a:ext uri="{28A0092B-C50C-407E-A947-70E740481C1C}">
                <a14:useLocalDpi xmlns:a14="http://schemas.microsoft.com/office/drawing/2010/main" val="0"/>
              </a:ext>
            </a:extLst>
          </a:blip>
          <a:srcRect/>
          <a:stretch>
            <a:fillRect/>
          </a:stretch>
        </p:blipFill>
        <p:spPr bwMode="auto">
          <a:xfrm>
            <a:off x="2858967" y="155087"/>
            <a:ext cx="5601466" cy="3737886"/>
          </a:xfrm>
          <a:prstGeom prst="rect">
            <a:avLst/>
          </a:prstGeom>
          <a:noFill/>
          <a:ln>
            <a:noFill/>
          </a:ln>
        </p:spPr>
      </p:pic>
      <p:sp>
        <p:nvSpPr>
          <p:cNvPr id="2" name="TextBox 1"/>
          <p:cNvSpPr txBox="1"/>
          <p:nvPr/>
        </p:nvSpPr>
        <p:spPr>
          <a:xfrm>
            <a:off x="5659700" y="3892973"/>
            <a:ext cx="3376796" cy="2677656"/>
          </a:xfrm>
          <a:prstGeom prst="rect">
            <a:avLst/>
          </a:prstGeom>
          <a:noFill/>
        </p:spPr>
        <p:txBody>
          <a:bodyPr wrap="square" rtlCol="0">
            <a:spAutoFit/>
          </a:bodyPr>
          <a:lstStyle/>
          <a:p>
            <a:r>
              <a:rPr lang="ru-RU" sz="2400" dirty="0" smtClean="0"/>
              <a:t>Нам трудно представить, что было на месте нашей школы.</a:t>
            </a:r>
          </a:p>
          <a:p>
            <a:r>
              <a:rPr lang="ru-RU" sz="2400" dirty="0" smtClean="0"/>
              <a:t>На этих двух фотографиях хорошо видны дома деревни </a:t>
            </a:r>
            <a:r>
              <a:rPr lang="ru-RU" sz="2400" dirty="0" err="1" smtClean="0"/>
              <a:t>Чертановка</a:t>
            </a:r>
            <a:r>
              <a:rPr lang="ru-RU" sz="2400" dirty="0" smtClean="0"/>
              <a:t>.</a:t>
            </a:r>
            <a:endParaRPr lang="ru-RU" sz="2400" dirty="0"/>
          </a:p>
        </p:txBody>
      </p:sp>
      <p:cxnSp>
        <p:nvCxnSpPr>
          <p:cNvPr id="6" name="Прямая со стрелкой 5"/>
          <p:cNvCxnSpPr/>
          <p:nvPr/>
        </p:nvCxnSpPr>
        <p:spPr>
          <a:xfrm>
            <a:off x="1475656" y="1373346"/>
            <a:ext cx="2160240" cy="295918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flipV="1">
            <a:off x="1835696" y="764704"/>
            <a:ext cx="1944216" cy="4320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99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G:\Аэродром\10.jpg"/>
          <p:cNvPicPr/>
          <p:nvPr/>
        </p:nvPicPr>
        <p:blipFill>
          <a:blip r:embed="rId2">
            <a:extLst>
              <a:ext uri="{28A0092B-C50C-407E-A947-70E740481C1C}">
                <a14:useLocalDpi xmlns:a14="http://schemas.microsoft.com/office/drawing/2010/main" val="0"/>
              </a:ext>
            </a:extLst>
          </a:blip>
          <a:srcRect/>
          <a:stretch>
            <a:fillRect/>
          </a:stretch>
        </p:blipFill>
        <p:spPr bwMode="auto">
          <a:xfrm>
            <a:off x="683568" y="692696"/>
            <a:ext cx="7945241" cy="4521949"/>
          </a:xfrm>
          <a:prstGeom prst="rect">
            <a:avLst/>
          </a:prstGeom>
          <a:noFill/>
          <a:ln>
            <a:noFill/>
          </a:ln>
        </p:spPr>
      </p:pic>
      <p:sp>
        <p:nvSpPr>
          <p:cNvPr id="2" name="TextBox 1"/>
          <p:cNvSpPr txBox="1"/>
          <p:nvPr/>
        </p:nvSpPr>
        <p:spPr>
          <a:xfrm>
            <a:off x="688268" y="5445224"/>
            <a:ext cx="8136904" cy="1200329"/>
          </a:xfrm>
          <a:prstGeom prst="rect">
            <a:avLst/>
          </a:prstGeom>
          <a:noFill/>
        </p:spPr>
        <p:txBody>
          <a:bodyPr wrap="square" rtlCol="0">
            <a:spAutoFit/>
          </a:bodyPr>
          <a:lstStyle/>
          <a:p>
            <a:r>
              <a:rPr lang="ru-RU" sz="2400" dirty="0" smtClean="0"/>
              <a:t>А здесь на горизонте виден район </a:t>
            </a:r>
            <a:r>
              <a:rPr lang="ru-RU" sz="2400" dirty="0" err="1" smtClean="0"/>
              <a:t>Зюзино</a:t>
            </a:r>
            <a:r>
              <a:rPr lang="ru-RU" sz="2400" dirty="0" smtClean="0"/>
              <a:t>. Поле не похоже на современные аэродромы. </a:t>
            </a:r>
            <a:r>
              <a:rPr lang="ru-RU" sz="2400" dirty="0"/>
              <a:t>Н</a:t>
            </a:r>
            <a:r>
              <a:rPr lang="ru-RU" sz="2400" dirty="0" smtClean="0"/>
              <a:t>а немецкой </a:t>
            </a:r>
            <a:r>
              <a:rPr lang="ru-RU" sz="2400" dirty="0" err="1" smtClean="0"/>
              <a:t>аэрофографии</a:t>
            </a:r>
            <a:r>
              <a:rPr lang="ru-RU" sz="2400" dirty="0" smtClean="0"/>
              <a:t> не просматривается военный аэродром  из-за  маскировки.</a:t>
            </a:r>
            <a:endParaRPr lang="ru-RU" sz="2400" dirty="0"/>
          </a:p>
        </p:txBody>
      </p:sp>
    </p:spTree>
    <p:extLst>
      <p:ext uri="{BB962C8B-B14F-4D97-AF65-F5344CB8AC3E}">
        <p14:creationId xmlns:p14="http://schemas.microsoft.com/office/powerpoint/2010/main" val="25082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64908"/>
            <a:ext cx="5311475" cy="3620517"/>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2276872"/>
            <a:ext cx="4787780" cy="4437112"/>
          </a:xfrm>
          <a:prstGeom prst="rect">
            <a:avLst/>
          </a:prstGeom>
        </p:spPr>
      </p:pic>
      <p:sp>
        <p:nvSpPr>
          <p:cNvPr id="6" name="TextBox 5"/>
          <p:cNvSpPr txBox="1"/>
          <p:nvPr/>
        </p:nvSpPr>
        <p:spPr>
          <a:xfrm>
            <a:off x="428001" y="4261571"/>
            <a:ext cx="3312368" cy="1938992"/>
          </a:xfrm>
          <a:prstGeom prst="rect">
            <a:avLst/>
          </a:prstGeom>
          <a:noFill/>
        </p:spPr>
        <p:txBody>
          <a:bodyPr wrap="square" rtlCol="0">
            <a:spAutoFit/>
          </a:bodyPr>
          <a:lstStyle/>
          <a:p>
            <a:r>
              <a:rPr lang="ru-RU" sz="2400" dirty="0" smtClean="0"/>
              <a:t>Вот  на этом поле в любую погоду учились взлетать и правильно сажать самолёты молодые лётчики.</a:t>
            </a:r>
            <a:endParaRPr lang="ru-RU" sz="2400" dirty="0"/>
          </a:p>
        </p:txBody>
      </p:sp>
    </p:spTree>
    <p:extLst>
      <p:ext uri="{BB962C8B-B14F-4D97-AF65-F5344CB8AC3E}">
        <p14:creationId xmlns:p14="http://schemas.microsoft.com/office/powerpoint/2010/main" val="398127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564</TotalTime>
  <Words>934</Words>
  <Application>Microsoft Office PowerPoint</Application>
  <PresentationFormat>Экран (4:3)</PresentationFormat>
  <Paragraphs>67</Paragraphs>
  <Slides>31</Slides>
  <Notes>0</Notes>
  <HiddenSlides>0</HiddenSlides>
  <MMClips>3</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31</vt:i4>
      </vt:variant>
    </vt:vector>
  </HeadingPairs>
  <TitlesOfParts>
    <vt:vector size="36" baseType="lpstr">
      <vt:lpstr>Arial</vt:lpstr>
      <vt:lpstr>Calibri</vt:lpstr>
      <vt:lpstr>Lucida Sans Unicode</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Вячеслав</dc:creator>
  <cp:lastModifiedBy>117</cp:lastModifiedBy>
  <cp:revision>63</cp:revision>
  <dcterms:created xsi:type="dcterms:W3CDTF">2016-11-15T21:17:37Z</dcterms:created>
  <dcterms:modified xsi:type="dcterms:W3CDTF">2016-12-20T09:57:31Z</dcterms:modified>
</cp:coreProperties>
</file>