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ppt/notesSlides/notesSlide19.xml" ContentType="application/vnd.openxmlformats-officedocument.presentationml.notesSlide+xml"/>
  <Override PartName="/ppt/notesSlides/notesSlide20.xml" ContentType="application/vnd.openxmlformats-officedocument.presentationml.notesSlide+xml"/>
  <Override PartName="/ppt/notesSlides/notesSlide21.xml" ContentType="application/vnd.openxmlformats-officedocument.presentationml.notesSlide+xml"/>
  <Override PartName="/ppt/notesSlides/notesSlide2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25"/>
  </p:notesMasterIdLst>
  <p:handoutMasterIdLst>
    <p:handoutMasterId r:id="rId26"/>
  </p:handoutMasterIdLst>
  <p:sldIdLst>
    <p:sldId id="256" r:id="rId2"/>
    <p:sldId id="257" r:id="rId3"/>
    <p:sldId id="258" r:id="rId4"/>
    <p:sldId id="279" r:id="rId5"/>
    <p:sldId id="259" r:id="rId6"/>
    <p:sldId id="260" r:id="rId7"/>
    <p:sldId id="261" r:id="rId8"/>
    <p:sldId id="262" r:id="rId9"/>
    <p:sldId id="263" r:id="rId10"/>
    <p:sldId id="264" r:id="rId11"/>
    <p:sldId id="265" r:id="rId12"/>
    <p:sldId id="266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77" r:id="rId24"/>
  </p:sldIdLst>
  <p:sldSz cx="4679950" cy="3617913"/>
  <p:notesSz cx="6797675" cy="9928225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>
      <p:cViewPr varScale="1">
        <p:scale>
          <a:sx n="147" d="100"/>
          <a:sy n="147" d="100"/>
        </p:scale>
        <p:origin x="-1332" y="-90"/>
      </p:cViewPr>
      <p:guideLst>
        <p:guide orient="horz" pos="1139"/>
        <p:guide pos="1474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handoutMaster" Target="handoutMasters/handoutMaster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noFill/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 txBox="1">
            <a:spLocks noGrp="1"/>
          </p:cNvSpPr>
          <p:nvPr>
            <p:ph type="hdr" sz="quarter"/>
          </p:nvPr>
        </p:nvSpPr>
        <p:spPr>
          <a:xfrm>
            <a:off x="0" y="1"/>
            <a:ext cx="2949584" cy="4960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Дата 2"/>
          <p:cNvSpPr txBox="1">
            <a:spLocks noGrp="1"/>
          </p:cNvSpPr>
          <p:nvPr>
            <p:ph type="dt" sz="quarter" idx="1"/>
          </p:nvPr>
        </p:nvSpPr>
        <p:spPr>
          <a:xfrm>
            <a:off x="3847734" y="1"/>
            <a:ext cx="2949584" cy="4960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Нижний колонтитул 3"/>
          <p:cNvSpPr txBox="1">
            <a:spLocks noGrp="1"/>
          </p:cNvSpPr>
          <p:nvPr>
            <p:ph type="ftr" sz="quarter" idx="2"/>
          </p:nvPr>
        </p:nvSpPr>
        <p:spPr>
          <a:xfrm>
            <a:off x="0" y="9431814"/>
            <a:ext cx="2949584" cy="4960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5" name="Номер слайда 4"/>
          <p:cNvSpPr txBox="1">
            <a:spLocks noGrp="1"/>
          </p:cNvSpPr>
          <p:nvPr>
            <p:ph type="sldNum" sz="quarter" idx="3"/>
          </p:nvPr>
        </p:nvSpPr>
        <p:spPr>
          <a:xfrm>
            <a:off x="3847734" y="9431814"/>
            <a:ext cx="2949584" cy="496019"/>
          </a:xfrm>
          <a:prstGeom prst="rect">
            <a:avLst/>
          </a:prstGeom>
          <a:noFill/>
          <a:ln>
            <a:noFill/>
          </a:ln>
        </p:spPr>
        <p:txBody>
          <a:bodyPr vert="horz" wrap="none" lIns="90000" tIns="45000" rIns="90000" bIns="45000" anchor="b" anchorCtr="0" compatLnSpc="1"/>
          <a:lstStyle/>
          <a:p>
            <a: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fld id="{F61966A7-6F63-412F-B1FB-FB40B260A73E}" type="slidenum">
              <a:t>‹#›</a:t>
            </a:fld>
            <a:endParaRPr lang="ru-RU" sz="14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</p:spTree>
    <p:extLst>
      <p:ext uri="{BB962C8B-B14F-4D97-AF65-F5344CB8AC3E}">
        <p14:creationId xmlns:p14="http://schemas.microsoft.com/office/powerpoint/2010/main" val="4249516470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ик 1"/>
          <p:cNvSpPr>
            <a:spLocks noMove="1" noResize="1"/>
          </p:cNvSpPr>
          <p:nvPr/>
        </p:nvSpPr>
        <p:spPr>
          <a:xfrm>
            <a:off x="0" y="0"/>
            <a:ext cx="6797675" cy="9928225"/>
          </a:xfrm>
          <a:prstGeom prst="rect">
            <a:avLst/>
          </a:pr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5000" rIns="90000" bIns="45000" anchor="ctr" anchorCtr="1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0" y="0"/>
            <a:ext cx="6797675" cy="9928225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0" y="0"/>
            <a:ext cx="6797675" cy="9928225"/>
          </a:xfrm>
          <a:custGeom>
            <a:avLst>
              <a:gd name="f0" fmla="val 5"/>
            </a:avLst>
            <a:gdLst>
              <a:gd name="f1" fmla="val 10800000"/>
              <a:gd name="f2" fmla="val 5400000"/>
              <a:gd name="f3" fmla="val 16200000"/>
              <a:gd name="f4" fmla="val w"/>
              <a:gd name="f5" fmla="val h"/>
              <a:gd name="f6" fmla="val ss"/>
              <a:gd name="f7" fmla="val 0"/>
              <a:gd name="f8" fmla="*/ 5419351 1 1725033"/>
              <a:gd name="f9" fmla="val 45"/>
              <a:gd name="f10" fmla="val 10800"/>
              <a:gd name="f11" fmla="val -2147483647"/>
              <a:gd name="f12" fmla="val 2147483647"/>
              <a:gd name="f13" fmla="abs f4"/>
              <a:gd name="f14" fmla="abs f5"/>
              <a:gd name="f15" fmla="abs f6"/>
              <a:gd name="f16" fmla="*/ f8 1 180"/>
              <a:gd name="f17" fmla="pin 0 f0 10800"/>
              <a:gd name="f18" fmla="+- 0 0 f2"/>
              <a:gd name="f19" fmla="?: f13 f4 1"/>
              <a:gd name="f20" fmla="?: f14 f5 1"/>
              <a:gd name="f21" fmla="?: f15 f6 1"/>
              <a:gd name="f22" fmla="*/ f9 f16 1"/>
              <a:gd name="f23" fmla="+- f7 f17 0"/>
              <a:gd name="f24" fmla="*/ f19 1 21600"/>
              <a:gd name="f25" fmla="*/ f20 1 21600"/>
              <a:gd name="f26" fmla="*/ 21600 f19 1"/>
              <a:gd name="f27" fmla="*/ 21600 f20 1"/>
              <a:gd name="f28" fmla="+- 0 0 f22"/>
              <a:gd name="f29" fmla="min f25 f24"/>
              <a:gd name="f30" fmla="*/ f26 1 f21"/>
              <a:gd name="f31" fmla="*/ f27 1 f21"/>
              <a:gd name="f32" fmla="*/ f28 f1 1"/>
              <a:gd name="f33" fmla="*/ f32 1 f8"/>
              <a:gd name="f34" fmla="+- f31 0 f17"/>
              <a:gd name="f35" fmla="+- f30 0 f17"/>
              <a:gd name="f36" fmla="*/ f17 f29 1"/>
              <a:gd name="f37" fmla="*/ f7 f29 1"/>
              <a:gd name="f38" fmla="*/ f23 f29 1"/>
              <a:gd name="f39" fmla="*/ f31 f29 1"/>
              <a:gd name="f40" fmla="*/ f30 f29 1"/>
              <a:gd name="f41" fmla="+- f33 0 f2"/>
              <a:gd name="f42" fmla="+- f37 0 f38"/>
              <a:gd name="f43" fmla="+- f38 0 f37"/>
              <a:gd name="f44" fmla="*/ f34 f29 1"/>
              <a:gd name="f45" fmla="*/ f35 f29 1"/>
              <a:gd name="f46" fmla="cos 1 f41"/>
              <a:gd name="f47" fmla="abs f42"/>
              <a:gd name="f48" fmla="abs f43"/>
              <a:gd name="f49" fmla="?: f42 f18 f2"/>
              <a:gd name="f50" fmla="?: f42 f2 f18"/>
              <a:gd name="f51" fmla="?: f42 f3 f2"/>
              <a:gd name="f52" fmla="?: f42 f2 f3"/>
              <a:gd name="f53" fmla="+- f39 0 f44"/>
              <a:gd name="f54" fmla="?: f43 f18 f2"/>
              <a:gd name="f55" fmla="?: f43 f2 f18"/>
              <a:gd name="f56" fmla="+- f40 0 f45"/>
              <a:gd name="f57" fmla="+- f44 0 f39"/>
              <a:gd name="f58" fmla="+- f45 0 f40"/>
              <a:gd name="f59" fmla="?: f42 0 f1"/>
              <a:gd name="f60" fmla="?: f42 f1 0"/>
              <a:gd name="f61" fmla="+- 0 0 f46"/>
              <a:gd name="f62" fmla="?: f42 f52 f51"/>
              <a:gd name="f63" fmla="?: f42 f51 f52"/>
              <a:gd name="f64" fmla="?: f43 f50 f49"/>
              <a:gd name="f65" fmla="abs f53"/>
              <a:gd name="f66" fmla="?: f53 0 f1"/>
              <a:gd name="f67" fmla="?: f53 f1 0"/>
              <a:gd name="f68" fmla="?: f53 f54 f55"/>
              <a:gd name="f69" fmla="abs f56"/>
              <a:gd name="f70" fmla="abs f57"/>
              <a:gd name="f71" fmla="?: f56 f18 f2"/>
              <a:gd name="f72" fmla="?: f56 f2 f18"/>
              <a:gd name="f73" fmla="?: f56 f3 f2"/>
              <a:gd name="f74" fmla="?: f56 f2 f3"/>
              <a:gd name="f75" fmla="abs f58"/>
              <a:gd name="f76" fmla="?: f58 f18 f2"/>
              <a:gd name="f77" fmla="?: f58 f2 f18"/>
              <a:gd name="f78" fmla="?: f58 f60 f59"/>
              <a:gd name="f79" fmla="?: f58 f59 f60"/>
              <a:gd name="f80" fmla="*/ f17 f61 1"/>
              <a:gd name="f81" fmla="?: f43 f63 f62"/>
              <a:gd name="f82" fmla="?: f43 f67 f66"/>
              <a:gd name="f83" fmla="?: f43 f66 f67"/>
              <a:gd name="f84" fmla="?: f56 f74 f73"/>
              <a:gd name="f85" fmla="?: f56 f73 f74"/>
              <a:gd name="f86" fmla="?: f57 f72 f71"/>
              <a:gd name="f87" fmla="?: f42 f78 f79"/>
              <a:gd name="f88" fmla="?: f42 f76 f77"/>
              <a:gd name="f89" fmla="*/ f80 3163 1"/>
              <a:gd name="f90" fmla="?: f53 f82 f83"/>
              <a:gd name="f91" fmla="?: f57 f85 f84"/>
              <a:gd name="f92" fmla="*/ f89 1 7636"/>
              <a:gd name="f93" fmla="+- f7 f92 0"/>
              <a:gd name="f94" fmla="+- f30 0 f92"/>
              <a:gd name="f95" fmla="+- f31 0 f92"/>
              <a:gd name="f96" fmla="*/ f93 f29 1"/>
              <a:gd name="f97" fmla="*/ f94 f29 1"/>
              <a:gd name="f98" fmla="*/ f95 f29 1"/>
            </a:gdLst>
            <a:ahLst>
              <a:ahXY gdRefX="f0" minX="f7" maxX="f10">
                <a:pos x="f36" y="f37"/>
              </a:ahXY>
            </a:ahLst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f96" t="f96" r="f97" b="f98"/>
            <a:pathLst>
              <a:path>
                <a:moveTo>
                  <a:pt x="f38" y="f37"/>
                </a:moveTo>
                <a:arcTo wR="f47" hR="f48" stAng="f81" swAng="f64"/>
                <a:lnTo>
                  <a:pt x="f37" y="f44"/>
                </a:lnTo>
                <a:arcTo wR="f48" hR="f65" stAng="f90" swAng="f68"/>
                <a:lnTo>
                  <a:pt x="f45" y="f39"/>
                </a:lnTo>
                <a:arcTo wR="f69" hR="f70" stAng="f91" swAng="f86"/>
                <a:lnTo>
                  <a:pt x="f40" y="f38"/>
                </a:lnTo>
                <a:arcTo wR="f75" hR="f47" stAng="f87" swAng="f88"/>
                <a:close/>
              </a:path>
            </a:pathLst>
          </a:custGeom>
          <a:solidFill>
            <a:srgbClr val="FFFFFF"/>
          </a:solidFill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5" name="Полилиния 4"/>
          <p:cNvSpPr/>
          <p:nvPr/>
        </p:nvSpPr>
        <p:spPr>
          <a:xfrm>
            <a:off x="0" y="0"/>
            <a:ext cx="2945659" cy="4964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6" name="Дата 5"/>
          <p:cNvSpPr txBox="1">
            <a:spLocks noGrp="1"/>
          </p:cNvSpPr>
          <p:nvPr>
            <p:ph type="dt" idx="1"/>
          </p:nvPr>
        </p:nvSpPr>
        <p:spPr>
          <a:xfrm>
            <a:off x="3850588" y="-390"/>
            <a:ext cx="2942447" cy="49289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7" name="Образ слайда 6"/>
          <p:cNvSpPr>
            <a:spLocks noGrp="1" noRot="1" noChangeAspect="1"/>
          </p:cNvSpPr>
          <p:nvPr>
            <p:ph type="sldImg" idx="2"/>
          </p:nvPr>
        </p:nvSpPr>
        <p:spPr>
          <a:xfrm>
            <a:off x="992188" y="744538"/>
            <a:ext cx="4808537" cy="3719512"/>
          </a:xfrm>
          <a:prstGeom prst="rect">
            <a:avLst/>
          </a:prstGeom>
          <a:noFill/>
          <a:ln>
            <a:noFill/>
            <a:prstDash val="solid"/>
          </a:ln>
        </p:spPr>
      </p:sp>
      <p:sp>
        <p:nvSpPr>
          <p:cNvPr id="8" name="Заметки 7"/>
          <p:cNvSpPr txBox="1">
            <a:spLocks noGrp="1"/>
          </p:cNvSpPr>
          <p:nvPr>
            <p:ph type="body" sz="quarter" idx="3"/>
          </p:nvPr>
        </p:nvSpPr>
        <p:spPr>
          <a:xfrm>
            <a:off x="679411" y="4715516"/>
            <a:ext cx="5434928" cy="4464183"/>
          </a:xfrm>
          <a:prstGeom prst="rect">
            <a:avLst/>
          </a:prstGeom>
          <a:noFill/>
          <a:ln>
            <a:noFill/>
          </a:ln>
        </p:spPr>
        <p:txBody>
          <a:bodyPr vert="horz" lIns="0" tIns="0" rIns="0" bIns="0" compatLnSpc="1"/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  <p:sp>
        <p:nvSpPr>
          <p:cNvPr id="9" name="Полилиния 8"/>
          <p:cNvSpPr/>
          <p:nvPr/>
        </p:nvSpPr>
        <p:spPr>
          <a:xfrm>
            <a:off x="0" y="9430250"/>
            <a:ext cx="2945659" cy="496411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10" name="Номер слайда 9"/>
          <p:cNvSpPr txBox="1">
            <a:spLocks noGrp="1"/>
          </p:cNvSpPr>
          <p:nvPr>
            <p:ph type="sldNum" sz="quarter" idx="5"/>
          </p:nvPr>
        </p:nvSpPr>
        <p:spPr>
          <a:xfrm>
            <a:off x="3850588" y="9429860"/>
            <a:ext cx="2942447" cy="492892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b" anchorCtr="0" compatLnSpc="1"/>
          <a:lstStyle>
            <a:lvl1pPr marL="0" marR="0" lvl="0" indent="0" algn="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Lucida Sans Unicode" pitchFamily="2"/>
                <a:cs typeface="Lucida Sans Unicode" pitchFamily="2"/>
              </a:defRPr>
            </a:lvl1pPr>
          </a:lstStyle>
          <a:p>
            <a:pPr lvl="0"/>
            <a:fld id="{DAF961B7-0943-42FB-9A66-AF5C72BE36BE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1955917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marR="0" indent="0" algn="l" rtl="0" hangingPunct="0">
      <a:lnSpc>
        <a:spcPct val="100000"/>
      </a:lnSpc>
      <a:spcBef>
        <a:spcPts val="448"/>
      </a:spcBef>
      <a:spcAft>
        <a:spcPts val="0"/>
      </a:spcAft>
      <a:tabLst>
        <a:tab pos="0" algn="l"/>
        <a:tab pos="448919" algn="l"/>
        <a:tab pos="898199" algn="l"/>
        <a:tab pos="1347480" algn="l"/>
        <a:tab pos="1796760" algn="l"/>
        <a:tab pos="2246040" algn="l"/>
        <a:tab pos="2695320" algn="l"/>
        <a:tab pos="3144600" algn="l"/>
        <a:tab pos="3593880" algn="l"/>
        <a:tab pos="4043159" algn="l"/>
        <a:tab pos="4492440" algn="l"/>
        <a:tab pos="4941719" algn="l"/>
        <a:tab pos="5391000" algn="l"/>
        <a:tab pos="5840280" algn="l"/>
        <a:tab pos="6289560" algn="l"/>
        <a:tab pos="6738840" algn="l"/>
        <a:tab pos="7188120" algn="l"/>
        <a:tab pos="7637400" algn="l"/>
        <a:tab pos="8086679" algn="l"/>
        <a:tab pos="8535960" algn="l"/>
        <a:tab pos="8985240" algn="l"/>
      </a:tabLst>
      <a:defRPr lang="ru-RU" sz="1200" b="0" i="0" u="none" strike="noStrike" baseline="0">
        <a:ln>
          <a:noFill/>
        </a:ln>
        <a:solidFill>
          <a:srgbClr val="000000"/>
        </a:solidFill>
        <a:latin typeface="Times New Roman" pitchFamily="18"/>
        <a:ea typeface="Microsoft YaHei" pitchFamily="2"/>
        <a:cs typeface="Arial" pitchFamily="2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 noResize="1"/>
          </p:cNvSpPr>
          <p:nvPr>
            <p:ph type="sldImg"/>
          </p:nvPr>
        </p:nvSpPr>
        <p:spPr>
          <a:xfrm>
            <a:off x="992188" y="744538"/>
            <a:ext cx="4813300" cy="3722687"/>
          </a:xfrm>
          <a:solidFill>
            <a:schemeClr val="accent1"/>
          </a:solidFill>
          <a:ln w="25400">
            <a:solidFill>
              <a:schemeClr val="accent1">
                <a:shade val="50000"/>
              </a:schemeClr>
            </a:solidFill>
            <a:prstDash val="solid"/>
          </a:ln>
        </p:spPr>
      </p:sp>
      <p:sp>
        <p:nvSpPr>
          <p:cNvPr id="3" name="Заметки 2"/>
          <p:cNvSpPr txBox="1">
            <a:spLocks noGrp="1"/>
          </p:cNvSpPr>
          <p:nvPr>
            <p:ph type="body" sz="quarter" idx="1"/>
          </p:nvPr>
        </p:nvSpPr>
        <p:spPr>
          <a:xfrm>
            <a:off x="679411" y="6855274"/>
            <a:ext cx="5434928" cy="184666"/>
          </a:xfrm>
        </p:spPr>
        <p:txBody>
          <a:bodyPr anchor="ctr" anchorCtr="0">
            <a:spAutoFit/>
          </a:bodyPr>
          <a:lstStyle>
            <a:defPPr lvl="0">
              <a:buNone/>
            </a:defPPr>
            <a:lvl1pPr lvl="0">
              <a:buNone/>
            </a:lvl1pPr>
            <a:lvl2pPr lvl="1">
              <a:buClr>
                <a:srgbClr val="000000"/>
              </a:buClr>
              <a:buSzPct val="100000"/>
              <a:buFont typeface="Times New Roman" pitchFamily="18"/>
              <a:buChar char="–"/>
            </a:lvl2pPr>
            <a:lvl3pPr lvl="2">
              <a:buClr>
                <a:srgbClr val="000000"/>
              </a:buClr>
              <a:buSzPct val="100000"/>
              <a:buFont typeface="Times New Roman" pitchFamily="18"/>
              <a:buChar char="•"/>
            </a:lvl3pPr>
            <a:lvl4pPr lvl="3">
              <a:buClr>
                <a:srgbClr val="000000"/>
              </a:buClr>
              <a:buSzPct val="100000"/>
              <a:buFont typeface="Times New Roman" pitchFamily="18"/>
              <a:buChar char="–"/>
            </a:lvl4pPr>
            <a:lvl5pPr lvl="4">
              <a:buClr>
                <a:srgbClr val="000000"/>
              </a:buClr>
              <a:buSzPct val="100000"/>
              <a:buFont typeface="Times New Roman" pitchFamily="18"/>
              <a:buChar char="»"/>
            </a:lvl5pPr>
            <a:lvl6pPr lvl="5">
              <a:buClr>
                <a:srgbClr val="000000"/>
              </a:buClr>
              <a:buSzPct val="100000"/>
              <a:buFont typeface="Times New Roman" pitchFamily="18"/>
              <a:buChar char="»"/>
            </a:lvl6pPr>
            <a:lvl7pPr lvl="6">
              <a:buClr>
                <a:srgbClr val="000000"/>
              </a:buClr>
              <a:buSzPct val="100000"/>
              <a:buFont typeface="Times New Roman" pitchFamily="18"/>
              <a:buChar char="»"/>
            </a:lvl7pPr>
            <a:lvl8pPr lvl="7">
              <a:buClr>
                <a:srgbClr val="000000"/>
              </a:buClr>
              <a:buSzPct val="100000"/>
              <a:buFont typeface="Times New Roman" pitchFamily="18"/>
              <a:buChar char="»"/>
            </a:lvl8pPr>
            <a:lvl9pPr lvl="8">
              <a:buClr>
                <a:srgbClr val="000000"/>
              </a:buClr>
              <a:buSzPct val="100000"/>
              <a:buFont typeface="Times New Roman" pitchFamily="18"/>
              <a:buChar char="»"/>
            </a:lvl9pPr>
          </a:lstStyle>
          <a:p>
            <a:endParaRPr lang="ru-RU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350838" y="1123950"/>
            <a:ext cx="3978275" cy="774700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701675" y="2049463"/>
            <a:ext cx="3276600" cy="92551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82FE92C4-8234-4F3C-975B-991FCD990793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701146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4DA9780-5021-437C-B08C-388B08307B9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2463406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3390900" y="144463"/>
            <a:ext cx="1052513" cy="308610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233363" y="144463"/>
            <a:ext cx="3005137" cy="308610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F75C7899-69CD-4B94-871E-2EEF5A7610EF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03654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E24BB25-EBDE-46A6-9CF2-4F93955B0D97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244719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69888" y="2324100"/>
            <a:ext cx="3978275" cy="719138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369888" y="1533525"/>
            <a:ext cx="3978275" cy="790575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8647940-E50B-44DC-B25C-EDD975CF9D9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84513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233363" y="844550"/>
            <a:ext cx="2028825" cy="238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414588" y="844550"/>
            <a:ext cx="2028825" cy="238601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C3F0A6C4-1704-496A-8AC7-259E0D2C5E32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969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3" y="144463"/>
            <a:ext cx="4213225" cy="603250"/>
          </a:xfrm>
        </p:spPr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233363" y="809625"/>
            <a:ext cx="2068512" cy="338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233363" y="1147763"/>
            <a:ext cx="2068512" cy="2084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2378075" y="809625"/>
            <a:ext cx="2068513" cy="338138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2378075" y="1147763"/>
            <a:ext cx="2068513" cy="2084387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8" name="Номер слайда 7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54A9266A-62B4-460E-9DCE-A13D26AEDB7A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364786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E9F8B518-2409-4305-B3D3-0C817450E7FB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84241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3" name="Номер слайда 2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4BCEEA48-3297-4726-8969-163E3E6B5858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944243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hf sldNum="0" hdr="0" ftr="0" dt="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3363" y="144463"/>
            <a:ext cx="1539875" cy="612775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830388" y="144463"/>
            <a:ext cx="2616200" cy="3087687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3363" y="757238"/>
            <a:ext cx="1539875" cy="247491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3E72919-896E-4010-820D-201ABEBEB4F4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13656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7575" y="2532063"/>
            <a:ext cx="2808288" cy="300037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917575" y="323850"/>
            <a:ext cx="2808288" cy="217011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917575" y="2832100"/>
            <a:ext cx="2808288" cy="4238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lvl="0"/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1"/>
          </p:nvPr>
        </p:nvSpPr>
        <p:spPr/>
        <p:txBody>
          <a:bodyPr/>
          <a:lstStyle/>
          <a:p>
            <a:pPr lvl="0"/>
            <a:fld id="{A52774BD-FCE8-4135-B6AE-53876B42172D}" type="slidenum"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9394623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 txBox="1">
            <a:spLocks noGrp="1"/>
          </p:cNvSpPr>
          <p:nvPr>
            <p:ph type="title"/>
          </p:nvPr>
        </p:nvSpPr>
        <p:spPr>
          <a:xfrm>
            <a:off x="233640" y="144720"/>
            <a:ext cx="4210200" cy="601200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ctr" anchorCtr="0" compatLnSpc="1"/>
          <a:lstStyle>
            <a:defPPr lvl="0">
              <a:buNone/>
            </a:defPPr>
            <a:lvl1pPr lvl="0">
              <a:buNone/>
            </a:lvl1pPr>
            <a:lvl2pPr lvl="1">
              <a:buSzPct val="45000"/>
              <a:buFont typeface="StarSymbol"/>
              <a:buChar char="●"/>
            </a:lvl2pPr>
            <a:lvl3pPr lvl="2">
              <a:buSzPct val="45000"/>
              <a:buFont typeface="StarSymbol"/>
              <a:buChar char="●"/>
            </a:lvl3pPr>
            <a:lvl4pPr lvl="3">
              <a:buSzPct val="45000"/>
              <a:buFont typeface="StarSymbol"/>
              <a:buChar char="●"/>
            </a:lvl4pPr>
            <a:lvl5pPr lvl="4">
              <a:buSzPct val="45000"/>
              <a:buFont typeface="StarSymbol"/>
              <a:buChar char="●"/>
            </a:lvl5pPr>
            <a:lvl6pPr lvl="5">
              <a:buSzPct val="45000"/>
              <a:buFont typeface="StarSymbol"/>
              <a:buChar char="●"/>
            </a:lvl6pPr>
            <a:lvl7pPr lvl="6">
              <a:buSzPct val="45000"/>
              <a:buFont typeface="StarSymbol"/>
              <a:buChar char="●"/>
            </a:lvl7pPr>
            <a:lvl8pPr lvl="7">
              <a:buSzPct val="45000"/>
              <a:buFont typeface="StarSymbol"/>
              <a:buChar char="●"/>
            </a:lvl8pPr>
            <a:lvl9pPr lvl="8">
              <a:buSzPct val="45000"/>
              <a:buFont typeface="StarSymbol"/>
              <a:buChar char="●"/>
            </a:lvl9pPr>
          </a:lstStyle>
          <a:p>
            <a:endParaRPr lang="ru-RU"/>
          </a:p>
        </p:txBody>
      </p:sp>
      <p:sp>
        <p:nvSpPr>
          <p:cNvPr id="3" name="Текст 2"/>
          <p:cNvSpPr txBox="1">
            <a:spLocks noGrp="1"/>
          </p:cNvSpPr>
          <p:nvPr>
            <p:ph type="body" idx="1"/>
          </p:nvPr>
        </p:nvSpPr>
        <p:spPr>
          <a:xfrm>
            <a:off x="233640" y="843840"/>
            <a:ext cx="4210200" cy="2386079"/>
          </a:xfrm>
          <a:prstGeom prst="rect">
            <a:avLst/>
          </a:prstGeom>
          <a:noFill/>
          <a:ln>
            <a:noFill/>
          </a:ln>
        </p:spPr>
        <p:txBody>
          <a:bodyPr vert="horz" lIns="90000" tIns="46800" rIns="90000" bIns="46800" anchor="t" anchorCtr="0" compatLnSpc="1"/>
          <a:lstStyle>
            <a:defPPr marL="180360" marR="0" lvl="0" indent="-180360" algn="l" rtl="0" hangingPunct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  <a:tabLst>
                <a:tab pos="180360" algn="l"/>
                <a:tab pos="286560" algn="l"/>
                <a:tab pos="735840" algn="l"/>
                <a:tab pos="1185120" algn="l"/>
                <a:tab pos="1634400" algn="l"/>
                <a:tab pos="2083680" algn="l"/>
                <a:tab pos="2532960" algn="l"/>
                <a:tab pos="2982240" algn="l"/>
                <a:tab pos="3431519" algn="l"/>
                <a:tab pos="3880800" algn="l"/>
                <a:tab pos="4330079" algn="l"/>
                <a:tab pos="4779000" algn="l"/>
                <a:tab pos="5228280" algn="l"/>
                <a:tab pos="5677560" algn="l"/>
                <a:tab pos="6126840" algn="l"/>
                <a:tab pos="6576119" algn="l"/>
                <a:tab pos="7025400" algn="l"/>
                <a:tab pos="7474679" algn="l"/>
                <a:tab pos="7923960" algn="l"/>
                <a:tab pos="8373240" algn="l"/>
                <a:tab pos="8822520" algn="l"/>
              </a:tabLst>
              <a:defRPr lang="ru-RU" sz="169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defPPr>
            <a:lvl1pPr marL="180360" marR="0" lvl="0" indent="-180360" algn="l" rtl="0" hangingPunct="0">
              <a:lnSpc>
                <a:spcPct val="100000"/>
              </a:lnSpc>
              <a:spcBef>
                <a:spcPts val="420"/>
              </a:spcBef>
              <a:spcAft>
                <a:spcPts val="0"/>
              </a:spcAft>
              <a:buNone/>
              <a:tabLst>
                <a:tab pos="180360" algn="l"/>
                <a:tab pos="286560" algn="l"/>
                <a:tab pos="735840" algn="l"/>
                <a:tab pos="1185120" algn="l"/>
                <a:tab pos="1634400" algn="l"/>
                <a:tab pos="2083680" algn="l"/>
                <a:tab pos="2532960" algn="l"/>
                <a:tab pos="2982240" algn="l"/>
                <a:tab pos="3431519" algn="l"/>
                <a:tab pos="3880800" algn="l"/>
                <a:tab pos="4330079" algn="l"/>
                <a:tab pos="4779000" algn="l"/>
                <a:tab pos="5228280" algn="l"/>
                <a:tab pos="5677560" algn="l"/>
                <a:tab pos="6126840" algn="l"/>
                <a:tab pos="6576119" algn="l"/>
                <a:tab pos="7025400" algn="l"/>
                <a:tab pos="7474679" algn="l"/>
                <a:tab pos="7923960" algn="l"/>
                <a:tab pos="8373240" algn="l"/>
                <a:tab pos="8822520" algn="l"/>
              </a:tabLst>
              <a:defRPr lang="ru-RU" sz="169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1pPr>
            <a:lvl2pPr marL="742680" marR="0" lvl="1" indent="-285480" algn="l" rtl="0" hangingPunct="0">
              <a:lnSpc>
                <a:spcPct val="100000"/>
              </a:lnSpc>
              <a:spcBef>
                <a:spcPts val="366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391320" algn="l"/>
                <a:tab pos="546840" algn="l"/>
                <a:tab pos="996120" algn="l"/>
                <a:tab pos="1445400" algn="l"/>
                <a:tab pos="1894680" algn="l"/>
                <a:tab pos="2343600" algn="l"/>
                <a:tab pos="2792880" algn="l"/>
                <a:tab pos="3242160" algn="l"/>
                <a:tab pos="3691440" algn="l"/>
                <a:tab pos="4140720" algn="l"/>
                <a:tab pos="4590000" algn="l"/>
                <a:tab pos="5039280" algn="l"/>
                <a:tab pos="5488560" algn="l"/>
                <a:tab pos="5937840" algn="l"/>
                <a:tab pos="6387120" algn="l"/>
                <a:tab pos="6836399" algn="l"/>
                <a:tab pos="7285680" algn="l"/>
                <a:tab pos="7734960" algn="l"/>
                <a:tab pos="8184240" algn="l"/>
                <a:tab pos="8633520" algn="l"/>
                <a:tab pos="9082800" algn="l"/>
              </a:tabLst>
              <a:defRPr lang="ru-RU" sz="148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2pPr>
            <a:lvl3pPr marL="1143000" marR="0" lvl="2" indent="-228600" algn="l" rtl="0" hangingPunct="0">
              <a:lnSpc>
                <a:spcPct val="100000"/>
              </a:lnSpc>
              <a:spcBef>
                <a:spcPts val="315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•"/>
              <a:tabLst>
                <a:tab pos="601560" algn="l"/>
                <a:tab pos="806040" algn="l"/>
                <a:tab pos="1255320" algn="l"/>
                <a:tab pos="1704600" algn="l"/>
                <a:tab pos="2153879" algn="l"/>
                <a:tab pos="2603159" algn="l"/>
                <a:tab pos="3052440" algn="l"/>
                <a:tab pos="3501720" algn="l"/>
                <a:tab pos="3951000" algn="l"/>
                <a:tab pos="4400280" algn="l"/>
                <a:tab pos="4849560" algn="l"/>
                <a:tab pos="5298839" algn="l"/>
                <a:tab pos="5748120" algn="l"/>
                <a:tab pos="6197400" algn="l"/>
                <a:tab pos="6646679" algn="l"/>
                <a:tab pos="7095960" algn="l"/>
                <a:tab pos="7545239" algn="l"/>
                <a:tab pos="7994520" algn="l"/>
                <a:tab pos="8443800" algn="l"/>
                <a:tab pos="8892720" algn="l"/>
                <a:tab pos="9342000" algn="l"/>
              </a:tabLst>
              <a:defRPr lang="ru-RU" sz="127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3pPr>
            <a:lvl4pPr marL="1600199" marR="0" lvl="3" indent="-228600" algn="l" rtl="0" hangingPunct="0">
              <a:lnSpc>
                <a:spcPct val="100000"/>
              </a:lnSpc>
              <a:spcBef>
                <a:spcPts val="26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–"/>
              <a:tabLst>
                <a:tab pos="843119" algn="l"/>
                <a:tab pos="1039679" algn="l"/>
                <a:tab pos="1488959" algn="l"/>
                <a:tab pos="1938239" algn="l"/>
                <a:tab pos="2387519" algn="l"/>
                <a:tab pos="2836799" algn="l"/>
                <a:tab pos="3286079" algn="l"/>
                <a:tab pos="3735358" algn="l"/>
                <a:tab pos="4184639" algn="l"/>
                <a:tab pos="4633919" algn="l"/>
                <a:tab pos="5083198" algn="l"/>
                <a:tab pos="5532479" algn="l"/>
                <a:tab pos="5981759" algn="l"/>
                <a:tab pos="6431039" algn="l"/>
                <a:tab pos="6880319" algn="l"/>
                <a:tab pos="7329599" algn="l"/>
                <a:tab pos="7778878" algn="l"/>
                <a:tab pos="8228159" algn="l"/>
                <a:tab pos="8677079" algn="l"/>
                <a:tab pos="9126359" algn="l"/>
                <a:tab pos="9575639" algn="l"/>
              </a:tabLst>
              <a:defRPr lang="ru-RU" sz="106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4pPr>
            <a:lvl5pPr marL="2057400" marR="0" lvl="4" indent="-228600" algn="l" rtl="0" hangingPunct="0">
              <a:lnSpc>
                <a:spcPct val="100000"/>
              </a:lnSpc>
              <a:spcBef>
                <a:spcPts val="26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1083960" algn="l"/>
                <a:tab pos="1272600" algn="l"/>
                <a:tab pos="1721880" algn="l"/>
                <a:tab pos="2171160" algn="l"/>
                <a:tab pos="2620440" algn="l"/>
                <a:tab pos="3069720" algn="l"/>
                <a:tab pos="3518999" algn="l"/>
                <a:tab pos="3968280" algn="l"/>
                <a:tab pos="4417560" algn="l"/>
                <a:tab pos="4866839" algn="l"/>
                <a:tab pos="5316120" algn="l"/>
                <a:tab pos="5765400" algn="l"/>
                <a:tab pos="6214680" algn="l"/>
                <a:tab pos="6663960" algn="l"/>
                <a:tab pos="7113239" algn="l"/>
                <a:tab pos="7562519" algn="l"/>
                <a:tab pos="8011800" algn="l"/>
                <a:tab pos="8460720" algn="l"/>
                <a:tab pos="8910000" algn="l"/>
                <a:tab pos="9359279" algn="l"/>
                <a:tab pos="9808560" algn="l"/>
              </a:tabLst>
              <a:defRPr lang="ru-RU" sz="106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5pPr>
            <a:lvl6pPr marL="2057400" marR="0" lvl="5" indent="-228600" algn="l" rtl="0" hangingPunct="0">
              <a:lnSpc>
                <a:spcPct val="100000"/>
              </a:lnSpc>
              <a:spcBef>
                <a:spcPts val="26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1083960" algn="l"/>
                <a:tab pos="1272600" algn="l"/>
                <a:tab pos="1721880" algn="l"/>
                <a:tab pos="2171160" algn="l"/>
                <a:tab pos="2620440" algn="l"/>
                <a:tab pos="3069720" algn="l"/>
                <a:tab pos="3518999" algn="l"/>
                <a:tab pos="3968280" algn="l"/>
                <a:tab pos="4417560" algn="l"/>
                <a:tab pos="4866839" algn="l"/>
                <a:tab pos="5316120" algn="l"/>
                <a:tab pos="5765400" algn="l"/>
                <a:tab pos="6214680" algn="l"/>
                <a:tab pos="6663960" algn="l"/>
                <a:tab pos="7113239" algn="l"/>
                <a:tab pos="7562519" algn="l"/>
                <a:tab pos="8011800" algn="l"/>
                <a:tab pos="8460720" algn="l"/>
                <a:tab pos="8910000" algn="l"/>
                <a:tab pos="9359279" algn="l"/>
                <a:tab pos="9808560" algn="l"/>
              </a:tabLst>
              <a:defRPr lang="ru-RU" sz="106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6pPr>
            <a:lvl7pPr marL="2057400" marR="0" lvl="6" indent="-228600" algn="l" rtl="0" hangingPunct="0">
              <a:lnSpc>
                <a:spcPct val="100000"/>
              </a:lnSpc>
              <a:spcBef>
                <a:spcPts val="26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1083960" algn="l"/>
                <a:tab pos="1272600" algn="l"/>
                <a:tab pos="1721880" algn="l"/>
                <a:tab pos="2171160" algn="l"/>
                <a:tab pos="2620440" algn="l"/>
                <a:tab pos="3069720" algn="l"/>
                <a:tab pos="3518999" algn="l"/>
                <a:tab pos="3968280" algn="l"/>
                <a:tab pos="4417560" algn="l"/>
                <a:tab pos="4866839" algn="l"/>
                <a:tab pos="5316120" algn="l"/>
                <a:tab pos="5765400" algn="l"/>
                <a:tab pos="6214680" algn="l"/>
                <a:tab pos="6663960" algn="l"/>
                <a:tab pos="7113239" algn="l"/>
                <a:tab pos="7562519" algn="l"/>
                <a:tab pos="8011800" algn="l"/>
                <a:tab pos="8460720" algn="l"/>
                <a:tab pos="8910000" algn="l"/>
                <a:tab pos="9359279" algn="l"/>
                <a:tab pos="9808560" algn="l"/>
              </a:tabLst>
              <a:defRPr lang="ru-RU" sz="106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7pPr>
            <a:lvl8pPr marL="2057400" marR="0" lvl="7" indent="-228600" algn="l" rtl="0" hangingPunct="0">
              <a:lnSpc>
                <a:spcPct val="100000"/>
              </a:lnSpc>
              <a:spcBef>
                <a:spcPts val="26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1083960" algn="l"/>
                <a:tab pos="1272600" algn="l"/>
                <a:tab pos="1721880" algn="l"/>
                <a:tab pos="2171160" algn="l"/>
                <a:tab pos="2620440" algn="l"/>
                <a:tab pos="3069720" algn="l"/>
                <a:tab pos="3518999" algn="l"/>
                <a:tab pos="3968280" algn="l"/>
                <a:tab pos="4417560" algn="l"/>
                <a:tab pos="4866839" algn="l"/>
                <a:tab pos="5316120" algn="l"/>
                <a:tab pos="5765400" algn="l"/>
                <a:tab pos="6214680" algn="l"/>
                <a:tab pos="6663960" algn="l"/>
                <a:tab pos="7113239" algn="l"/>
                <a:tab pos="7562519" algn="l"/>
                <a:tab pos="8011800" algn="l"/>
                <a:tab pos="8460720" algn="l"/>
                <a:tab pos="8910000" algn="l"/>
                <a:tab pos="9359279" algn="l"/>
                <a:tab pos="9808560" algn="l"/>
              </a:tabLst>
              <a:defRPr lang="ru-RU" sz="106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8pPr>
            <a:lvl9pPr marL="2057400" marR="0" lvl="8" indent="-228600" algn="l" rtl="0" hangingPunct="0">
              <a:lnSpc>
                <a:spcPct val="100000"/>
              </a:lnSpc>
              <a:spcBef>
                <a:spcPts val="261"/>
              </a:spcBef>
              <a:spcAft>
                <a:spcPts val="0"/>
              </a:spcAft>
              <a:buClr>
                <a:srgbClr val="000000"/>
              </a:buClr>
              <a:buSzPct val="100000"/>
              <a:buFont typeface="Times New Roman" pitchFamily="18"/>
              <a:buChar char="»"/>
              <a:tabLst>
                <a:tab pos="1083960" algn="l"/>
                <a:tab pos="1272600" algn="l"/>
                <a:tab pos="1721880" algn="l"/>
                <a:tab pos="2171160" algn="l"/>
                <a:tab pos="2620440" algn="l"/>
                <a:tab pos="3069720" algn="l"/>
                <a:tab pos="3518999" algn="l"/>
                <a:tab pos="3968280" algn="l"/>
                <a:tab pos="4417560" algn="l"/>
                <a:tab pos="4866839" algn="l"/>
                <a:tab pos="5316120" algn="l"/>
                <a:tab pos="5765400" algn="l"/>
                <a:tab pos="6214680" algn="l"/>
                <a:tab pos="6663960" algn="l"/>
                <a:tab pos="7113239" algn="l"/>
                <a:tab pos="7562519" algn="l"/>
                <a:tab pos="8011800" algn="l"/>
                <a:tab pos="8460720" algn="l"/>
                <a:tab pos="8910000" algn="l"/>
                <a:tab pos="9359279" algn="l"/>
                <a:tab pos="9808560" algn="l"/>
              </a:tabLst>
              <a:defRPr lang="ru-RU" sz="106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2"/>
                <a:ea typeface="Microsoft YaHei" pitchFamily="2"/>
                <a:cs typeface="Microsoft YaHei" pitchFamily="2"/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 txBox="1">
            <a:spLocks noGrp="1"/>
          </p:cNvSpPr>
          <p:nvPr>
            <p:ph type="dt" sz="half" idx="2"/>
          </p:nvPr>
        </p:nvSpPr>
        <p:spPr>
          <a:xfrm>
            <a:off x="234000" y="3294720"/>
            <a:ext cx="1090440" cy="249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baseline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defRPr>
            </a:lvl1pPr>
          </a:lstStyle>
          <a:p>
            <a:pPr lvl="0"/>
            <a:endParaRPr lang="ru-RU"/>
          </a:p>
        </p:txBody>
      </p:sp>
      <p:sp>
        <p:nvSpPr>
          <p:cNvPr id="5" name="Полилиния 4"/>
          <p:cNvSpPr/>
          <p:nvPr/>
        </p:nvSpPr>
        <p:spPr>
          <a:xfrm>
            <a:off x="1598760" y="3294720"/>
            <a:ext cx="1482119" cy="2512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none" lIns="90000" tIns="46800" rIns="90000" bIns="4680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8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6" name="Номер слайда 5"/>
          <p:cNvSpPr txBox="1">
            <a:spLocks noGrp="1"/>
          </p:cNvSpPr>
          <p:nvPr>
            <p:ph type="sldNum" sz="quarter" idx="4"/>
          </p:nvPr>
        </p:nvSpPr>
        <p:spPr>
          <a:xfrm>
            <a:off x="3353760" y="3294720"/>
            <a:ext cx="1090440" cy="249480"/>
          </a:xfrm>
          <a:prstGeom prst="rect">
            <a:avLst/>
          </a:prstGeom>
          <a:noFill/>
          <a:ln>
            <a:noFill/>
          </a:ln>
        </p:spPr>
        <p:txBody>
          <a:bodyPr vert="horz" wrap="square" lIns="90000" tIns="46800" rIns="90000" bIns="46800" anchor="t" anchorCtr="0" compatLnSpc="1"/>
          <a:lstStyle>
            <a:lvl1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lang="ru-RU" sz="1800" b="0" i="0" u="none" strike="noStrike" baseline="0"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defRPr>
            </a:lvl1pPr>
          </a:lstStyle>
          <a:p>
            <a:pPr lvl="0"/>
            <a:fld id="{93066625-DCE7-4F89-945A-B5838A5D03C9}" type="slidenum"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xStyles>
    <p:titleStyle>
      <a:lvl1pPr marL="0" marR="0" indent="0" algn="ctr" rtl="0" hangingPunct="0">
        <a:lnSpc>
          <a:spcPct val="100000"/>
        </a:lnSpc>
        <a:spcBef>
          <a:spcPts val="0"/>
        </a:spcBef>
        <a:spcAft>
          <a:spcPts val="0"/>
        </a:spcAft>
        <a:tabLst>
          <a:tab pos="0" algn="l"/>
          <a:tab pos="448919" algn="l"/>
          <a:tab pos="898199" algn="l"/>
          <a:tab pos="1347480" algn="l"/>
          <a:tab pos="1796760" algn="l"/>
          <a:tab pos="2246040" algn="l"/>
          <a:tab pos="2695320" algn="l"/>
          <a:tab pos="3144600" algn="l"/>
          <a:tab pos="3593880" algn="l"/>
          <a:tab pos="4043159" algn="l"/>
          <a:tab pos="4492440" algn="l"/>
          <a:tab pos="4941719" algn="l"/>
          <a:tab pos="5391000" algn="l"/>
          <a:tab pos="5840280" algn="l"/>
          <a:tab pos="6289560" algn="l"/>
          <a:tab pos="6738840" algn="l"/>
          <a:tab pos="7188120" algn="l"/>
          <a:tab pos="7637400" algn="l"/>
          <a:tab pos="8086679" algn="l"/>
          <a:tab pos="8535960" algn="l"/>
          <a:tab pos="8985240" algn="l"/>
        </a:tabLst>
        <a:defRPr lang="ru-RU" sz="2320" b="0" i="0" u="none" strike="noStrike" baseline="0">
          <a:ln>
            <a:noFill/>
          </a:ln>
          <a:solidFill>
            <a:srgbClr val="000000"/>
          </a:solidFill>
          <a:latin typeface="Arial" pitchFamily="18"/>
          <a:ea typeface="Microsoft YaHei" pitchFamily="2"/>
        </a:defRPr>
      </a:lvl1pPr>
    </p:titleStyle>
    <p:bodyStyle>
      <a:lvl1pPr marL="180360" marR="0" indent="-180360" algn="l" rtl="0" hangingPunct="0">
        <a:lnSpc>
          <a:spcPct val="100000"/>
        </a:lnSpc>
        <a:spcBef>
          <a:spcPts val="420"/>
        </a:spcBef>
        <a:spcAft>
          <a:spcPts val="0"/>
        </a:spcAft>
        <a:tabLst>
          <a:tab pos="180360" algn="l"/>
          <a:tab pos="286560" algn="l"/>
          <a:tab pos="735840" algn="l"/>
          <a:tab pos="1185120" algn="l"/>
          <a:tab pos="1634400" algn="l"/>
          <a:tab pos="2083680" algn="l"/>
          <a:tab pos="2532960" algn="l"/>
          <a:tab pos="2982240" algn="l"/>
          <a:tab pos="3431519" algn="l"/>
          <a:tab pos="3880800" algn="l"/>
          <a:tab pos="4330079" algn="l"/>
          <a:tab pos="4779000" algn="l"/>
          <a:tab pos="5228280" algn="l"/>
          <a:tab pos="5677560" algn="l"/>
          <a:tab pos="6126840" algn="l"/>
          <a:tab pos="6576119" algn="l"/>
          <a:tab pos="7025400" algn="l"/>
          <a:tab pos="7474679" algn="l"/>
          <a:tab pos="7923960" algn="l"/>
          <a:tab pos="8373240" algn="l"/>
          <a:tab pos="8822520" algn="l"/>
        </a:tabLst>
        <a:defRPr lang="ru-RU" sz="1690" b="0" i="0" u="none" strike="noStrike" baseline="0">
          <a:ln>
            <a:noFill/>
          </a:ln>
          <a:solidFill>
            <a:srgbClr val="000000"/>
          </a:solidFill>
          <a:latin typeface="Arial" pitchFamily="18"/>
          <a:ea typeface="Microsoft YaHei" pitchFamily="2"/>
        </a:defRPr>
      </a:lvl1pPr>
    </p:bodyStyle>
    <p:otherStyle/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.png"/><Relationship Id="rId5" Type="http://schemas.openxmlformats.org/officeDocument/2006/relationships/image" Target="../media/image3.jpg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.png"/><Relationship Id="rId5" Type="http://schemas.openxmlformats.org/officeDocument/2006/relationships/image" Target="../media/image15.png"/><Relationship Id="rId4" Type="http://schemas.openxmlformats.org/officeDocument/2006/relationships/image" Target="../media/image14.jp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7" Type="http://schemas.openxmlformats.org/officeDocument/2006/relationships/image" Target="../media/image21.jp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8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g"/><Relationship Id="rId7" Type="http://schemas.openxmlformats.org/officeDocument/2006/relationships/image" Target="../media/image26.jp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5.png"/><Relationship Id="rId5" Type="http://schemas.openxmlformats.org/officeDocument/2006/relationships/image" Target="../media/image24.png"/><Relationship Id="rId4" Type="http://schemas.openxmlformats.org/officeDocument/2006/relationships/image" Target="../media/image23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0.jpg"/><Relationship Id="rId5" Type="http://schemas.openxmlformats.org/officeDocument/2006/relationships/image" Target="../media/image29.jpg"/><Relationship Id="rId4" Type="http://schemas.openxmlformats.org/officeDocument/2006/relationships/image" Target="../media/image28.jp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g"/><Relationship Id="rId7" Type="http://schemas.openxmlformats.org/officeDocument/2006/relationships/image" Target="../media/image35.jp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g"/><Relationship Id="rId5" Type="http://schemas.openxmlformats.org/officeDocument/2006/relationships/image" Target="../media/image33.jpg"/><Relationship Id="rId4" Type="http://schemas.openxmlformats.org/officeDocument/2006/relationships/image" Target="../media/image32.jp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g"/><Relationship Id="rId3" Type="http://schemas.openxmlformats.org/officeDocument/2006/relationships/image" Target="../media/image36.jpg"/><Relationship Id="rId7" Type="http://schemas.openxmlformats.org/officeDocument/2006/relationships/image" Target="../media/image40.jp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jpg"/><Relationship Id="rId4" Type="http://schemas.openxmlformats.org/officeDocument/2006/relationships/image" Target="../media/image37.jp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7.jpg"/><Relationship Id="rId3" Type="http://schemas.openxmlformats.org/officeDocument/2006/relationships/image" Target="../media/image42.jpg"/><Relationship Id="rId7" Type="http://schemas.openxmlformats.org/officeDocument/2006/relationships/image" Target="../media/image46.jp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5.jpg"/><Relationship Id="rId5" Type="http://schemas.openxmlformats.org/officeDocument/2006/relationships/image" Target="../media/image44.jpg"/><Relationship Id="rId4" Type="http://schemas.openxmlformats.org/officeDocument/2006/relationships/image" Target="../media/image43.jp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g"/><Relationship Id="rId7" Type="http://schemas.openxmlformats.org/officeDocument/2006/relationships/image" Target="../media/image52.jp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1.jpg"/><Relationship Id="rId5" Type="http://schemas.openxmlformats.org/officeDocument/2006/relationships/image" Target="../media/image50.jpg"/><Relationship Id="rId4" Type="http://schemas.openxmlformats.org/officeDocument/2006/relationships/image" Target="../media/image49.jpg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8.jpg"/><Relationship Id="rId3" Type="http://schemas.openxmlformats.org/officeDocument/2006/relationships/image" Target="../media/image53.jpg"/><Relationship Id="rId7" Type="http://schemas.openxmlformats.org/officeDocument/2006/relationships/image" Target="../media/image57.jp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6.jpg"/><Relationship Id="rId11" Type="http://schemas.openxmlformats.org/officeDocument/2006/relationships/image" Target="../media/image61.jpg"/><Relationship Id="rId5" Type="http://schemas.openxmlformats.org/officeDocument/2006/relationships/image" Target="../media/image55.jpg"/><Relationship Id="rId10" Type="http://schemas.openxmlformats.org/officeDocument/2006/relationships/image" Target="../media/image60.jpg"/><Relationship Id="rId4" Type="http://schemas.openxmlformats.org/officeDocument/2006/relationships/image" Target="../media/image54.jpg"/><Relationship Id="rId9" Type="http://schemas.openxmlformats.org/officeDocument/2006/relationships/image" Target="../media/image59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3" Type="http://schemas.openxmlformats.org/officeDocument/2006/relationships/image" Target="../media/image62.jpg"/><Relationship Id="rId7" Type="http://schemas.openxmlformats.org/officeDocument/2006/relationships/image" Target="../media/image66.jpg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5.jpg"/><Relationship Id="rId5" Type="http://schemas.openxmlformats.org/officeDocument/2006/relationships/image" Target="../media/image64.jpg"/><Relationship Id="rId4" Type="http://schemas.openxmlformats.org/officeDocument/2006/relationships/image" Target="../media/image63.jpg"/><Relationship Id="rId9" Type="http://schemas.openxmlformats.org/officeDocument/2006/relationships/image" Target="../media/image68.pn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4.jpg"/><Relationship Id="rId3" Type="http://schemas.openxmlformats.org/officeDocument/2006/relationships/image" Target="../media/image69.jpg"/><Relationship Id="rId7" Type="http://schemas.openxmlformats.org/officeDocument/2006/relationships/image" Target="../media/image73.jp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2.jpg"/><Relationship Id="rId11" Type="http://schemas.openxmlformats.org/officeDocument/2006/relationships/image" Target="../media/image77.jpg"/><Relationship Id="rId5" Type="http://schemas.openxmlformats.org/officeDocument/2006/relationships/image" Target="../media/image71.jpg"/><Relationship Id="rId10" Type="http://schemas.openxmlformats.org/officeDocument/2006/relationships/image" Target="../media/image76.jpg"/><Relationship Id="rId4" Type="http://schemas.openxmlformats.org/officeDocument/2006/relationships/image" Target="../media/image70.jpg"/><Relationship Id="rId9" Type="http://schemas.openxmlformats.org/officeDocument/2006/relationships/image" Target="../media/image75.jp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78.jp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1.jpg"/><Relationship Id="rId5" Type="http://schemas.openxmlformats.org/officeDocument/2006/relationships/image" Target="../media/image80.jpg"/><Relationship Id="rId4" Type="http://schemas.openxmlformats.org/officeDocument/2006/relationships/image" Target="../media/image79.jp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87.jpg"/><Relationship Id="rId3" Type="http://schemas.openxmlformats.org/officeDocument/2006/relationships/image" Target="../media/image82.jpg"/><Relationship Id="rId7" Type="http://schemas.openxmlformats.org/officeDocument/2006/relationships/image" Target="../media/image86.jp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85.jpg"/><Relationship Id="rId5" Type="http://schemas.openxmlformats.org/officeDocument/2006/relationships/image" Target="../media/image84.jpg"/><Relationship Id="rId4" Type="http://schemas.openxmlformats.org/officeDocument/2006/relationships/image" Target="../media/image83.jp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hyperlink" Target="http://sch626uz.mskobr.ru/common_edu/strukturnoe_porazdelenie_sosenki/obwie_svedeniya1/shkol_nyj_muzej/vstrecha_veterana_velikoj_otechestvennoj_vojny_ivanova_vladimira_petrovicha" TargetMode="External"/><Relationship Id="rId1" Type="http://schemas.openxmlformats.org/officeDocument/2006/relationships/slideLayout" Target="../slideLayouts/slideLayout5.xml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770560" y="213480"/>
            <a:ext cx="1909080" cy="3076919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>
            <a:off x="82440" y="1007999"/>
            <a:ext cx="2653560" cy="2466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Роль школьного музея «Ветераны Великой Отечественной войны и труженики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тыла района Котловка» в </a:t>
            </a:r>
            <a:r>
              <a:rPr lang="ru-RU" sz="1200" b="1" i="0" u="none" strike="noStrike" baseline="0" dirty="0" err="1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гражданско</a:t>
            </a:r>
            <a:r>
              <a:rPr lang="ru-RU" sz="12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 – патриотическом воспитании учащихся</a:t>
            </a:r>
            <a:br>
              <a:rPr lang="ru-RU" sz="1200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1200" b="1" i="0" u="none" strike="noStrike" baseline="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200" b="0" i="0" u="none" strike="noStrike" baseline="0" dirty="0">
              <a:ln>
                <a:noFill/>
              </a:ln>
              <a:solidFill>
                <a:srgbClr val="FF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Военно-исторический музей </a:t>
            </a:r>
            <a:br>
              <a:rPr lang="ru-RU" sz="120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r>
              <a:rPr lang="ru-RU" sz="120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ГБОУ Школа № 626 ЮЗАО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 города Москвы </a:t>
            </a:r>
            <a:r>
              <a:rPr lang="ru-RU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1200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73520" y="297360"/>
            <a:ext cx="640080" cy="67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950400" y="304200"/>
            <a:ext cx="907560" cy="69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9760" y="343440"/>
            <a:ext cx="486360" cy="59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80000" y="111960"/>
            <a:ext cx="4212000" cy="6080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1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1200" b="0" i="0" u="none" strike="noStrike" baseline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1344600" y="360"/>
            <a:ext cx="2084040" cy="36827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18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Москва военная</a:t>
            </a: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98480" y="1999080"/>
            <a:ext cx="1841759" cy="1452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800" y="517680"/>
            <a:ext cx="1732319" cy="1338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2320" y="2041920"/>
            <a:ext cx="1621439" cy="125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401560" y="451440"/>
            <a:ext cx="1819080" cy="1405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929679" y="2249640"/>
            <a:ext cx="1680119" cy="1168200"/>
          </a:xfrm>
          <a:prstGeom prst="rect">
            <a:avLst/>
          </a:prstGeom>
          <a:noFill/>
          <a:ln>
            <a:noFill/>
          </a:ln>
        </p:spPr>
      </p:pic>
      <p:sp>
        <p:nvSpPr>
          <p:cNvPr id="3" name="Полилиния 2"/>
          <p:cNvSpPr/>
          <p:nvPr/>
        </p:nvSpPr>
        <p:spPr>
          <a:xfrm rot="16800">
            <a:off x="-4401" y="-49029"/>
            <a:ext cx="4588682" cy="191039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2000" i="0" u="none" strike="noStrike" baseline="0" dirty="0">
                <a:ln>
                  <a:noFill/>
                </a:ln>
                <a:solidFill>
                  <a:srgbClr val="F46414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Твой подвиг бессмертен, солдат…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endParaRPr lang="ru-RU" sz="2000" i="0" u="none" strike="noStrike" baseline="0" dirty="0">
              <a:ln>
                <a:noFill/>
              </a:ln>
              <a:solidFill>
                <a:srgbClr val="0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endParaRPr lang="ru-RU" sz="1400" b="0" i="0" u="none" strike="noStrike" baseline="0" dirty="0">
              <a:ln>
                <a:noFill/>
              </a:ln>
              <a:solidFill>
                <a:srgbClr val="F46414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32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32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3200" b="1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91800" y="478800"/>
            <a:ext cx="1953000" cy="150983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860479" y="1885320"/>
            <a:ext cx="995040" cy="13672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644920" y="441360"/>
            <a:ext cx="2035079" cy="15735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86840" y="2097719"/>
            <a:ext cx="1673640" cy="12938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39760" y="99720"/>
            <a:ext cx="4440240" cy="586957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ru-RU" b="0" i="0" u="none" strike="noStrike" baseline="0" dirty="0">
                <a:ln>
                  <a:noFill/>
                </a:ln>
                <a:solidFill>
                  <a:srgbClr val="0000FF"/>
                </a:solidFill>
                <a:latin typeface="Arial" pitchFamily="18"/>
                <a:ea typeface="Microsoft YaHei" pitchFamily="2"/>
                <a:cs typeface="Microsoft YaHei" pitchFamily="2"/>
              </a:rPr>
              <a:t>Всё для фронта, всё для победы!..</a:t>
            </a:r>
            <a:r>
              <a:rPr lang="ru-RU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br>
              <a:rPr lang="ru-RU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b="0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860920" y="578520"/>
            <a:ext cx="1621439" cy="1253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12840" y="631440"/>
            <a:ext cx="1605960" cy="124092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819520" y="1973880"/>
            <a:ext cx="1704240" cy="1317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3280" y="2113200"/>
            <a:ext cx="1765440" cy="1365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995480" y="1178280"/>
            <a:ext cx="778320" cy="10702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76120" y="360"/>
            <a:ext cx="3980520" cy="617734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ru-RU" sz="200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Победа!</a:t>
            </a:r>
            <a:endParaRPr lang="ru-RU" sz="2000" i="0" u="none" strike="noStrike" baseline="0" dirty="0">
              <a:ln>
                <a:noFill/>
              </a:ln>
              <a:solidFill>
                <a:srgbClr val="C00000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ru-RU" sz="14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4152" y="516599"/>
            <a:ext cx="1855439" cy="14346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28520" y="2009160"/>
            <a:ext cx="1953000" cy="15073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34840" y="2075400"/>
            <a:ext cx="1719720" cy="1329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951640" y="459000"/>
            <a:ext cx="1086120" cy="14921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55600" y="99360"/>
            <a:ext cx="4212000" cy="60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ru-RU" sz="1600" b="1" i="0" u="none" strike="noStrike" baseline="0" dirty="0">
                <a:ln>
                  <a:noFill/>
                </a:ln>
                <a:solidFill>
                  <a:srgbClr val="333399"/>
                </a:solidFill>
                <a:latin typeface="Arial" pitchFamily="18"/>
                <a:ea typeface="Microsoft YaHei" pitchFamily="2"/>
                <a:cs typeface="Microsoft YaHei" pitchFamily="2"/>
              </a:rPr>
              <a:t>Формы работы музея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432000" y="648000"/>
            <a:ext cx="3815999" cy="2664000"/>
            <a:chOff x="432000" y="648000"/>
            <a:chExt cx="3815999" cy="2664000"/>
          </a:xfrm>
        </p:grpSpPr>
        <p:sp>
          <p:nvSpPr>
            <p:cNvPr id="4" name="Прямая соединительная линия 3"/>
            <p:cNvSpPr/>
            <p:nvPr/>
          </p:nvSpPr>
          <p:spPr>
            <a:xfrm flipH="1" flipV="1">
              <a:off x="1654200" y="1435320"/>
              <a:ext cx="408240" cy="34128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5" name="Полилиния 4"/>
            <p:cNvSpPr/>
            <p:nvPr/>
          </p:nvSpPr>
          <p:spPr>
            <a:xfrm>
              <a:off x="944280" y="894959"/>
              <a:ext cx="868679" cy="613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исследо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вательская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деятель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ность</a:t>
              </a:r>
            </a:p>
          </p:txBody>
        </p:sp>
        <p:sp>
          <p:nvSpPr>
            <p:cNvPr id="6" name="Прямая соединительная линия 5"/>
            <p:cNvSpPr/>
            <p:nvPr/>
          </p:nvSpPr>
          <p:spPr>
            <a:xfrm flipH="1" flipV="1">
              <a:off x="1291320" y="1881360"/>
              <a:ext cx="621719" cy="781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7" name="Полилиния 6"/>
            <p:cNvSpPr/>
            <p:nvPr/>
          </p:nvSpPr>
          <p:spPr>
            <a:xfrm>
              <a:off x="432000" y="1519919"/>
              <a:ext cx="869039" cy="614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день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 памяти</a:t>
              </a:r>
            </a:p>
          </p:txBody>
        </p:sp>
        <p:sp>
          <p:nvSpPr>
            <p:cNvPr id="8" name="Прямая соединительная линия 7"/>
            <p:cNvSpPr/>
            <p:nvPr/>
          </p:nvSpPr>
          <p:spPr>
            <a:xfrm flipH="1">
              <a:off x="1418400" y="2165039"/>
              <a:ext cx="546840" cy="22068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610560" y="2233440"/>
              <a:ext cx="868679" cy="614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связь с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другими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музеями</a:t>
              </a:r>
            </a:p>
          </p:txBody>
        </p:sp>
        <p:sp>
          <p:nvSpPr>
            <p:cNvPr id="10" name="Прямая соединительная линия 9"/>
            <p:cNvSpPr/>
            <p:nvPr/>
          </p:nvSpPr>
          <p:spPr>
            <a:xfrm flipH="1">
              <a:off x="1975320" y="2301120"/>
              <a:ext cx="217440" cy="41472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1" name="Полилиния 10"/>
            <p:cNvSpPr/>
            <p:nvPr/>
          </p:nvSpPr>
          <p:spPr>
            <a:xfrm>
              <a:off x="1394280" y="2698200"/>
              <a:ext cx="869039" cy="613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уроки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мужества</a:t>
              </a:r>
            </a:p>
          </p:txBody>
        </p:sp>
        <p:sp>
          <p:nvSpPr>
            <p:cNvPr id="12" name="Прямая соединительная линия 11"/>
            <p:cNvSpPr/>
            <p:nvPr/>
          </p:nvSpPr>
          <p:spPr>
            <a:xfrm>
              <a:off x="2488680" y="2301120"/>
              <a:ext cx="212760" cy="41400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3" name="Полилиния 12"/>
            <p:cNvSpPr/>
            <p:nvPr/>
          </p:nvSpPr>
          <p:spPr>
            <a:xfrm>
              <a:off x="2416320" y="2698200"/>
              <a:ext cx="869399" cy="613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праздники</a:t>
              </a:r>
            </a:p>
          </p:txBody>
        </p:sp>
        <p:sp>
          <p:nvSpPr>
            <p:cNvPr id="14" name="Прямая соединительная линия 13"/>
            <p:cNvSpPr/>
            <p:nvPr/>
          </p:nvSpPr>
          <p:spPr>
            <a:xfrm>
              <a:off x="2715480" y="2165039"/>
              <a:ext cx="541080" cy="218521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5" name="Полилиния 14"/>
            <p:cNvSpPr/>
            <p:nvPr/>
          </p:nvSpPr>
          <p:spPr>
            <a:xfrm>
              <a:off x="3200040" y="2233440"/>
              <a:ext cx="869399" cy="614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выставки</a:t>
              </a:r>
            </a:p>
          </p:txBody>
        </p:sp>
        <p:sp>
          <p:nvSpPr>
            <p:cNvPr id="16" name="Прямая соединительная линия 15"/>
            <p:cNvSpPr/>
            <p:nvPr/>
          </p:nvSpPr>
          <p:spPr>
            <a:xfrm flipV="1">
              <a:off x="2768040" y="1880280"/>
              <a:ext cx="613440" cy="7884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7" name="Полилиния 16"/>
            <p:cNvSpPr/>
            <p:nvPr/>
          </p:nvSpPr>
          <p:spPr>
            <a:xfrm>
              <a:off x="3378240" y="1519919"/>
              <a:ext cx="869759" cy="61416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конкурсы</a:t>
              </a:r>
            </a:p>
          </p:txBody>
        </p:sp>
        <p:sp>
          <p:nvSpPr>
            <p:cNvPr id="18" name="Прямая соединительная линия 17"/>
            <p:cNvSpPr/>
            <p:nvPr/>
          </p:nvSpPr>
          <p:spPr>
            <a:xfrm flipV="1">
              <a:off x="2618640" y="1435320"/>
              <a:ext cx="399240" cy="34128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9" name="Полилиния 18"/>
            <p:cNvSpPr/>
            <p:nvPr/>
          </p:nvSpPr>
          <p:spPr>
            <a:xfrm>
              <a:off x="2865960" y="896040"/>
              <a:ext cx="869759" cy="61344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встречи с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ветеранами</a:t>
              </a:r>
            </a:p>
          </p:txBody>
        </p:sp>
        <p:sp>
          <p:nvSpPr>
            <p:cNvPr id="20" name="Прямая соединительная линия 19"/>
            <p:cNvSpPr/>
            <p:nvPr/>
          </p:nvSpPr>
          <p:spPr>
            <a:xfrm flipV="1">
              <a:off x="2340000" y="1261800"/>
              <a:ext cx="0" cy="443880"/>
            </a:xfrm>
            <a:prstGeom prst="line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  <p:txBody>
            <a:bodyPr vert="horz" wrap="square" lIns="90000" tIns="46800" rIns="90000" bIns="46800" anchor="t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endParaRPr lang="ru-RU" sz="18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21" name="Полилиния 20"/>
            <p:cNvSpPr/>
            <p:nvPr/>
          </p:nvSpPr>
          <p:spPr>
            <a:xfrm>
              <a:off x="1904400" y="648000"/>
              <a:ext cx="869399" cy="61380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000"/>
              </a:pPr>
              <a:r>
                <a:rPr lang="ru-RU" sz="10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экскурсии</a:t>
              </a:r>
            </a:p>
          </p:txBody>
        </p:sp>
        <p:sp>
          <p:nvSpPr>
            <p:cNvPr id="22" name="Полилиния 21"/>
            <p:cNvSpPr/>
            <p:nvPr/>
          </p:nvSpPr>
          <p:spPr>
            <a:xfrm>
              <a:off x="1904400" y="1705680"/>
              <a:ext cx="869399" cy="614880"/>
            </a:xfrm>
            <a:custGeom>
              <a:avLst/>
              <a:gdLst>
                <a:gd name="f0" fmla="val 10800000"/>
                <a:gd name="f1" fmla="val 5400000"/>
                <a:gd name="f2" fmla="val 180"/>
                <a:gd name="f3" fmla="val w"/>
                <a:gd name="f4" fmla="val h"/>
                <a:gd name="f5" fmla="*/ 5419351 1 1725033"/>
                <a:gd name="f6" fmla="*/ 10800 10800 1"/>
                <a:gd name="f7" fmla="+- 0 0 0"/>
                <a:gd name="f8" fmla="+- 0 0 360"/>
                <a:gd name="f9" fmla="val 10800"/>
                <a:gd name="f10" fmla="*/ f3 1 21600"/>
                <a:gd name="f11" fmla="*/ f4 1 21600"/>
                <a:gd name="f12" fmla="*/ 0 f5 1"/>
                <a:gd name="f13" fmla="*/ f7 f0 1"/>
                <a:gd name="f14" fmla="*/ f8 f0 1"/>
                <a:gd name="f15" fmla="*/ 3163 f10 1"/>
                <a:gd name="f16" fmla="*/ 18437 f10 1"/>
                <a:gd name="f17" fmla="*/ 18437 f11 1"/>
                <a:gd name="f18" fmla="*/ 3163 f11 1"/>
                <a:gd name="f19" fmla="*/ f12 1 f2"/>
                <a:gd name="f20" fmla="*/ f13 1 f2"/>
                <a:gd name="f21" fmla="*/ f14 1 f2"/>
                <a:gd name="f22" fmla="*/ 10800 f10 1"/>
                <a:gd name="f23" fmla="*/ 0 f11 1"/>
                <a:gd name="f24" fmla="*/ 0 f10 1"/>
                <a:gd name="f25" fmla="*/ 10800 f11 1"/>
                <a:gd name="f26" fmla="*/ 21600 f11 1"/>
                <a:gd name="f27" fmla="*/ 21600 f10 1"/>
                <a:gd name="f28" fmla="+- 0 0 f19"/>
                <a:gd name="f29" fmla="+- f20 0 f1"/>
                <a:gd name="f30" fmla="+- f21 0 f1"/>
                <a:gd name="f31" fmla="*/ f28 f0 1"/>
                <a:gd name="f32" fmla="+- f30 0 f29"/>
                <a:gd name="f33" fmla="*/ f31 1 f5"/>
                <a:gd name="f34" fmla="+- f33 0 f1"/>
                <a:gd name="f35" fmla="cos 1 f34"/>
                <a:gd name="f36" fmla="sin 1 f34"/>
                <a:gd name="f37" fmla="+- 0 0 f35"/>
                <a:gd name="f38" fmla="+- 0 0 f36"/>
                <a:gd name="f39" fmla="*/ 10800 f37 1"/>
                <a:gd name="f40" fmla="*/ 10800 f38 1"/>
                <a:gd name="f41" fmla="*/ f39 f39 1"/>
                <a:gd name="f42" fmla="*/ f40 f40 1"/>
                <a:gd name="f43" fmla="+- f41 f42 0"/>
                <a:gd name="f44" fmla="sqrt f43"/>
                <a:gd name="f45" fmla="*/ f6 1 f44"/>
                <a:gd name="f46" fmla="*/ f37 f45 1"/>
                <a:gd name="f47" fmla="*/ f38 f45 1"/>
                <a:gd name="f48" fmla="+- 10800 0 f46"/>
                <a:gd name="f49" fmla="+- 10800 0 f47"/>
              </a:gdLst>
              <a:ahLst/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  <a:cxn ang="f29">
                  <a:pos x="f22" y="f23"/>
                </a:cxn>
                <a:cxn ang="f29">
                  <a:pos x="f15" y="f18"/>
                </a:cxn>
                <a:cxn ang="f29">
                  <a:pos x="f24" y="f25"/>
                </a:cxn>
                <a:cxn ang="f29">
                  <a:pos x="f15" y="f17"/>
                </a:cxn>
                <a:cxn ang="f29">
                  <a:pos x="f22" y="f26"/>
                </a:cxn>
                <a:cxn ang="f29">
                  <a:pos x="f16" y="f17"/>
                </a:cxn>
                <a:cxn ang="f29">
                  <a:pos x="f27" y="f25"/>
                </a:cxn>
                <a:cxn ang="f29">
                  <a:pos x="f16" y="f18"/>
                </a:cxn>
              </a:cxnLst>
              <a:rect l="f15" t="f18" r="f16" b="f17"/>
              <a:pathLst>
                <a:path w="21600" h="21600">
                  <a:moveTo>
                    <a:pt x="f48" y="f49"/>
                  </a:moveTo>
                  <a:arcTo wR="f9" hR="f9" stAng="f29" swAng="f32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ru-RU" sz="12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поисковая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</a:pPr>
              <a:r>
                <a:rPr lang="ru-RU" sz="1200" b="0" i="0" u="none" strike="noStrike" baseline="0">
                  <a:ln>
                    <a:noFill/>
                  </a:ln>
                  <a:solidFill>
                    <a:srgbClr val="0000FF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 работа</a:t>
              </a:r>
            </a:p>
          </p:txBody>
        </p: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39400" y="0"/>
            <a:ext cx="4212000" cy="593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Экскурсии</a:t>
            </a:r>
            <a:br>
              <a:rPr lang="ru-RU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b="0" i="0" u="none" strike="noStrike" baseline="0" dirty="0">
              <a:ln>
                <a:noFill/>
              </a:ln>
              <a:solidFill>
                <a:srgbClr val="0070C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598480" y="1732680"/>
            <a:ext cx="1875240" cy="144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94760" y="1999080"/>
            <a:ext cx="1672919" cy="12931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707481" y="467640"/>
            <a:ext cx="890999" cy="1224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040200" y="403560"/>
            <a:ext cx="1510919" cy="11682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386640" y="294840"/>
            <a:ext cx="1142280" cy="15699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39400" y="0"/>
            <a:ext cx="4212000" cy="60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ru-RU" b="1" i="0" u="none" strike="noStrike" baseline="0" dirty="0">
                <a:ln>
                  <a:noFill/>
                </a:ln>
                <a:solidFill>
                  <a:srgbClr val="0000FF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Поисково-исследовательская работа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159000" y="2078640"/>
            <a:ext cx="1360800" cy="119412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28320" y="1999080"/>
            <a:ext cx="925919" cy="12736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28320" y="517680"/>
            <a:ext cx="1029959" cy="141515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324959" y="593640"/>
            <a:ext cx="1194839" cy="1112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639800" y="556920"/>
            <a:ext cx="1453320" cy="112464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455120" y="2014919"/>
            <a:ext cx="1452600" cy="112212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65600" y="12240"/>
            <a:ext cx="4212000" cy="505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18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Вахта памяти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39760" y="441360"/>
            <a:ext cx="1491480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5960" y="2036879"/>
            <a:ext cx="1492199" cy="115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040200" y="2113200"/>
            <a:ext cx="1492560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114360" y="213480"/>
            <a:ext cx="1491839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639800" y="1391040"/>
            <a:ext cx="1424880" cy="110196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985039" y="517680"/>
            <a:ext cx="890999" cy="6890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39400" y="80764"/>
            <a:ext cx="4212000" cy="5222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Уроки мужества </a:t>
            </a:r>
            <a:r>
              <a:rPr lang="ru-RU" sz="32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32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3200" b="1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128520" y="365040"/>
            <a:ext cx="2064240" cy="1596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653560" y="2036879"/>
            <a:ext cx="1953000" cy="1510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02320" y="2303280"/>
            <a:ext cx="1492560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709000" y="365040"/>
            <a:ext cx="1842479" cy="142452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704600" y="1657439"/>
            <a:ext cx="1004040" cy="1379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76120" y="80764"/>
            <a:ext cx="4152087" cy="475436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Встречи с ветеранами</a:t>
            </a:r>
            <a:r>
              <a:rPr lang="ru-RU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3200" b="1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3200" b="1" i="0" u="none" strike="noStrike" baseline="0" dirty="0">
              <a:ln>
                <a:noFill/>
              </a:ln>
              <a:solidFill>
                <a:srgbClr val="0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319920" y="365040"/>
            <a:ext cx="1235519" cy="939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165960" y="289800"/>
            <a:ext cx="1236240" cy="955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371760" y="1465560"/>
            <a:ext cx="1216079" cy="941399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77840" y="1387080"/>
            <a:ext cx="1269720" cy="982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659240" y="365040"/>
            <a:ext cx="1324800" cy="10241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1746719" y="1488239"/>
            <a:ext cx="1272240" cy="983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205560" y="2412000"/>
            <a:ext cx="1453320" cy="11228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3261600" y="2561760"/>
            <a:ext cx="1259280" cy="97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2081520" y="2547720"/>
            <a:ext cx="689760" cy="94715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80000" y="0"/>
            <a:ext cx="4212000" cy="7178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endParaRPr lang="ru-RU" sz="1200" b="0" i="0" u="none" strike="noStrike" baseline="0">
              <a:ln>
                <a:noFill/>
              </a:ln>
              <a:solidFill>
                <a:srgbClr val="7030A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Руководитель военно-исторического музея «Ветераны ВОВ и труженики тыла района Котловка»</a:t>
            </a:r>
            <a:br>
              <a:rPr lang="ru-RU" sz="12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r>
              <a:rPr lang="ru-RU" sz="12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Соболева Татьяна Алексеевна</a:t>
            </a:r>
            <a:br>
              <a:rPr lang="ru-RU" sz="12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r>
              <a:rPr lang="ru-RU" sz="12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Член Союза краеведов России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866159" y="973080"/>
            <a:ext cx="3206160" cy="24778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19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01960" y="0"/>
            <a:ext cx="4212000" cy="45648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ru-RU" sz="1600" b="1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Печатные продукции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060055" y="2147787"/>
            <a:ext cx="1399624" cy="1081773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369640" y="748029"/>
            <a:ext cx="1108001" cy="856608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28520" y="2075400"/>
            <a:ext cx="1493280" cy="115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1976917" y="1880964"/>
            <a:ext cx="839159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156833" y="728836"/>
            <a:ext cx="1151127" cy="88968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688" y="228240"/>
            <a:ext cx="901856" cy="1201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8610" y="223587"/>
            <a:ext cx="875350" cy="11704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0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28160" y="-3240"/>
            <a:ext cx="4212000" cy="594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b="1" i="0" u="none" strike="noStrike" baseline="0" dirty="0">
                <a:ln>
                  <a:noFill/>
                </a:ln>
                <a:solidFill>
                  <a:srgbClr val="BC0A23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Конкурсы</a:t>
            </a:r>
            <a:br>
              <a:rPr lang="ru-RU" b="1" i="0" u="none" strike="noStrike" baseline="0" dirty="0">
                <a:ln>
                  <a:noFill/>
                </a:ln>
                <a:solidFill>
                  <a:srgbClr val="BC0A23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</a:br>
            <a:endParaRPr lang="ru-RU" b="1" i="0" u="none" strike="noStrike" baseline="0" dirty="0">
              <a:ln>
                <a:noFill/>
              </a:ln>
              <a:solidFill>
                <a:srgbClr val="BC0A23"/>
              </a:solidFill>
              <a:latin typeface="Times New Roman" panose="02020603050405020304" pitchFamily="18" charset="0"/>
              <a:ea typeface="Microsoft YaHei" pitchFamily="2"/>
              <a:cs typeface="Times New Roman" panose="02020603050405020304" pitchFamily="18" charset="0"/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445920" y="112320"/>
            <a:ext cx="1110600" cy="85824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343800" y="99720"/>
            <a:ext cx="838439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3740760" y="1016640"/>
            <a:ext cx="839159" cy="115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376360" y="2209320"/>
            <a:ext cx="865080" cy="118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1824119" y="327240"/>
            <a:ext cx="1272959" cy="983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76120" y="1391040"/>
            <a:ext cx="669960" cy="920879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9">
            <a:lum/>
            <a:alphaModFix/>
          </a:blip>
          <a:srcRect/>
          <a:stretch>
            <a:fillRect/>
          </a:stretch>
        </p:blipFill>
        <p:spPr>
          <a:xfrm>
            <a:off x="3482280" y="2430360"/>
            <a:ext cx="965160" cy="745919"/>
          </a:xfrm>
          <a:prstGeom prst="rect">
            <a:avLst/>
          </a:prstGeom>
          <a:noFill/>
          <a:ln>
            <a:noFill/>
          </a:ln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10">
            <a:lum/>
            <a:alphaModFix/>
          </a:blip>
          <a:srcRect/>
          <a:stretch>
            <a:fillRect/>
          </a:stretch>
        </p:blipFill>
        <p:spPr>
          <a:xfrm>
            <a:off x="168840" y="2486520"/>
            <a:ext cx="1120319" cy="86688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11">
            <a:lum/>
            <a:alphaModFix/>
          </a:blip>
          <a:srcRect/>
          <a:stretch>
            <a:fillRect/>
          </a:stretch>
        </p:blipFill>
        <p:spPr>
          <a:xfrm>
            <a:off x="1193759" y="1323000"/>
            <a:ext cx="1367280" cy="10565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76119" y="0"/>
            <a:ext cx="4296103" cy="74016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ru-RU" b="1" i="0" u="none" strike="noStrike" baseline="0" dirty="0">
                <a:ln>
                  <a:noFill/>
                </a:ln>
                <a:solidFill>
                  <a:srgbClr val="FF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rPr>
              <a:t>Волонтёрское движение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2665800" y="2077920"/>
            <a:ext cx="1493280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520919" y="2077920"/>
            <a:ext cx="1493280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2666520" y="844199"/>
            <a:ext cx="1491480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395759" y="656828"/>
            <a:ext cx="1491480" cy="115308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2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34000" y="0"/>
            <a:ext cx="4212000" cy="5936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600"/>
            </a:pPr>
            <a:r>
              <a:rPr lang="ru-RU" sz="1600" b="1" i="0" u="none" strike="noStrike" baseline="0">
                <a:ln>
                  <a:noFill/>
                </a:ln>
                <a:solidFill>
                  <a:srgbClr val="FF0000"/>
                </a:solidFill>
                <a:latin typeface="Arial" pitchFamily="18"/>
                <a:ea typeface="Microsoft YaHei" pitchFamily="2"/>
                <a:cs typeface="Microsoft YaHei" pitchFamily="2"/>
              </a:rPr>
              <a:t>Наши достижения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86640" y="517680"/>
            <a:ext cx="1491480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>
            <a:lum/>
            <a:alphaModFix/>
          </a:blip>
          <a:srcRect/>
          <a:stretch>
            <a:fillRect/>
          </a:stretch>
        </p:blipFill>
        <p:spPr>
          <a:xfrm>
            <a:off x="2929679" y="478800"/>
            <a:ext cx="1491839" cy="1153080"/>
          </a:xfrm>
          <a:prstGeom prst="rect">
            <a:avLst/>
          </a:prstGeom>
          <a:noFill/>
          <a:ln>
            <a:noFill/>
          </a:ln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lum/>
            <a:alphaModFix/>
          </a:blip>
          <a:srcRect/>
          <a:stretch>
            <a:fillRect/>
          </a:stretch>
        </p:blipFill>
        <p:spPr>
          <a:xfrm>
            <a:off x="1971000" y="555480"/>
            <a:ext cx="839879" cy="1153800"/>
          </a:xfrm>
          <a:prstGeom prst="rect">
            <a:avLst/>
          </a:prstGeom>
          <a:noFill/>
          <a:ln>
            <a:noFill/>
          </a:ln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lum/>
            <a:alphaModFix/>
          </a:blip>
          <a:srcRect/>
          <a:stretch>
            <a:fillRect/>
          </a:stretch>
        </p:blipFill>
        <p:spPr>
          <a:xfrm>
            <a:off x="2008440" y="1896840"/>
            <a:ext cx="839159" cy="11541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lum/>
            <a:alphaModFix/>
          </a:blip>
          <a:srcRect/>
          <a:stretch>
            <a:fillRect/>
          </a:stretch>
        </p:blipFill>
        <p:spPr>
          <a:xfrm>
            <a:off x="239760" y="2075400"/>
            <a:ext cx="1572119" cy="1214999"/>
          </a:xfrm>
          <a:prstGeom prst="rect">
            <a:avLst/>
          </a:prstGeom>
          <a:noFill/>
          <a:ln>
            <a:noFill/>
          </a:ln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lum/>
            <a:alphaModFix/>
          </a:blip>
          <a:srcRect/>
          <a:stretch>
            <a:fillRect/>
          </a:stretch>
        </p:blipFill>
        <p:spPr>
          <a:xfrm>
            <a:off x="2966399" y="1846439"/>
            <a:ext cx="1547640" cy="119664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3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01960" y="-52560"/>
            <a:ext cx="4249440" cy="63144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600" b="0" i="0" u="none" strike="noStrike" baseline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Военно-исторический музей: для детей и вместе с ними</a:t>
            </a: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693719" y="631440"/>
            <a:ext cx="3406680" cy="263376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735" y="144462"/>
            <a:ext cx="4266853" cy="800397"/>
          </a:xfrm>
        </p:spPr>
        <p:txBody>
          <a:bodyPr/>
          <a:lstStyle/>
          <a:p>
            <a:r>
              <a:rPr lang="ru-RU" sz="1200" dirty="0" smtClean="0">
                <a:hlinkClick r:id="rId2"/>
              </a:rPr>
              <a:t>Ссылка музея </a:t>
            </a:r>
            <a:r>
              <a:rPr lang="en-BZ" sz="1200" dirty="0" smtClean="0">
                <a:hlinkClick r:id="rId2"/>
              </a:rPr>
              <a:t>http</a:t>
            </a:r>
            <a:r>
              <a:rPr lang="en-BZ" sz="1200" dirty="0">
                <a:hlinkClick r:id="rId2"/>
              </a:rPr>
              <a:t>://sch626uz.mskobr.ru/common_edu/strukturnoe_porazdelenie_sosenki/obwie_svedeniya1/shkol_nyj_muzej/vstrecha_veterana_velikoj_otechestvennoj_vojny_ivanova_vladimira_petrovicha</a:t>
            </a:r>
            <a:endParaRPr lang="ru-RU" dirty="0"/>
          </a:p>
        </p:txBody>
      </p:sp>
      <p:pic>
        <p:nvPicPr>
          <p:cNvPr id="2050" name="Picture 2"/>
          <p:cNvPicPr>
            <a:picLocks noGrp="1" noChangeAspect="1" noChangeArrowheads="1"/>
          </p:cNvPicPr>
          <p:nvPr>
            <p:ph sz="half" idx="2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7727" y="944860"/>
            <a:ext cx="1515434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Grp="1" noChangeAspect="1" noChangeArrowheads="1"/>
          </p:cNvPicPr>
          <p:nvPr>
            <p:ph sz="quarter" idx="4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700" y="1376908"/>
            <a:ext cx="151931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37515" y="872852"/>
            <a:ext cx="1511300" cy="208438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428938189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4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144000" y="360000"/>
            <a:ext cx="4464000" cy="3069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342720" marR="0" lvl="0" indent="-339840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9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12 </a:t>
            </a:r>
            <a:r>
              <a:rPr lang="ru-RU" sz="9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декабря 2000г.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в нашей школе был открыт музей на основе 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многолетней поисковой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работы учащихся под руководством 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бывшего директора 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школы </a:t>
            </a:r>
            <a:r>
              <a:rPr lang="ru-RU" sz="900" b="1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№</a:t>
            </a:r>
            <a:r>
              <a:rPr lang="ru-RU" sz="900" b="1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517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(626) Л.В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. Крыловой, сотрудников образовательного учреждения и совета ветеранов </a:t>
            </a:r>
            <a:r>
              <a:rPr lang="ru-RU" sz="900" b="0" i="0" u="none" strike="noStrike" baseline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района </a:t>
            </a:r>
            <a:r>
              <a:rPr lang="ru-RU" sz="900" b="0" i="0" u="none" strike="noStrike" baseline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Котловка.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Большую работу по созданию и развитию музея выполнили ветераны Великой Отечественной 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войны: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Савельева Е.Д., </a:t>
            </a:r>
            <a:r>
              <a:rPr lang="ru-RU" sz="900" b="0" i="0" u="none" strike="noStrike" baseline="0" dirty="0" err="1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Кононенкова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В.Н., Рыбина Н.Ф., Игонин Е.А., </a:t>
            </a:r>
            <a:r>
              <a:rPr lang="ru-RU" sz="900" b="0" i="0" u="none" strike="noStrike" baseline="0" dirty="0" err="1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Каманин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Н.А., Новоселова В.Я., Тушев Г.Т., Фролов В.И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., Грановская Т.В., Чернявская О.В., Пшенников В.А., Кагановский И.Б. </a:t>
            </a:r>
            <a:endParaRPr lang="ru-RU" sz="900" dirty="0" smtClean="0"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Экспозиция школьного музея  знакомит  с главными битвами Великой Отечественной войны и участниками их. Тематические стенды посвящены началу войны «Вставай, страна, огромная!», Москва военная» , «Всё для фронта, всё для победы!..», «Победа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!»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в ВОВ (1941-1945гг.), «Содружество» взаимосвязь с краеведческим музеем Белоруссии, волонтёрское движение «Никто не забыт, ничто не забыто</a:t>
            </a:r>
            <a:r>
              <a:rPr lang="ru-RU" sz="900" dirty="0"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», </a:t>
            </a:r>
            <a:r>
              <a:rPr lang="ru-RU" sz="900" dirty="0" smtClean="0"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акции: «Патронажной», «Бессмертный полк».</a:t>
            </a:r>
          </a:p>
          <a:p>
            <a:pPr marL="342720" marR="0" lvl="0" indent="-339840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Специальные разделы посвящены партизанскому движению и народному ополчению в годы Великой Отечественной войны, беспримерному подвигу комсомольцам и пионерам-героям.</a:t>
            </a:r>
          </a:p>
          <a:p>
            <a:pPr marL="342720" marR="0" lvl="0" indent="-339840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В фондах музея  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около двух тысяч экспонатов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– портреты командующих войск Красной Армии, карты сражений, газеты, фотодокументы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, макеты,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репродукции картин, личные документы участников Великой Отечественной войны, фотографии из семейных архивов, книги, различные вещественные экспонаты, переданные в музей ветеранами – жителями района Котловка и собранные в ходе походов и поездок по городам-героям Крыма (Керчь, Севастополь), Ленинградской, Калужской, Смоленской, </a:t>
            </a:r>
            <a:r>
              <a:rPr lang="ru-RU" sz="900" b="0" i="0" u="none" strike="noStrike" baseline="0" dirty="0" smtClean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Московской, Тульской </a:t>
            </a:r>
            <a:r>
              <a:rPr lang="ru-RU" sz="9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области активистами кружка «Поиск » при музее.</a:t>
            </a: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9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9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        </a:t>
            </a: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160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       </a:t>
            </a: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8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8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8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8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8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endParaRPr lang="ru-RU" sz="800" b="0" i="0" u="none" strike="noStrike" baseline="0" dirty="0">
              <a:ln>
                <a:noFill/>
              </a:ln>
              <a:solidFill>
                <a:srgbClr val="C000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342720" marR="0" lvl="0" indent="-339840" algn="l" rtl="0" hangingPunct="1">
              <a:lnSpc>
                <a:spcPct val="80000"/>
              </a:lnSpc>
              <a:spcBef>
                <a:spcPts val="400"/>
              </a:spcBef>
              <a:spcAft>
                <a:spcPts val="0"/>
              </a:spcAft>
              <a:buNone/>
              <a:tabLst>
                <a:tab pos="342720" algn="l"/>
                <a:tab pos="791639" algn="l"/>
                <a:tab pos="1240919" algn="l"/>
                <a:tab pos="1690200" algn="l"/>
                <a:tab pos="2139480" algn="l"/>
                <a:tab pos="2588760" algn="l"/>
                <a:tab pos="3038040" algn="l"/>
                <a:tab pos="3487320" algn="l"/>
                <a:tab pos="3936600" algn="l"/>
                <a:tab pos="4385879" algn="l"/>
                <a:tab pos="4835160" algn="l"/>
                <a:tab pos="5284439" algn="l"/>
                <a:tab pos="5733720" algn="l"/>
                <a:tab pos="6183000" algn="l"/>
                <a:tab pos="6632280" algn="l"/>
                <a:tab pos="7081560" algn="l"/>
                <a:tab pos="7530840" algn="l"/>
                <a:tab pos="7980120" algn="l"/>
                <a:tab pos="8429399" algn="l"/>
                <a:tab pos="8878680" algn="l"/>
                <a:tab pos="9327960" algn="l"/>
              </a:tabLst>
              <a:defRPr sz="950"/>
            </a:pPr>
            <a:r>
              <a:rPr lang="ru-RU" sz="8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      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72000" y="0"/>
            <a:ext cx="4461480" cy="45899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1200" b="1" i="0" u="none" strike="noStrike" baseline="0" dirty="0">
                <a:ln>
                  <a:noFill/>
                </a:ln>
                <a:solidFill>
                  <a:srgbClr val="161645"/>
                </a:solidFill>
                <a:latin typeface="Arial" pitchFamily="18"/>
                <a:ea typeface="Microsoft YaHei" pitchFamily="2"/>
                <a:cs typeface="Microsoft YaHei" pitchFamily="2"/>
              </a:rPr>
              <a:t>Музей   «Ветераны  Великой  Отечественной  войны  и  труженики  тыла  района   «Котловка»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5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88000" y="144000"/>
            <a:ext cx="4095000" cy="3486212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95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*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9999"/>
                </a:solidFill>
                <a:latin typeface="Arial" pitchFamily="18"/>
                <a:ea typeface="Microsoft YaHei" pitchFamily="2"/>
                <a:cs typeface="Microsoft YaHei" pitchFamily="2"/>
              </a:rPr>
              <a:t>В музее проходят уроки: истории, литературы, обществознание, рисование. На уроках используют музейные экспонаты. Музейный актив проводит экскурсии в целях познавательной и воспитательной работы, используя мемуарную литературу и справочные издания, подлинные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9999"/>
                </a:solidFill>
                <a:latin typeface="Arial" pitchFamily="18"/>
                <a:ea typeface="Microsoft YaHei" pitchFamily="2"/>
                <a:cs typeface="Microsoft YaHei" pitchFamily="2"/>
              </a:rPr>
              <a:t>вещи.</a:t>
            </a:r>
            <a:r>
              <a:rPr lang="ru-RU" sz="950" b="0" i="0" u="none" strike="noStrike" dirty="0" smtClean="0">
                <a:ln>
                  <a:noFill/>
                </a:ln>
                <a:solidFill>
                  <a:srgbClr val="009999"/>
                </a:solidFill>
                <a:latin typeface="Arial" pitchFamily="18"/>
                <a:ea typeface="Microsoft YaHei" pitchFamily="2"/>
                <a:cs typeface="Microsoft YaHei" pitchFamily="2"/>
              </a:rPr>
              <a:t> Активисты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9999"/>
                </a:solidFill>
                <a:latin typeface="Arial" pitchFamily="18"/>
                <a:ea typeface="Microsoft YaHei" pitchFamily="2"/>
                <a:cs typeface="Microsoft YaHei" pitchFamily="2"/>
              </a:rPr>
              <a:t>посещает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9999"/>
                </a:solidFill>
                <a:latin typeface="Arial" pitchFamily="18"/>
                <a:ea typeface="Microsoft YaHei" pitchFamily="2"/>
                <a:cs typeface="Microsoft YaHei" pitchFamily="2"/>
              </a:rPr>
              <a:t>ветеранов, участвует в конкурсах и создаёт архивные папки на ветеранов для будущего поколения.</a:t>
            </a:r>
          </a:p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95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   Вахта памяти проводится в музее в дни памятных дат. Встреча с ветеранами и тружениками тыла проходят у нас в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школе:</a:t>
            </a:r>
            <a:r>
              <a:rPr lang="ru-RU" sz="950" b="0" i="0" u="none" strike="noStrike" dirty="0" smtClean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музее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, классах, актовом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зале и на площадке</a:t>
            </a:r>
            <a:r>
              <a:rPr lang="ru-RU" sz="950" dirty="0" smtClean="0"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.</a:t>
            </a:r>
            <a:endParaRPr lang="ru-RU" sz="950" b="0" i="0" u="none" strike="noStrike" baseline="0" dirty="0">
              <a:ln>
                <a:noFill/>
              </a:ln>
              <a:solidFill>
                <a:srgbClr val="7030A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95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 *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Под руководством  руководителя музея и других педагогов поводим праздничные концерты </a:t>
            </a:r>
            <a:r>
              <a:rPr lang="ru-RU" sz="950" dirty="0"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dirty="0" smtClean="0"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к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Дню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Воинской Славы</a:t>
            </a:r>
            <a:r>
              <a:rPr lang="ru-RU" sz="950" b="0" i="0" u="none" strike="noStrike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для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C00000"/>
                </a:solidFill>
                <a:latin typeface="Arial" pitchFamily="18"/>
                <a:ea typeface="Microsoft YaHei" pitchFamily="2"/>
                <a:cs typeface="Microsoft YaHei" pitchFamily="2"/>
              </a:rPr>
              <a:t>наших ветеранов.  Поздравляем их с Днём рождения и праздниками, а кто не ходит, то посещаем на дому .</a:t>
            </a:r>
          </a:p>
          <a:p>
            <a:pPr lvl="0">
              <a:lnSpc>
                <a:spcPct val="80000"/>
              </a:lnSpc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950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  * Активисты участвовали в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конкурсах:</a:t>
            </a:r>
            <a:r>
              <a:rPr lang="ru-RU" sz="950" b="0" i="0" u="none" strike="noStrike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«Никто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не забыт, ничто не забыто», «Из дальних странствий </a:t>
            </a:r>
            <a:r>
              <a:rPr lang="ru-RU" sz="950" b="0" i="0" u="none" strike="noStrike" baseline="0" dirty="0" err="1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возвратясь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», «Юный экскурсовод», «Кубок Героев»,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«Духовные скрепы Отечество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», «Моему музею посвящается»,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«Музейный лабиринт»,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«Ярмарка идей на Юго-Западе», «Культура и дети» и прочие. Они готовят материал о ветеранах войны и труда для газет: «За Калужской заставой», «Вечерняя Москва», «Возглас», «Наш район Котловка», сборников «Ветераны». Издают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книги:</a:t>
            </a:r>
            <a:r>
              <a:rPr lang="ru-RU" sz="950" b="0" i="0" u="none" strike="noStrike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В. </a:t>
            </a:r>
            <a:r>
              <a:rPr lang="ru-RU" sz="950" b="0" i="0" u="none" strike="noStrike" baseline="0" dirty="0" err="1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Шмуратов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 </a:t>
            </a:r>
            <a:r>
              <a:rPr lang="ru-RU" sz="950" b="0" i="0" u="none" strike="noStrike" baseline="0" dirty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«Избранное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», Буков И.А. </a:t>
            </a:r>
            <a:r>
              <a:rPr lang="ru-RU" sz="950" dirty="0" smtClean="0"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о местах нашей Родины</a:t>
            </a:r>
            <a:r>
              <a:rPr lang="ru-RU" sz="950" b="0" i="0" u="none" strike="noStrike" baseline="0" dirty="0" smtClean="0">
                <a:ln>
                  <a:noFill/>
                </a:ln>
                <a:solidFill>
                  <a:srgbClr val="0070C0"/>
                </a:solidFill>
                <a:latin typeface="Arial" pitchFamily="18"/>
                <a:ea typeface="Microsoft YaHei" pitchFamily="2"/>
                <a:cs typeface="Microsoft YaHei" pitchFamily="2"/>
              </a:rPr>
              <a:t>.</a:t>
            </a:r>
            <a:endParaRPr lang="ru-RU" sz="950" b="0" i="0" u="none" strike="noStrike" baseline="0" dirty="0">
              <a:ln>
                <a:noFill/>
              </a:ln>
              <a:solidFill>
                <a:srgbClr val="0070C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1">
              <a:lnSpc>
                <a:spcPct val="8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950"/>
            </a:pPr>
            <a:r>
              <a:rPr lang="ru-RU" sz="95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 * После таких мероприятий учащиеся меняются. Расширяется их кругозор. Проявляется творческая инициатива в процессе сбора материала, чувство локтя к окружающим, оказывается помощь ветеранам войны и труда, инвалидам. Дети, учителя, ветераны, родители знают наш музей и помнят его. Только благодаря им он живёт.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6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 rot="4800">
            <a:off x="215937" y="188416"/>
            <a:ext cx="4320000" cy="60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ru-RU" sz="1400" b="0" i="1" u="none" strike="noStrike" baseline="0">
                <a:ln>
                  <a:noFill/>
                </a:ln>
                <a:solidFill>
                  <a:srgbClr val="7030A0"/>
                </a:solidFill>
                <a:latin typeface="Century Schoolbook" pitchFamily="18"/>
                <a:ea typeface="Microsoft YaHei" pitchFamily="2"/>
                <a:cs typeface="Microsoft YaHei" pitchFamily="2"/>
              </a:rPr>
              <a:t>Цели:</a:t>
            </a:r>
          </a:p>
        </p:txBody>
      </p:sp>
      <p:sp>
        <p:nvSpPr>
          <p:cNvPr id="3" name="Полилиния 2"/>
          <p:cNvSpPr/>
          <p:nvPr/>
        </p:nvSpPr>
        <p:spPr>
          <a:xfrm>
            <a:off x="255600" y="648000"/>
            <a:ext cx="4190399" cy="258372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ru-RU" sz="14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Гражданское и военно-патриотическое воспитание </a:t>
            </a:r>
            <a:r>
              <a:rPr lang="ru-RU" sz="14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в духе толерантности на </a:t>
            </a:r>
            <a:r>
              <a:rPr lang="ru-RU" sz="14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примере героического подвига защитников </a:t>
            </a:r>
            <a:r>
              <a:rPr lang="ru-RU" sz="14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Отечества и дружбы народов</a:t>
            </a:r>
            <a:endParaRPr lang="ru-RU" sz="1400" b="0" i="0" u="none" strike="noStrike" baseline="0" dirty="0">
              <a:ln>
                <a:noFill/>
              </a:ln>
              <a:solidFill>
                <a:srgbClr val="0099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ru-RU" sz="14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Сбор, хранение и экспозиция музейных предметов периода Великой Отечественной войны и  поисковых материалов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r>
              <a:rPr lang="ru-RU" sz="14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Формирование осознания величия подвига советского народа в Великой Отечественной </a:t>
            </a:r>
            <a:r>
              <a:rPr lang="ru-RU" sz="14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войне</a:t>
            </a:r>
          </a:p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 dirty="0">
              <a:ln>
                <a:noFill/>
              </a:ln>
              <a:solidFill>
                <a:srgbClr val="00990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l" rtl="0" hangingPunct="1">
              <a:lnSpc>
                <a:spcPct val="100000"/>
              </a:lnSpc>
              <a:spcBef>
                <a:spcPts val="697"/>
              </a:spcBef>
              <a:spcAft>
                <a:spcPts val="0"/>
              </a:spcAft>
              <a:buClr>
                <a:srgbClr val="009900"/>
              </a:buClr>
              <a:buSzPct val="100000"/>
              <a:buFont typeface="Wingdings" pitchFamily="2"/>
              <a:buChar char=""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400"/>
            </a:pPr>
            <a:endParaRPr lang="ru-RU" sz="1400" b="0" i="0" u="none" strike="noStrike" baseline="0" dirty="0">
              <a:ln>
                <a:noFill/>
              </a:ln>
              <a:solidFill>
                <a:srgbClr val="0099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4" name="Полилиния 3"/>
          <p:cNvSpPr/>
          <p:nvPr/>
        </p:nvSpPr>
        <p:spPr>
          <a:xfrm>
            <a:off x="72000" y="72000"/>
            <a:ext cx="4464000" cy="687959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0000" tIns="46800" rIns="90000" bIns="46800" anchor="t" anchorCtr="0" compatLnSpc="1">
            <a:spAutoFit/>
          </a:bodyPr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300"/>
            </a:pPr>
            <a:r>
              <a:rPr lang="ru-RU" sz="1200" b="0" i="0" u="none" strike="noStrike" baseline="0" dirty="0">
                <a:ln>
                  <a:noFill/>
                </a:ln>
                <a:solidFill>
                  <a:srgbClr val="009999"/>
                </a:solidFill>
                <a:latin typeface="Arial" pitchFamily="18"/>
                <a:ea typeface="Microsoft YaHei" pitchFamily="2"/>
                <a:cs typeface="Microsoft YaHei" pitchFamily="2"/>
              </a:rPr>
              <a:t>Основные направления деятельности школьного музея</a:t>
            </a: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300"/>
            </a:pPr>
            <a:endParaRPr lang="ru-RU" sz="1300" b="0" i="0" u="none" strike="noStrike" baseline="0" dirty="0">
              <a:ln>
                <a:noFill/>
              </a:ln>
              <a:solidFill>
                <a:srgbClr val="009999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300"/>
            </a:pPr>
            <a:endParaRPr lang="ru-RU" sz="1300" b="0" i="0" u="none" strike="noStrike" baseline="0" dirty="0">
              <a:ln>
                <a:noFill/>
              </a:ln>
              <a:solidFill>
                <a:srgbClr val="009999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7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239400" y="144000"/>
            <a:ext cx="4080600" cy="216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endParaRPr lang="ru-RU" sz="1400" b="0" i="0" u="none" strike="noStrike" baseline="0">
              <a:ln>
                <a:noFill/>
              </a:ln>
              <a:solidFill>
                <a:srgbClr val="7030A0"/>
              </a:solidFill>
              <a:latin typeface="Arial" pitchFamily="18"/>
              <a:ea typeface="Microsoft YaHei" pitchFamily="2"/>
              <a:cs typeface="Microsoft YaHei" pitchFamily="2"/>
            </a:endParaRPr>
          </a:p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  <a:defRPr sz="1800"/>
            </a:pPr>
            <a:r>
              <a:rPr lang="ru-RU" sz="14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>Задачи:</a:t>
            </a:r>
            <a:r>
              <a:rPr lang="ru-RU" sz="18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1800" b="0" i="0" u="none" strike="noStrike" baseline="0">
                <a:ln>
                  <a:noFill/>
                </a:ln>
                <a:solidFill>
                  <a:srgbClr val="7030A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endParaRPr lang="ru-RU" sz="1800" b="0" i="0" u="none" strike="noStrike" baseline="0">
              <a:ln>
                <a:noFill/>
              </a:ln>
              <a:solidFill>
                <a:srgbClr val="7030A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  <p:sp>
        <p:nvSpPr>
          <p:cNvPr id="3" name="Полилиния 2"/>
          <p:cNvSpPr/>
          <p:nvPr/>
        </p:nvSpPr>
        <p:spPr>
          <a:xfrm>
            <a:off x="35719" y="484920"/>
            <a:ext cx="4643921" cy="3052228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t" anchorCtr="0" compatLnSpc="1"/>
          <a:lstStyle/>
          <a:p>
            <a:pPr marL="457200" lvl="0" indent="-454320">
              <a:lnSpc>
                <a:spcPct val="90000"/>
              </a:lnSpc>
              <a:spcBef>
                <a:spcPts val="697"/>
              </a:spcBef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Содействовать созданию и внедрению исторического образования и воспитания обучающихся через интерес проводимых мероприятий 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Обеспечение </a:t>
            </a: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духовного развития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Приобщения к ценностям национальной и мировой культуры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Совершенствование форм и методов  работы с посетителями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Улучшение </a:t>
            </a:r>
            <a:r>
              <a:rPr lang="ru-RU" sz="13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учебно-экскурсионного </a:t>
            </a: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обслуживания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Активизировать выставочную работу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Наладить планомерные контакты с историческими </a:t>
            </a:r>
            <a:r>
              <a:rPr lang="ru-RU" sz="1300" b="0" i="0" u="none" strike="noStrike" baseline="0" dirty="0" smtClean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и краеведческими </a:t>
            </a: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музеями</a:t>
            </a:r>
          </a:p>
          <a:p>
            <a:pPr marL="457200" marR="0" lvl="0" indent="-454320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r>
              <a:rPr lang="ru-RU" sz="1300" b="0" i="0" u="none" strike="noStrike" baseline="0" dirty="0">
                <a:ln>
                  <a:noFill/>
                </a:ln>
                <a:solidFill>
                  <a:srgbClr val="009900"/>
                </a:solidFill>
                <a:latin typeface="Arial" pitchFamily="18"/>
                <a:ea typeface="Microsoft YaHei" pitchFamily="2"/>
                <a:cs typeface="Microsoft YaHei" pitchFamily="2"/>
              </a:rPr>
              <a:t>Формирование фондов</a:t>
            </a:r>
          </a:p>
          <a:p>
            <a:pPr marL="457200" marR="0" lvl="0" indent="-454320" algn="l" rtl="0" hangingPunct="1">
              <a:lnSpc>
                <a:spcPct val="90000"/>
              </a:lnSpc>
              <a:spcBef>
                <a:spcPts val="697"/>
              </a:spcBef>
              <a:spcAft>
                <a:spcPts val="0"/>
              </a:spcAft>
              <a:buNone/>
              <a:tabLst>
                <a:tab pos="457200" algn="l"/>
                <a:tab pos="906119" algn="l"/>
                <a:tab pos="1355399" algn="l"/>
                <a:tab pos="1804680" algn="l"/>
                <a:tab pos="2253960" algn="l"/>
                <a:tab pos="2703240" algn="l"/>
                <a:tab pos="3152520" algn="l"/>
                <a:tab pos="3601800" algn="l"/>
                <a:tab pos="4051080" algn="l"/>
                <a:tab pos="4500359" algn="l"/>
                <a:tab pos="4949640" algn="l"/>
                <a:tab pos="5398919" algn="l"/>
                <a:tab pos="5848200" algn="l"/>
                <a:tab pos="6297480" algn="l"/>
                <a:tab pos="6746760" algn="l"/>
                <a:tab pos="7196040" algn="l"/>
                <a:tab pos="7645320" algn="l"/>
                <a:tab pos="8094600" algn="l"/>
                <a:tab pos="8543879" algn="l"/>
                <a:tab pos="8993160" algn="l"/>
                <a:tab pos="9442440" algn="l"/>
              </a:tabLst>
              <a:defRPr sz="1400"/>
            </a:pPr>
            <a:endParaRPr lang="ru-RU" sz="1400" b="0" i="0" u="none" strike="noStrike" baseline="0" dirty="0">
              <a:ln>
                <a:noFill/>
              </a:ln>
              <a:solidFill>
                <a:srgbClr val="009900"/>
              </a:solidFill>
              <a:latin typeface="Arial" pitchFamily="18"/>
              <a:ea typeface="Microsoft YaHei" pitchFamily="2"/>
              <a:cs typeface="Microsoft YaHei" pitchFamily="2"/>
            </a:endParaRP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 name="page8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олилиния 1"/>
          <p:cNvSpPr/>
          <p:nvPr/>
        </p:nvSpPr>
        <p:spPr>
          <a:xfrm>
            <a:off x="0" y="-128160"/>
            <a:ext cx="4680000" cy="603000"/>
          </a:xfrm>
          <a:custGeom>
            <a:avLst/>
            <a:gdLst>
              <a:gd name="f0" fmla="val 0"/>
              <a:gd name="f1" fmla="val 21600"/>
            </a:gdLst>
            <a:ahLst/>
            <a:cxnLst>
              <a:cxn ang="3cd4">
                <a:pos x="hc" y="t"/>
              </a:cxn>
              <a:cxn ang="0">
                <a:pos x="r" y="vc"/>
              </a:cxn>
              <a:cxn ang="cd4">
                <a:pos x="hc" y="b"/>
              </a:cxn>
              <a:cxn ang="cd2">
                <a:pos x="l" y="vc"/>
              </a:cxn>
            </a:cxnLst>
            <a:rect l="l" t="t" r="r" b="b"/>
            <a:pathLst>
              <a:path w="21600" h="21600">
                <a:moveTo>
                  <a:pt x="f0" y="f0"/>
                </a:moveTo>
                <a:lnTo>
                  <a:pt x="f1" y="f0"/>
                </a:lnTo>
                <a:lnTo>
                  <a:pt x="f1" y="f1"/>
                </a:lnTo>
                <a:lnTo>
                  <a:pt x="f0" y="f1"/>
                </a:lnTo>
                <a:lnTo>
                  <a:pt x="f0" y="f0"/>
                </a:lnTo>
                <a:close/>
              </a:path>
            </a:pathLst>
          </a:custGeom>
          <a:noFill/>
          <a:ln>
            <a:noFill/>
            <a:prstDash val="solid"/>
          </a:ln>
        </p:spPr>
        <p:txBody>
          <a:bodyPr vert="horz" wrap="square" lIns="91440" tIns="45720" rIns="91440" bIns="45720" anchor="ctr" anchorCtr="0" compatLnSpc="1"/>
          <a:lstStyle/>
          <a:p>
            <a:pPr marL="0" marR="0" lvl="0" indent="0" algn="ctr" rtl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None/>
              <a:tabLst>
                <a:tab pos="0" algn="l"/>
                <a:tab pos="448919" algn="l"/>
                <a:tab pos="898199" algn="l"/>
                <a:tab pos="1347480" algn="l"/>
                <a:tab pos="1796760" algn="l"/>
                <a:tab pos="2246040" algn="l"/>
                <a:tab pos="2695320" algn="l"/>
                <a:tab pos="3144600" algn="l"/>
                <a:tab pos="3593880" algn="l"/>
                <a:tab pos="4043159" algn="l"/>
                <a:tab pos="4492440" algn="l"/>
                <a:tab pos="4941719" algn="l"/>
                <a:tab pos="5391000" algn="l"/>
                <a:tab pos="5840280" algn="l"/>
                <a:tab pos="6289560" algn="l"/>
                <a:tab pos="6738840" algn="l"/>
                <a:tab pos="7188120" algn="l"/>
                <a:tab pos="7637400" algn="l"/>
                <a:tab pos="8086679" algn="l"/>
                <a:tab pos="8535960" algn="l"/>
                <a:tab pos="8985240" algn="l"/>
              </a:tabLst>
            </a:pPr>
            <a:r>
              <a: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/>
            </a:r>
            <a:br>
              <a: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</a:br>
            <a:r>
              <a:rPr lang="ru-RU" sz="32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          </a:t>
            </a:r>
            <a:r>
              <a:rPr lang="ru-RU" sz="1400" b="0" i="0" u="none" strike="noStrike" baseline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rPr>
              <a:t>Темы военно-исторического музея</a:t>
            </a:r>
          </a:p>
        </p:txBody>
      </p:sp>
      <p:grpSp>
        <p:nvGrpSpPr>
          <p:cNvPr id="3" name="Группа 2"/>
          <p:cNvGrpSpPr/>
          <p:nvPr/>
        </p:nvGrpSpPr>
        <p:grpSpPr>
          <a:xfrm>
            <a:off x="234000" y="844199"/>
            <a:ext cx="4198163" cy="2408641"/>
            <a:chOff x="234000" y="844199"/>
            <a:chExt cx="4198163" cy="2408641"/>
          </a:xfrm>
        </p:grpSpPr>
        <p:cxnSp>
          <p:nvCxnSpPr>
            <p:cNvPr id="4" name="Соединительная линия уступом 3"/>
            <p:cNvCxnSpPr>
              <a:stCxn id="10" idx="0"/>
              <a:endCxn id="7" idx="2"/>
            </p:cNvCxnSpPr>
            <p:nvPr/>
          </p:nvCxnSpPr>
          <p:spPr>
            <a:xfrm rot="16200000" flipV="1">
              <a:off x="2830422" y="1305438"/>
              <a:ext cx="479161" cy="1462523"/>
            </a:xfrm>
            <a:prstGeom prst="bentConnector3">
              <a:avLst>
                <a:gd name="adj1" fmla="val 50000"/>
              </a:avLst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5" name="Соединительная линия уступом 4"/>
            <p:cNvCxnSpPr>
              <a:stCxn id="9" idx="0"/>
              <a:endCxn id="7" idx="2"/>
            </p:cNvCxnSpPr>
            <p:nvPr/>
          </p:nvCxnSpPr>
          <p:spPr>
            <a:xfrm rot="5400000" flipH="1" flipV="1">
              <a:off x="2099160" y="2036700"/>
              <a:ext cx="479161" cy="12700"/>
            </a:xfrm>
            <a:prstGeom prst="bentConnector3">
              <a:avLst/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</p:cxnSp>
        <p:cxnSp>
          <p:nvCxnSpPr>
            <p:cNvPr id="6" name="Соединительная линия уступом 5"/>
            <p:cNvCxnSpPr>
              <a:stCxn id="8" idx="0"/>
              <a:endCxn id="7" idx="2"/>
            </p:cNvCxnSpPr>
            <p:nvPr/>
          </p:nvCxnSpPr>
          <p:spPr>
            <a:xfrm rot="5400000" flipH="1" flipV="1">
              <a:off x="1350420" y="1311600"/>
              <a:ext cx="502801" cy="1473840"/>
            </a:xfrm>
            <a:prstGeom prst="bentConnector3">
              <a:avLst>
                <a:gd name="adj1" fmla="val 50000"/>
              </a:avLst>
            </a:prstGeom>
            <a:noFill/>
            <a:ln w="28440">
              <a:solidFill>
                <a:srgbClr val="000000"/>
              </a:solidFill>
              <a:prstDash val="solid"/>
              <a:miter/>
            </a:ln>
          </p:spPr>
        </p:cxnSp>
        <p:sp>
          <p:nvSpPr>
            <p:cNvPr id="7" name="Полилиния 6"/>
            <p:cNvSpPr/>
            <p:nvPr/>
          </p:nvSpPr>
          <p:spPr>
            <a:xfrm>
              <a:off x="1707840" y="844199"/>
              <a:ext cx="1261800" cy="9529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200"/>
              </a:pPr>
              <a:r>
                <a:rPr lang="ru-RU" sz="1200" b="0" i="0" u="none" strike="noStrike" baseline="0" dirty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Москва военная</a:t>
              </a:r>
            </a:p>
          </p:txBody>
        </p:sp>
        <p:sp>
          <p:nvSpPr>
            <p:cNvPr id="8" name="Полилиния 7"/>
            <p:cNvSpPr/>
            <p:nvPr/>
          </p:nvSpPr>
          <p:spPr>
            <a:xfrm>
              <a:off x="234000" y="2299920"/>
              <a:ext cx="1261800" cy="9529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200"/>
              </a:pPr>
              <a:r>
                <a:rPr lang="ru-RU" sz="1200" b="0" i="0" u="none" strike="noStrike" baseline="0" dirty="0" smtClean="0">
                  <a:ln>
                    <a:noFill/>
                  </a:ln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Дети войны</a:t>
              </a:r>
              <a:endParaRPr lang="ru-RU" sz="12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9" name="Полилиния 8"/>
            <p:cNvSpPr/>
            <p:nvPr/>
          </p:nvSpPr>
          <p:spPr>
            <a:xfrm>
              <a:off x="1707840" y="2276280"/>
              <a:ext cx="1261800" cy="9529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algn="ctr"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100"/>
              </a:pPr>
              <a:r>
                <a:rPr lang="ru-RU" sz="1200" dirty="0" smtClean="0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Победа</a:t>
              </a:r>
              <a:r>
                <a:rPr lang="ru-RU" sz="1200" dirty="0">
                  <a:solidFill>
                    <a:srgbClr val="000000"/>
                  </a:solidFill>
                  <a:latin typeface="Arial" pitchFamily="18"/>
                  <a:ea typeface="Microsoft YaHei" pitchFamily="2"/>
                  <a:cs typeface="Microsoft YaHei" pitchFamily="2"/>
                </a:rPr>
                <a:t>!</a:t>
              </a:r>
            </a:p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100"/>
              </a:pPr>
              <a:endParaRPr lang="ru-RU" sz="1100" b="0" i="0" u="none" strike="noStrike" baseline="0" dirty="0">
                <a:ln>
                  <a:noFill/>
                </a:ln>
                <a:solidFill>
                  <a:srgbClr val="000000"/>
                </a:solidFill>
                <a:latin typeface="Arial" pitchFamily="18"/>
                <a:ea typeface="Microsoft YaHei" pitchFamily="2"/>
                <a:cs typeface="Microsoft YaHei" pitchFamily="2"/>
              </a:endParaRPr>
            </a:p>
          </p:txBody>
        </p:sp>
        <p:sp>
          <p:nvSpPr>
            <p:cNvPr id="10" name="Полилиния 9"/>
            <p:cNvSpPr/>
            <p:nvPr/>
          </p:nvSpPr>
          <p:spPr>
            <a:xfrm>
              <a:off x="3170363" y="2276280"/>
              <a:ext cx="1261800" cy="952920"/>
            </a:xfrm>
            <a:custGeom>
              <a:avLst>
                <a:gd name="f0" fmla="val 3600"/>
              </a:avLst>
              <a:gdLst>
                <a:gd name="f1" fmla="val 10800000"/>
                <a:gd name="f2" fmla="val 5400000"/>
                <a:gd name="f3" fmla="val 16200000"/>
                <a:gd name="f4" fmla="val w"/>
                <a:gd name="f5" fmla="val h"/>
                <a:gd name="f6" fmla="val ss"/>
                <a:gd name="f7" fmla="val 0"/>
                <a:gd name="f8" fmla="*/ 5419351 1 1725033"/>
                <a:gd name="f9" fmla="val 45"/>
                <a:gd name="f10" fmla="val 10800"/>
                <a:gd name="f11" fmla="val -2147483647"/>
                <a:gd name="f12" fmla="val 2147483647"/>
                <a:gd name="f13" fmla="abs f4"/>
                <a:gd name="f14" fmla="abs f5"/>
                <a:gd name="f15" fmla="abs f6"/>
                <a:gd name="f16" fmla="*/ f8 1 180"/>
                <a:gd name="f17" fmla="pin 0 f0 10800"/>
                <a:gd name="f18" fmla="+- 0 0 f2"/>
                <a:gd name="f19" fmla="?: f13 f4 1"/>
                <a:gd name="f20" fmla="?: f14 f5 1"/>
                <a:gd name="f21" fmla="?: f15 f6 1"/>
                <a:gd name="f22" fmla="*/ f9 f16 1"/>
                <a:gd name="f23" fmla="+- f7 f17 0"/>
                <a:gd name="f24" fmla="*/ f19 1 21600"/>
                <a:gd name="f25" fmla="*/ f20 1 21600"/>
                <a:gd name="f26" fmla="*/ 21600 f19 1"/>
                <a:gd name="f27" fmla="*/ 21600 f20 1"/>
                <a:gd name="f28" fmla="+- 0 0 f22"/>
                <a:gd name="f29" fmla="min f25 f24"/>
                <a:gd name="f30" fmla="*/ f26 1 f21"/>
                <a:gd name="f31" fmla="*/ f27 1 f21"/>
                <a:gd name="f32" fmla="*/ f28 f1 1"/>
                <a:gd name="f33" fmla="*/ f32 1 f8"/>
                <a:gd name="f34" fmla="+- f31 0 f17"/>
                <a:gd name="f35" fmla="+- f30 0 f17"/>
                <a:gd name="f36" fmla="*/ f17 f29 1"/>
                <a:gd name="f37" fmla="*/ f7 f29 1"/>
                <a:gd name="f38" fmla="*/ f23 f29 1"/>
                <a:gd name="f39" fmla="*/ f31 f29 1"/>
                <a:gd name="f40" fmla="*/ f30 f29 1"/>
                <a:gd name="f41" fmla="+- f33 0 f2"/>
                <a:gd name="f42" fmla="+- f37 0 f38"/>
                <a:gd name="f43" fmla="+- f38 0 f37"/>
                <a:gd name="f44" fmla="*/ f34 f29 1"/>
                <a:gd name="f45" fmla="*/ f35 f29 1"/>
                <a:gd name="f46" fmla="cos 1 f41"/>
                <a:gd name="f47" fmla="abs f42"/>
                <a:gd name="f48" fmla="abs f43"/>
                <a:gd name="f49" fmla="?: f42 f18 f2"/>
                <a:gd name="f50" fmla="?: f42 f2 f18"/>
                <a:gd name="f51" fmla="?: f42 f3 f2"/>
                <a:gd name="f52" fmla="?: f42 f2 f3"/>
                <a:gd name="f53" fmla="+- f39 0 f44"/>
                <a:gd name="f54" fmla="?: f43 f18 f2"/>
                <a:gd name="f55" fmla="?: f43 f2 f18"/>
                <a:gd name="f56" fmla="+- f40 0 f45"/>
                <a:gd name="f57" fmla="+- f44 0 f39"/>
                <a:gd name="f58" fmla="+- f45 0 f40"/>
                <a:gd name="f59" fmla="?: f42 0 f1"/>
                <a:gd name="f60" fmla="?: f42 f1 0"/>
                <a:gd name="f61" fmla="+- 0 0 f46"/>
                <a:gd name="f62" fmla="?: f42 f52 f51"/>
                <a:gd name="f63" fmla="?: f42 f51 f52"/>
                <a:gd name="f64" fmla="?: f43 f50 f49"/>
                <a:gd name="f65" fmla="abs f53"/>
                <a:gd name="f66" fmla="?: f53 0 f1"/>
                <a:gd name="f67" fmla="?: f53 f1 0"/>
                <a:gd name="f68" fmla="?: f53 f54 f55"/>
                <a:gd name="f69" fmla="abs f56"/>
                <a:gd name="f70" fmla="abs f57"/>
                <a:gd name="f71" fmla="?: f56 f18 f2"/>
                <a:gd name="f72" fmla="?: f56 f2 f18"/>
                <a:gd name="f73" fmla="?: f56 f3 f2"/>
                <a:gd name="f74" fmla="?: f56 f2 f3"/>
                <a:gd name="f75" fmla="abs f58"/>
                <a:gd name="f76" fmla="?: f58 f18 f2"/>
                <a:gd name="f77" fmla="?: f58 f2 f18"/>
                <a:gd name="f78" fmla="?: f58 f60 f59"/>
                <a:gd name="f79" fmla="?: f58 f59 f60"/>
                <a:gd name="f80" fmla="*/ f17 f61 1"/>
                <a:gd name="f81" fmla="?: f43 f63 f62"/>
                <a:gd name="f82" fmla="?: f43 f67 f66"/>
                <a:gd name="f83" fmla="?: f43 f66 f67"/>
                <a:gd name="f84" fmla="?: f56 f74 f73"/>
                <a:gd name="f85" fmla="?: f56 f73 f74"/>
                <a:gd name="f86" fmla="?: f57 f72 f71"/>
                <a:gd name="f87" fmla="?: f42 f78 f79"/>
                <a:gd name="f88" fmla="?: f42 f76 f77"/>
                <a:gd name="f89" fmla="*/ f80 3163 1"/>
                <a:gd name="f90" fmla="?: f53 f82 f83"/>
                <a:gd name="f91" fmla="?: f57 f85 f84"/>
                <a:gd name="f92" fmla="*/ f89 1 7636"/>
                <a:gd name="f93" fmla="+- f7 f92 0"/>
                <a:gd name="f94" fmla="+- f30 0 f92"/>
                <a:gd name="f95" fmla="+- f31 0 f92"/>
                <a:gd name="f96" fmla="*/ f93 f29 1"/>
                <a:gd name="f97" fmla="*/ f94 f29 1"/>
                <a:gd name="f98" fmla="*/ f95 f29 1"/>
              </a:gdLst>
              <a:ahLst>
                <a:ahXY gdRefX="f0" minX="f7" maxX="f10">
                  <a:pos x="f36" y="f37"/>
                </a:ahXY>
              </a:ahLst>
              <a:cxnLst>
                <a:cxn ang="3cd4">
                  <a:pos x="hc" y="t"/>
                </a:cxn>
                <a:cxn ang="0">
                  <a:pos x="r" y="vc"/>
                </a:cxn>
                <a:cxn ang="cd4">
                  <a:pos x="hc" y="b"/>
                </a:cxn>
                <a:cxn ang="cd2">
                  <a:pos x="l" y="vc"/>
                </a:cxn>
              </a:cxnLst>
              <a:rect l="f96" t="f96" r="f97" b="f98"/>
              <a:pathLst>
                <a:path>
                  <a:moveTo>
                    <a:pt x="f38" y="f37"/>
                  </a:moveTo>
                  <a:arcTo wR="f47" hR="f48" stAng="f81" swAng="f64"/>
                  <a:lnTo>
                    <a:pt x="f37" y="f44"/>
                  </a:lnTo>
                  <a:arcTo wR="f48" hR="f65" stAng="f90" swAng="f68"/>
                  <a:lnTo>
                    <a:pt x="f45" y="f39"/>
                  </a:lnTo>
                  <a:arcTo wR="f69" hR="f70" stAng="f91" swAng="f86"/>
                  <a:lnTo>
                    <a:pt x="f40" y="f38"/>
                  </a:lnTo>
                  <a:arcTo wR="f75" hR="f47" stAng="f87" swAng="f88"/>
                  <a:close/>
                </a:path>
              </a:pathLst>
            </a:custGeom>
            <a:solidFill>
              <a:srgbClr val="BBE0E3"/>
            </a:solidFill>
            <a:ln w="9360">
              <a:solidFill>
                <a:srgbClr val="000000"/>
              </a:solidFill>
              <a:prstDash val="solid"/>
              <a:miter/>
            </a:ln>
          </p:spPr>
          <p:txBody>
            <a:bodyPr vert="horz" wrap="none" lIns="0" tIns="0" rIns="0" bIns="0" anchor="ctr" anchorCtr="0" compatLnSpc="1"/>
            <a:lstStyle/>
            <a:p>
              <a:pPr marL="0" marR="0" lvl="0" indent="0" algn="ctr" rtl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None/>
                <a:tabLst>
                  <a:tab pos="0" algn="l"/>
                  <a:tab pos="448919" algn="l"/>
                  <a:tab pos="898199" algn="l"/>
                  <a:tab pos="1347480" algn="l"/>
                  <a:tab pos="1796760" algn="l"/>
                  <a:tab pos="2246040" algn="l"/>
                  <a:tab pos="2695320" algn="l"/>
                  <a:tab pos="3144600" algn="l"/>
                  <a:tab pos="3593880" algn="l"/>
                  <a:tab pos="4043159" algn="l"/>
                  <a:tab pos="4492440" algn="l"/>
                  <a:tab pos="4941719" algn="l"/>
                  <a:tab pos="5391000" algn="l"/>
                  <a:tab pos="5840280" algn="l"/>
                  <a:tab pos="6289560" algn="l"/>
                  <a:tab pos="6738840" algn="l"/>
                  <a:tab pos="7188120" algn="l"/>
                  <a:tab pos="7637400" algn="l"/>
                  <a:tab pos="8086679" algn="l"/>
                  <a:tab pos="8535960" algn="l"/>
                  <a:tab pos="8985240" algn="l"/>
                </a:tabLst>
                <a:defRPr sz="1400"/>
              </a:pPr>
              <a:r>
                <a:rPr lang="ru-RU" sz="1200" i="0" u="none" strike="noStrike" baseline="0" dirty="0" smtClean="0">
                  <a:ln>
                    <a:noFill/>
                  </a:ln>
                  <a:solidFill>
                    <a:srgbClr val="000000"/>
                  </a:solidFill>
                  <a:latin typeface="Times New Roman" panose="02020603050405020304" pitchFamily="18" charset="0"/>
                  <a:ea typeface="Microsoft YaHei" pitchFamily="2"/>
                  <a:cs typeface="Times New Roman" panose="02020603050405020304" pitchFamily="18" charset="0"/>
                </a:rPr>
                <a:t>Содружество</a:t>
              </a:r>
              <a:endParaRPr lang="ru-RU" sz="1200" i="0" u="none" strike="noStrike" baseline="0" dirty="0">
                <a:ln>
                  <a:noFill/>
                </a:ln>
                <a:solidFill>
                  <a:srgbClr val="000000"/>
                </a:solidFill>
                <a:latin typeface="Times New Roman" panose="02020603050405020304" pitchFamily="18" charset="0"/>
                <a:ea typeface="Microsoft YaHei" pitchFamily="2"/>
                <a:cs typeface="Times New Roman" panose="02020603050405020304" pitchFamily="18" charset="0"/>
              </a:endParaRPr>
            </a:p>
          </p:txBody>
        </p:sp>
      </p:grpSp>
      <p:pic>
        <p:nvPicPr>
          <p:cNvPr id="11" name="Рисунок 10"/>
          <p:cNvPicPr>
            <a:picLocks noChangeAspect="1"/>
          </p:cNvPicPr>
          <p:nvPr/>
        </p:nvPicPr>
        <p:blipFill>
          <a:blip r:embed="rId3">
            <a:lum/>
            <a:alphaModFix/>
          </a:blip>
          <a:srcRect/>
          <a:stretch>
            <a:fillRect/>
          </a:stretch>
        </p:blipFill>
        <p:spPr>
          <a:xfrm>
            <a:off x="360" y="360"/>
            <a:ext cx="1152720" cy="67644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6288" y="1066560"/>
            <a:ext cx="1285875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633" y="1093880"/>
            <a:ext cx="1500187" cy="9699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Обычный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2191</TotalTime>
  <Words>786</Words>
  <Application>Microsoft Office PowerPoint</Application>
  <PresentationFormat>Произвольный</PresentationFormat>
  <Paragraphs>87</Paragraphs>
  <Slides>23</Slides>
  <Notes>22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23</vt:i4>
      </vt:variant>
    </vt:vector>
  </HeadingPairs>
  <TitlesOfParts>
    <vt:vector size="24" baseType="lpstr">
      <vt:lpstr>Обычный</vt:lpstr>
      <vt:lpstr>Презентация PowerPoint</vt:lpstr>
      <vt:lpstr>Презентация PowerPoint</vt:lpstr>
      <vt:lpstr>Презентация PowerPoint</vt:lpstr>
      <vt:lpstr>Ссылка музея http://sch626uz.mskobr.ru/common_edu/strukturnoe_porazdelenie_sosenki/obwie_svedeniya1/shkol_nyj_muzej/vstrecha_veterana_velikoj_otechestvennoj_vojny_ivanova_vladimira_petrovicha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Музей ГОУ  СОШ № 517  «Ветераны Великой Отечественной войны и труженики тыла района «Котловка»</dc:title>
  <dc:creator>библиотека</dc:creator>
  <cp:lastModifiedBy>user</cp:lastModifiedBy>
  <cp:revision>135</cp:revision>
  <cp:lastPrinted>2016-11-14T13:40:48Z</cp:lastPrinted>
  <dcterms:created xsi:type="dcterms:W3CDTF">2009-01-13T09:39:25Z</dcterms:created>
  <dcterms:modified xsi:type="dcterms:W3CDTF">2016-12-30T15:59:56Z</dcterms:modified>
</cp:coreProperties>
</file>