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4" r:id="rId5"/>
    <p:sldId id="275" r:id="rId6"/>
    <p:sldId id="272" r:id="rId7"/>
    <p:sldId id="276" r:id="rId8"/>
    <p:sldId id="277" r:id="rId9"/>
    <p:sldId id="302" r:id="rId10"/>
    <p:sldId id="303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7" r:id="rId19"/>
    <p:sldId id="288" r:id="rId20"/>
    <p:sldId id="289" r:id="rId21"/>
    <p:sldId id="290" r:id="rId22"/>
    <p:sldId id="291" r:id="rId23"/>
    <p:sldId id="285" r:id="rId24"/>
    <p:sldId id="286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1" r:id="rId34"/>
    <p:sldId id="30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tx1"/>
            </a:gs>
            <a:gs pos="0">
              <a:schemeClr val="tx1"/>
            </a:gs>
            <a:gs pos="37000">
              <a:srgbClr val="FF7A00"/>
            </a:gs>
            <a:gs pos="73000">
              <a:srgbClr val="FF03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oznik.ru/?tag=%D0%BE%D1%84%D0%B8%D1%86%D0%B5%D1%8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12845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Школа №626 имени Н. И. Сац ЮЗАО города Москвы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Городской фестиваль «Духовные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Отечества»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6922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II этап </a:t>
            </a:r>
            <a:r>
              <a:rPr lang="ru-RU" b="1" dirty="0"/>
              <a:t>«Наследники Славы»</a:t>
            </a:r>
            <a:r>
              <a:rPr lang="ru-RU" dirty="0"/>
              <a:t>, посвящённый 75-й годовщине начала контрнаступления советских войск против немецко-фашистских войск в битве под Москвой, Дням воинской славы </a:t>
            </a:r>
            <a:r>
              <a:rPr lang="ru-RU" dirty="0" smtClean="0"/>
              <a:t>России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            </a:t>
            </a:r>
            <a:r>
              <a:rPr lang="ru-RU" dirty="0"/>
              <a:t>2016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II этап </a:t>
            </a:r>
            <a:r>
              <a:rPr lang="ru-RU" b="1" dirty="0"/>
              <a:t>«Наследники Славы»</a:t>
            </a:r>
            <a:r>
              <a:rPr lang="ru-RU" dirty="0"/>
              <a:t>, посвящённый 75-й годовщине начала контрнаступления советских войск против немецко-фашистских войск в битве под Москвой, Дням воинской славы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4462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II этап </a:t>
            </a:r>
            <a:r>
              <a:rPr lang="ru-RU" b="1" dirty="0"/>
              <a:t>«Наследники Славы»</a:t>
            </a:r>
            <a:r>
              <a:rPr lang="ru-RU" dirty="0"/>
              <a:t>, посвящённый 75-й годовщине начала контрнаступления советских войск против немецко-фашистских войск в битве под Москвой, Дням воинской славы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50851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           Проект</a:t>
            </a:r>
            <a:r>
              <a:rPr lang="ru-RU" sz="2400" b="1" dirty="0" smtClean="0"/>
              <a:t>: «Они защитили тебя, Москва»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75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000" dirty="0">
                <a:latin typeface="Times New Roman"/>
                <a:ea typeface="Times New Roman"/>
              </a:rPr>
              <a:t>4.​ В последние дни ноября, видя, что вступление в Москву задерживается, Гитлер приказал подтянуть к Красной Поляне дальнобойную артиллерию и начать обстрел советской столицы. А Геббельс командировал туда </a:t>
            </a:r>
            <a:r>
              <a:rPr lang="ru-RU" sz="1000" dirty="0" err="1">
                <a:latin typeface="Times New Roman"/>
                <a:ea typeface="Times New Roman"/>
              </a:rPr>
              <a:t>киноэкспедицию</a:t>
            </a:r>
            <a:r>
              <a:rPr lang="ru-RU" sz="1000" dirty="0">
                <a:latin typeface="Times New Roman"/>
                <a:ea typeface="Times New Roman"/>
              </a:rPr>
              <a:t> – снимать фильм об этом «победном» обстреле. Фильм фашисты рассчитывали показать японцам, которые все еще проявляли нерешительность, медля со вступлением в боевые действия против СССР. 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latin typeface="Times New Roman"/>
                <a:ea typeface="Times New Roman"/>
              </a:rPr>
              <a:t>5.​ В битве под Москвой немецкие войска потеряли около 500 000 человек, 1300 танков, 2500 орудий, более 15 000 автомашин и другой техники. Из них за первые два месяца (оборонительный для Красной Армии этап) - 32 093 убитыми, 5 360 пропавшими без вести, 98 825 ранеными. За дезертирство, самовольное оставление позиций и неповиновение приказам старших </a:t>
            </a:r>
            <a:r>
              <a:rPr lang="ru-RU" sz="1000" u="sng" dirty="0">
                <a:latin typeface="Times New Roman"/>
                <a:ea typeface="Times New Roman"/>
                <a:hlinkClick r:id="rId2"/>
              </a:rPr>
              <a:t>офицеров</a:t>
            </a:r>
            <a:r>
              <a:rPr lang="ru-RU" sz="1000" dirty="0">
                <a:latin typeface="Times New Roman"/>
                <a:ea typeface="Times New Roman"/>
              </a:rPr>
              <a:t> гитлеровские военные трибуналы осудили около 62 000 солдат и </a:t>
            </a:r>
            <a:r>
              <a:rPr lang="ru-RU" sz="1000" u="sng" dirty="0">
                <a:latin typeface="Times New Roman"/>
                <a:ea typeface="Times New Roman"/>
                <a:hlinkClick r:id="rId2"/>
              </a:rPr>
              <a:t>офицеров</a:t>
            </a:r>
            <a:r>
              <a:rPr lang="ru-RU" sz="1000" dirty="0">
                <a:latin typeface="Times New Roman"/>
                <a:ea typeface="Times New Roman"/>
              </a:rPr>
              <a:t>. После поражения под Москвой с занимаемых постов были сняты 35 высших чинов германской армии. Генерал Гудериан писал жене в эти дни: «Холодное и никуда не годное жилье, недостаток обмундирования, большие потери в живой силе и технике, скудные поставки горючего, все это превращает боевые операции в пытку… Наступление на Москву провалилось. Мы потерпели поражение…». 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latin typeface="Times New Roman"/>
                <a:ea typeface="Times New Roman"/>
              </a:rPr>
              <a:t>6.​ Потери советских войск, согласно официальным данным, составили 776 889 человек, или 25,7 процентов от численности войск, участвовавших в операции. Из них во время оборонительного этапа Московской битвы: 514 338 человек - безвозвратные потери и 143 941 человек – санитарные. Это без учета потерь народного ополчения, истребительных батальонов, формирований НКВД и партизан. 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latin typeface="Times New Roman"/>
                <a:ea typeface="Times New Roman"/>
              </a:rPr>
              <a:t>7.​ Битва по Москвой завершилась победой Красной Армии, отбросившей фашистов на 100 - 250 километров от столицы. Освобождены были нашими войсками свыше 11 тысяч населенных пунктов. </a:t>
            </a:r>
          </a:p>
          <a:p>
            <a:pPr>
              <a:lnSpc>
                <a:spcPct val="150000"/>
              </a:lnSpc>
            </a:pPr>
            <a:r>
              <a:rPr lang="ru-RU" sz="1000" dirty="0">
                <a:latin typeface="Times New Roman"/>
                <a:ea typeface="Times New Roman"/>
              </a:rPr>
              <a:t>День начала контрнаступления советских войск в битве под Москвой - 5 декабря 1941 года - является Днём воинской славы России. </a:t>
            </a:r>
            <a:r>
              <a:rPr lang="ru-RU" sz="10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1000" dirty="0">
                <a:latin typeface="Times New Roman"/>
                <a:ea typeface="Calibri"/>
                <a:cs typeface="Times New Roman"/>
              </a:rPr>
              <a:t>декабре освобождены Тверь и Калуга. Но, важнейшее значение битвы под Москвой заключается в опровержении мифа о непобедимости войск вермахта. Войска фашистов впервые понесли серьезные потери.</a:t>
            </a:r>
            <a:endParaRPr lang="ru-RU" sz="10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000" dirty="0">
                <a:ea typeface="Calibri"/>
                <a:cs typeface="Times New Roman"/>
              </a:rPr>
              <a:t>                 Да, </a:t>
            </a:r>
            <a:r>
              <a:rPr lang="ru-RU" sz="1000" i="1" dirty="0">
                <a:ea typeface="Calibri"/>
                <a:cs typeface="Times New Roman"/>
              </a:rPr>
              <a:t>война никого не щадила</a:t>
            </a:r>
            <a:r>
              <a:rPr lang="ru-RU" sz="1000" dirty="0">
                <a:ea typeface="Calibri"/>
                <a:cs typeface="Times New Roman"/>
              </a:rPr>
              <a:t>. И если от случайных разрывов гибли птицы в небе, то что говорить о людях на земле. Ведь на них обрушивалась вся мощь прицельного огня артиллерии, авиации, танков и других средств врага. Последствия были ужасны. Осенью 1941-го под Москвой погибало и выходило из строя в среднем </a:t>
            </a:r>
            <a:r>
              <a:rPr lang="ru-RU" sz="1000" b="1" dirty="0">
                <a:ea typeface="Calibri"/>
                <a:cs typeface="Times New Roman"/>
              </a:rPr>
              <a:t>11-12</a:t>
            </a:r>
            <a:r>
              <a:rPr lang="ru-RU" sz="1000" dirty="0">
                <a:ea typeface="Calibri"/>
                <a:cs typeface="Times New Roman"/>
              </a:rPr>
              <a:t> </a:t>
            </a:r>
            <a:r>
              <a:rPr lang="ru-RU" sz="1000" b="1" dirty="0">
                <a:ea typeface="Calibri"/>
                <a:cs typeface="Times New Roman"/>
              </a:rPr>
              <a:t>человек в минуту!</a:t>
            </a:r>
            <a:r>
              <a:rPr lang="ru-RU" sz="1000" dirty="0">
                <a:ea typeface="Calibri"/>
                <a:cs typeface="Times New Roman"/>
              </a:rPr>
              <a:t> Об этом, естественно, тогда никто не знал…»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000" dirty="0">
                <a:latin typeface="Times New Roman"/>
                <a:ea typeface="Calibri"/>
                <a:cs typeface="Times New Roman"/>
              </a:rPr>
              <a:t>           Имена героев битвы за Москву помнят и сегодня.</a:t>
            </a:r>
            <a:endParaRPr lang="ru-RU" sz="1000" dirty="0">
              <a:ea typeface="Calibri"/>
              <a:cs typeface="Times New Roman"/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128657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Клочков Василий Георгиевич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(1911 </a:t>
            </a:r>
            <a:r>
              <a:rPr lang="ru-RU" dirty="0"/>
              <a:t>- </a:t>
            </a:r>
            <a:r>
              <a:rPr lang="ru-RU" dirty="0" smtClean="0"/>
              <a:t>1941</a:t>
            </a:r>
            <a:r>
              <a:rPr lang="ru-RU" dirty="0"/>
              <a:t>) </a:t>
            </a:r>
          </a:p>
        </p:txBody>
      </p:sp>
      <p:pic>
        <p:nvPicPr>
          <p:cNvPr id="1026" name="Picture 2" descr="http://pobeda.cmvov.ru/img/heroes/2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17621"/>
            <a:ext cx="2656973" cy="3483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401/14576209.2c3/0_122697_d957a724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799"/>
            <a:ext cx="4425523" cy="4578941"/>
          </a:xfrm>
          <a:prstGeom prst="rect">
            <a:avLst/>
          </a:prstGeom>
          <a:ln w="228600" cap="sq" cmpd="tri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661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331236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600" dirty="0"/>
              <a:t>Герой Советского Союза. Клочков Василий Георгиевич - военный </a:t>
            </a:r>
            <a:r>
              <a:rPr lang="ru-RU" sz="1600" dirty="0" smtClean="0"/>
              <a:t>комиссар, </a:t>
            </a:r>
            <a:r>
              <a:rPr lang="ru-RU" sz="1600" dirty="0"/>
              <a:t>младший </a:t>
            </a:r>
            <a:r>
              <a:rPr lang="ru-RU" sz="1600" dirty="0" smtClean="0"/>
              <a:t>политрук, в составе дивизии убыл </a:t>
            </a:r>
            <a:r>
              <a:rPr lang="ru-RU" sz="1600" dirty="0"/>
              <a:t>на фронт и в октябре-ноябре 1941 года сражался под Москвой, на Волоколамском направлении. </a:t>
            </a:r>
            <a:r>
              <a:rPr lang="ru-RU" sz="1600" dirty="0" smtClean="0"/>
              <a:t>16 </a:t>
            </a:r>
            <a:r>
              <a:rPr lang="ru-RU" sz="1600" dirty="0"/>
              <a:t>ноября 1941 года во главе группы истребителей танков у железнодорожного разъезда </a:t>
            </a:r>
            <a:r>
              <a:rPr lang="ru-RU" sz="1600" dirty="0" err="1"/>
              <a:t>Дубосеково</a:t>
            </a:r>
            <a:r>
              <a:rPr lang="ru-RU" sz="1600" dirty="0"/>
              <a:t> Волоколамского района Московской области отражал многочисленные атаки противника. Группа, вошедшая в историю битвы под Москвой и Великой Отечественной войны, как 28 героев-панфиловцев, уничтожила восемнадцать танков. На всю страну стали известны легендарные слова младшего политрука </a:t>
            </a:r>
            <a:r>
              <a:rPr lang="ru-RU" sz="1600" dirty="0" err="1"/>
              <a:t>Клочкова</a:t>
            </a:r>
            <a:r>
              <a:rPr lang="ru-RU" sz="1600" dirty="0"/>
              <a:t>, обращённые к бойцам: "Велика Россия, а отступать некуда - позади Москва!". </a:t>
            </a:r>
          </a:p>
        </p:txBody>
      </p:sp>
      <p:pic>
        <p:nvPicPr>
          <p:cNvPr id="3074" name="Picture 2" descr="https://upload.wikimedia.org/wikipedia/ru/thumb/e/e8/Memorial_of_Dubosekovo.jpg/1280px-Memorial_of_Duboseko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6457"/>
            <a:ext cx="5472608" cy="4104457"/>
          </a:xfrm>
          <a:prstGeom prst="rect">
            <a:avLst/>
          </a:prstGeom>
          <a:ln w="228600" cap="sq" cmpd="tri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31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6632"/>
            <a:ext cx="4978896" cy="6408712"/>
          </a:xfrm>
        </p:spPr>
        <p:txBody>
          <a:bodyPr>
            <a:normAutofit/>
          </a:bodyPr>
          <a:lstStyle/>
          <a:p>
            <a:pPr marL="0" lvl="0" indent="457200">
              <a:buNone/>
            </a:pPr>
            <a:r>
              <a:rPr lang="ru-RU" sz="2000" dirty="0">
                <a:solidFill>
                  <a:prstClr val="black"/>
                </a:solidFill>
              </a:rPr>
              <a:t>В критическую минуту боя отважный офицер-политработник бросился со связкой гранат под вражеский танк и погиб смертью героя. Был похоронен на поле боя, вместе с другими павшими бойцами. </a:t>
            </a:r>
            <a:r>
              <a:rPr lang="ru-RU" sz="2000" dirty="0" smtClean="0">
                <a:solidFill>
                  <a:prstClr val="black"/>
                </a:solidFill>
              </a:rPr>
              <a:t>Позднее перезахоронен в деревне Нелидово, что в двух километрах от места сражения. Указом Президиума Верховного Совета СССР от 21 июля 1942 года за образцовое выполнение боевых заданий командования на фронте, борьбы с немецко-фашистским захватчиками, за беззаветное мужество и железную стойкость, проявленные при отражении атаки пятидесяти вражеских танков и проявленный при этом героизм, младшему политруку </a:t>
            </a:r>
            <a:r>
              <a:rPr lang="ru-RU" sz="2000" dirty="0" err="1" smtClean="0">
                <a:solidFill>
                  <a:prstClr val="black"/>
                </a:solidFill>
              </a:rPr>
              <a:t>Клочкову</a:t>
            </a:r>
            <a:r>
              <a:rPr lang="ru-RU" sz="2000" dirty="0" smtClean="0">
                <a:solidFill>
                  <a:prstClr val="black"/>
                </a:solidFill>
              </a:rPr>
              <a:t> Василию Георгиевичу посмертно присвоено звание Героя Советского Союза.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084909" y="5190500"/>
            <a:ext cx="1815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Клочков В.Г.</a:t>
            </a:r>
            <a:endParaRPr lang="ru-RU" sz="3200" b="1" dirty="0"/>
          </a:p>
        </p:txBody>
      </p:sp>
      <p:pic>
        <p:nvPicPr>
          <p:cNvPr id="2" name="Picture 2" descr="http://www.tvoyrebenok.ru/images/hero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4" y="332656"/>
            <a:ext cx="2863954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2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Космодемьянская Зоя Анатольевна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(1923 - 1941)</a:t>
            </a:r>
            <a:endParaRPr lang="ru-RU" dirty="0"/>
          </a:p>
        </p:txBody>
      </p:sp>
      <p:pic>
        <p:nvPicPr>
          <p:cNvPr id="4098" name="Picture 2" descr="http://rusplt.ru/netcat_files/517/936/5saytf_1848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623586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aps.vlasenko.net/map/ru/moskovskaya/ruzskij/petricshevo.smtm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79" y="4437112"/>
            <a:ext cx="4471697" cy="1944216"/>
          </a:xfrm>
          <a:prstGeom prst="rect">
            <a:avLst/>
          </a:prstGeom>
          <a:ln w="228600" cap="sq" cmpd="tri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08912" cy="4021907"/>
          </a:xfrm>
        </p:spPr>
        <p:txBody>
          <a:bodyPr>
            <a:normAutofit fontScale="85000" lnSpcReduction="20000"/>
          </a:bodyPr>
          <a:lstStyle/>
          <a:p>
            <a:pPr marL="0" indent="457200">
              <a:buNone/>
            </a:pPr>
            <a:r>
              <a:rPr lang="ru-RU" dirty="0" smtClean="0"/>
              <a:t>Зоя стала символом </a:t>
            </a:r>
            <a:r>
              <a:rPr lang="ru-RU" dirty="0"/>
              <a:t>героизма советских людей в Великой Отечественной войне. Её образ отражён в художественной литературе, публицистике, кинематографе, живописи, монументальном искусстве, музейных экспозициях. Зоя Анатольевна Космодемьянская родилась 13 сентября 1923 года в селе Осино-Гай </a:t>
            </a:r>
            <a:r>
              <a:rPr lang="ru-RU" dirty="0" err="1" smtClean="0"/>
              <a:t>Гавриловского</a:t>
            </a:r>
            <a:r>
              <a:rPr lang="ru-RU" dirty="0" smtClean="0"/>
              <a:t> </a:t>
            </a:r>
            <a:r>
              <a:rPr lang="ru-RU" dirty="0"/>
              <a:t>района Тамбовской области. </a:t>
            </a:r>
            <a:r>
              <a:rPr lang="ru-RU" dirty="0" smtClean="0"/>
              <a:t>В </a:t>
            </a:r>
            <a:r>
              <a:rPr lang="ru-RU" dirty="0"/>
              <a:t>школе Зоя училась хорошо, особенно увлекалась историей и литературой, мечтала поступить в Литературный институт. </a:t>
            </a:r>
            <a:r>
              <a:rPr lang="ru-RU" dirty="0" smtClean="0"/>
              <a:t> </a:t>
            </a:r>
            <a:r>
              <a:rPr lang="ru-RU" dirty="0"/>
              <a:t>В 1940 </a:t>
            </a:r>
            <a:r>
              <a:rPr lang="ru-RU" dirty="0" smtClean="0"/>
              <a:t>году </a:t>
            </a:r>
            <a:r>
              <a:rPr lang="ru-RU" dirty="0"/>
              <a:t>окончила 9-й класс средней школы № </a:t>
            </a:r>
            <a:r>
              <a:rPr lang="ru-RU" dirty="0" smtClean="0"/>
              <a:t>201.</a:t>
            </a:r>
            <a:endParaRPr lang="ru-RU" dirty="0"/>
          </a:p>
        </p:txBody>
      </p:sp>
      <p:pic>
        <p:nvPicPr>
          <p:cNvPr id="5122" name="Picture 2" descr="Монумент учителям и ученикам школы № 201 Москвы, погибшим в Великую Отечественную. Слева - бюсты Зои Космодемьянской и ее брата Александра, смертельно раненного в танковом бо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486"/>
            <a:ext cx="3503666" cy="227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4546848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31 октября 1941 года Зоя, в числе 2000 комсомольцев-добровольцев, явилась к месту сбора в кинотеатре «Колизей» и оттуда была доставлена в диверсионную школу, став бойцом разведывательно-диверсионной </a:t>
            </a:r>
            <a:r>
              <a:rPr lang="ru-RU" sz="1600" dirty="0" smtClean="0"/>
              <a:t>части. 17 </a:t>
            </a:r>
            <a:r>
              <a:rPr lang="ru-RU" sz="1600" dirty="0"/>
              <a:t>ноября вышел Приказ ВГК № 428, предписывавший лишить «германскую армию возможности располагаться в сёлах и городах, выгнать немецких захватчиков из всех населённых пунктов на холод в поле, выкурить их из всех помещений и тёплых убежищ и заставить мёрзнуть под открытым небом», с каковой целью «разрушать и сжигать дотла все населённые пункты в тылу немецких войск на расстоянии 40—60 км в глубину от переднего края и на 20—30 км вправо и влево от дорог». Во исполнение этого приказа, 18 </a:t>
            </a:r>
            <a:r>
              <a:rPr lang="ru-RU" sz="1600" dirty="0" smtClean="0"/>
              <a:t>ноября </a:t>
            </a:r>
            <a:r>
              <a:rPr lang="ru-RU" sz="1600" dirty="0"/>
              <a:t>командиры диверсионных групп </a:t>
            </a:r>
            <a:r>
              <a:rPr lang="ru-RU" sz="1600" dirty="0" smtClean="0"/>
              <a:t>куда входила Зоя получили </a:t>
            </a:r>
            <a:r>
              <a:rPr lang="ru-RU" sz="1600" dirty="0"/>
              <a:t>задание сжечь в течение 5—7 дней 10 населённых пунктов, в их числе деревню </a:t>
            </a:r>
            <a:r>
              <a:rPr lang="ru-RU" sz="1600" dirty="0" smtClean="0"/>
              <a:t>Петрищево. </a:t>
            </a:r>
            <a:endParaRPr lang="ru-RU" sz="1600" dirty="0"/>
          </a:p>
        </p:txBody>
      </p:sp>
      <p:pic>
        <p:nvPicPr>
          <p:cNvPr id="6146" name="Picture 2" descr="http://to-world-travel.ru/img/2015/042614/3559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398" y="1700808"/>
            <a:ext cx="3732425" cy="2592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0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192"/>
            <a:ext cx="4824536" cy="6552728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600" dirty="0"/>
              <a:t>С наступлением вечера 28 ноября, при попытке поджечь </a:t>
            </a:r>
            <a:r>
              <a:rPr lang="ru-RU" sz="1600" dirty="0" smtClean="0"/>
              <a:t>сарай, </a:t>
            </a:r>
            <a:r>
              <a:rPr lang="ru-RU" sz="1600" dirty="0"/>
              <a:t>Космодемьянская была замечена хозяином. Вызванные </a:t>
            </a:r>
            <a:r>
              <a:rPr lang="ru-RU" sz="1600" dirty="0" smtClean="0"/>
              <a:t>им </a:t>
            </a:r>
            <a:r>
              <a:rPr lang="ru-RU" sz="1600" dirty="0"/>
              <a:t>немцы </a:t>
            </a:r>
            <a:r>
              <a:rPr lang="ru-RU" sz="1600" dirty="0" smtClean="0"/>
              <a:t>схватили девушку </a:t>
            </a:r>
            <a:r>
              <a:rPr lang="ru-RU" sz="1600" dirty="0"/>
              <a:t>(около 7 часов вечера). На допросе она назвалась Таней и не сказала ничего </a:t>
            </a:r>
            <a:r>
              <a:rPr lang="ru-RU" sz="1600" dirty="0" smtClean="0"/>
              <a:t>определённого, </a:t>
            </a:r>
            <a:r>
              <a:rPr lang="ru-RU" sz="1600" dirty="0"/>
              <a:t>её пороли </a:t>
            </a:r>
            <a:r>
              <a:rPr lang="ru-RU" sz="1600" dirty="0" smtClean="0"/>
              <a:t>ремнями, затем </a:t>
            </a:r>
            <a:r>
              <a:rPr lang="ru-RU" sz="1600" dirty="0"/>
              <a:t>приставленный к ней часовой на протяжении 4 часов водил её босой, в одном белье, по улице на морозе. </a:t>
            </a:r>
            <a:r>
              <a:rPr lang="ru-RU" sz="1600" dirty="0" smtClean="0"/>
              <a:t>В </a:t>
            </a:r>
            <a:r>
              <a:rPr lang="ru-RU" sz="1600" dirty="0"/>
              <a:t>10:30 следующего утра, Космодемьянскую вывели на улицу, где уже была сооружена </a:t>
            </a:r>
            <a:r>
              <a:rPr lang="ru-RU" sz="1600" dirty="0" smtClean="0"/>
              <a:t>виселица.</a:t>
            </a:r>
            <a:endParaRPr lang="ru-RU" sz="1600" dirty="0"/>
          </a:p>
          <a:p>
            <a:pPr marL="0" indent="457200">
              <a:buNone/>
            </a:pPr>
            <a:r>
              <a:rPr lang="ru-RU" sz="1600" dirty="0"/>
              <a:t>До самой виселицы вели её под руки. Шла ровно, с поднятой головой, молча, гордо</a:t>
            </a:r>
            <a:r>
              <a:rPr lang="ru-RU" sz="1600" dirty="0" smtClean="0"/>
              <a:t>. Перед казнью Зоя произнесла </a:t>
            </a:r>
            <a:r>
              <a:rPr lang="ru-RU" sz="1600" dirty="0"/>
              <a:t>слова призыва: «Граждане! Не стойте, не</a:t>
            </a:r>
          </a:p>
          <a:p>
            <a:pPr marL="0" indent="457200">
              <a:buNone/>
            </a:pPr>
            <a:r>
              <a:rPr lang="ru-RU" sz="1600" dirty="0"/>
              <a:t>смотрите. Надо помогать воевать Красной Армии, а за мою смерть наши товарищи отомстят немецким фашистам.</a:t>
            </a:r>
          </a:p>
          <a:p>
            <a:pPr marL="0" indent="457200">
              <a:buNone/>
            </a:pPr>
            <a:r>
              <a:rPr lang="ru-RU" sz="1600" dirty="0"/>
              <a:t>Советский Союз непобедим и не будет побеждён». Обращаясь к немецким солдатам, Зоя Космодемьянская сказала:</a:t>
            </a:r>
          </a:p>
          <a:p>
            <a:pPr marL="0" indent="457200">
              <a:buNone/>
            </a:pPr>
            <a:r>
              <a:rPr lang="ru-RU" sz="1600" dirty="0"/>
              <a:t>«Немецкие солдаты! Пока не поздно, сдавайтесь в плен. Сколько нас не вешайте, но всех не перевешаете, нас </a:t>
            </a:r>
            <a:r>
              <a:rPr lang="ru-RU" sz="1600" dirty="0" smtClean="0"/>
              <a:t>170миллионов</a:t>
            </a:r>
            <a:r>
              <a:rPr lang="ru-RU" sz="1600" dirty="0"/>
              <a:t>».</a:t>
            </a:r>
          </a:p>
          <a:p>
            <a:pPr marL="0" indent="457200">
              <a:buNone/>
            </a:pPr>
            <a:r>
              <a:rPr lang="ru-RU" sz="1600" dirty="0"/>
              <a:t>16 февраля1942 </a:t>
            </a:r>
            <a:r>
              <a:rPr lang="ru-RU" sz="1600" dirty="0" smtClean="0"/>
              <a:t>года, </a:t>
            </a:r>
            <a:r>
              <a:rPr lang="ru-RU" sz="1600" dirty="0"/>
              <a:t>был подписан указ о присвоении ей звания Героя Советского </a:t>
            </a:r>
            <a:r>
              <a:rPr lang="ru-RU" sz="1600" dirty="0" smtClean="0"/>
              <a:t>Союза.</a:t>
            </a:r>
            <a:endParaRPr lang="ru-RU" sz="1600" dirty="0"/>
          </a:p>
        </p:txBody>
      </p:sp>
      <p:pic>
        <p:nvPicPr>
          <p:cNvPr id="7170" name="Picture 2" descr="http://i-podmoskovie.ru/index.php?option=com_joomgallery&amp;view=image&amp;format=raw&amp;id=1009&amp;type=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67452" cy="2643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4705" y="2852936"/>
            <a:ext cx="244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В этом доме прошли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последние часы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</a:rPr>
              <a:t>Зои Космодемьянской.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05" y="3933056"/>
            <a:ext cx="2497460" cy="238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7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Талалихин Виктор </a:t>
            </a:r>
            <a:r>
              <a:rPr lang="ru-RU" dirty="0" smtClean="0"/>
              <a:t>Васильевич</a:t>
            </a:r>
            <a:br>
              <a:rPr lang="ru-RU" dirty="0" smtClean="0"/>
            </a:br>
            <a:r>
              <a:rPr lang="ru-RU" dirty="0" smtClean="0"/>
              <a:t>(1918-1941)</a:t>
            </a:r>
            <a:endParaRPr lang="ru-RU" dirty="0"/>
          </a:p>
        </p:txBody>
      </p:sp>
      <p:pic>
        <p:nvPicPr>
          <p:cNvPr id="8194" name="Picture 2" descr="Victor Talalih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3168352" cy="4938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emory-map.prosv.ru/memorials/00/04/69/1/1127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949" y="2389384"/>
            <a:ext cx="4792531" cy="2695799"/>
          </a:xfrm>
          <a:prstGeom prst="rect">
            <a:avLst/>
          </a:prstGeom>
          <a:ln w="228600" cap="sq" cmpd="tri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457200">
              <a:buNone/>
            </a:pPr>
            <a:r>
              <a:rPr lang="ru-RU" dirty="0" smtClean="0"/>
              <a:t>Виктор Васильевич Талалихин - военный </a:t>
            </a:r>
            <a:r>
              <a:rPr lang="ru-RU" dirty="0"/>
              <a:t>лётчик, заместитель командира эскадрильи 177-го истребительного авиационного полка 6-го истребительного авиационного корпуса войск ПВО территории страны, младший лейтенант, Герой Советского Союза. Сбил 6 самолётов, одним из первых применил ночной таран. </a:t>
            </a:r>
            <a:r>
              <a:rPr lang="ru-RU" dirty="0" smtClean="0"/>
              <a:t>В </a:t>
            </a:r>
            <a:r>
              <a:rPr lang="ru-RU" dirty="0"/>
              <a:t>1938 году окончил Борисоглебскую военную авиационную школу лётчиков в городе Борисоглебск Воронежской области и получил звание младшего лейтенанта. Участвовал в советско-финской войне.</a:t>
            </a:r>
          </a:p>
        </p:txBody>
      </p:sp>
      <p:pic>
        <p:nvPicPr>
          <p:cNvPr id="9218" name="Picture 2" descr="http://1.bp.blogspot.com/_0ARJjZ5VAV8/TT9lstYZygI/AAAAAAAABPE/ZBVTcl2xbb8/s1600/he111_r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3240"/>
            <a:ext cx="5697215" cy="205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8264" y="49958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Бомбардировщик </a:t>
            </a:r>
            <a:endParaRPr lang="en-US" dirty="0" smtClean="0"/>
          </a:p>
          <a:p>
            <a:pPr algn="ctr"/>
            <a:r>
              <a:rPr lang="en-US" dirty="0" smtClean="0"/>
              <a:t>HE-111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11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Выполнили: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обучающиеся 6В класса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ГБОУ Школа №626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Ахундова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Алида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Верховцева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Дана</a:t>
            </a:r>
            <a:endParaRPr lang="ru-RU" sz="2400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Руководители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проекта: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Никишина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Анна Михайловна,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русского языка и литературы ГБОУ Школа №626,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Васин Михаил Викторович,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истории и обществознания ГБОУ Школа №626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6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4624"/>
            <a:ext cx="5328592" cy="6696744"/>
          </a:xfrm>
        </p:spPr>
        <p:txBody>
          <a:bodyPr>
            <a:normAutofit fontScale="70000" lnSpcReduction="20000"/>
          </a:bodyPr>
          <a:lstStyle/>
          <a:p>
            <a:pPr marL="0" indent="457200">
              <a:buNone/>
            </a:pPr>
            <a:r>
              <a:rPr lang="ru-RU" dirty="0"/>
              <a:t>Совершил 47 боевых вылетов, сбил четыре финских самолёта, за что награждён орденом Красной Звезды. </a:t>
            </a:r>
            <a:r>
              <a:rPr lang="ru-RU" dirty="0" smtClean="0"/>
              <a:t>В </a:t>
            </a:r>
            <a:r>
              <a:rPr lang="ru-RU" dirty="0"/>
              <a:t>ночь на 7 августа 1941 года на И-16 одним из первых произвёл таран в ночном воздушном бою, сбив около Москвы бомбардировщик He-111. Его самолет упал в лес вблизи деревни </a:t>
            </a:r>
            <a:r>
              <a:rPr lang="ru-RU" dirty="0" err="1"/>
              <a:t>Мансурово</a:t>
            </a:r>
            <a:r>
              <a:rPr lang="ru-RU" dirty="0"/>
              <a:t> (Домодедовский район), а сам раненый летчик на парашюте спустился в речку </a:t>
            </a:r>
            <a:r>
              <a:rPr lang="ru-RU" dirty="0" err="1"/>
              <a:t>Северку</a:t>
            </a:r>
            <a:r>
              <a:rPr lang="ru-RU" dirty="0"/>
              <a:t>. Талалихин погиб в воздушном бою около Подольска 27 октября 1941 года. </a:t>
            </a:r>
            <a:r>
              <a:rPr lang="ru-RU" dirty="0" smtClean="0"/>
              <a:t>8 </a:t>
            </a:r>
            <a:r>
              <a:rPr lang="ru-RU" dirty="0"/>
              <a:t>августа 1941 года «за образцовое выполнение боевых заданий командования на фронте борьбы с германским фашизмом и проявленные при этом отвагу и геройство» ему присвоено звание Героя Советского Союза. Награждён орденами Ленина, Красного Знамени и Красной </a:t>
            </a:r>
            <a:r>
              <a:rPr lang="ru-RU" dirty="0" smtClean="0"/>
              <a:t>Звезды.</a:t>
            </a:r>
            <a:endParaRPr lang="ru-RU" dirty="0"/>
          </a:p>
        </p:txBody>
      </p:sp>
      <p:pic>
        <p:nvPicPr>
          <p:cNvPr id="10242" name="Picture 2" descr="https://static.1tv.ru/uploads/video/material/splash/2/_original/106002_4c06b1f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2"/>
            <a:ext cx="3328369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iles.vm.ru/photo/vecherka/2014/06/doc6fuvani8fr815wvke3tq_800_4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289907" cy="2537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35236" y="2319263"/>
            <a:ext cx="29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2014 году найден самолёт,</a:t>
            </a:r>
          </a:p>
          <a:p>
            <a:r>
              <a:rPr lang="ru-RU" dirty="0" smtClean="0"/>
              <a:t>на котором совершил</a:t>
            </a:r>
          </a:p>
          <a:p>
            <a:r>
              <a:rPr lang="ru-RU" dirty="0" smtClean="0"/>
              <a:t>свой подвиг В.В. Талалихин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55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Чайкина Елизавета </a:t>
            </a:r>
            <a:r>
              <a:rPr lang="ru-RU" dirty="0" smtClean="0"/>
              <a:t>Ивановна</a:t>
            </a:r>
            <a:br>
              <a:rPr lang="ru-RU" dirty="0" smtClean="0"/>
            </a:br>
            <a:r>
              <a:rPr lang="ru-RU" dirty="0" smtClean="0"/>
              <a:t>(1918-1941)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3275454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8519" y="1484784"/>
            <a:ext cx="5531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dirty="0" smtClean="0"/>
              <a:t>В </a:t>
            </a:r>
            <a:r>
              <a:rPr lang="ru-RU" dirty="0"/>
              <a:t>1941 году Лизу посылают на областные курсы партийных и комсомольских работников в город Калинин. </a:t>
            </a:r>
            <a:endParaRPr lang="ru-RU" dirty="0" smtClean="0"/>
          </a:p>
          <a:p>
            <a:pPr indent="457200"/>
            <a:r>
              <a:rPr lang="ru-RU" dirty="0" smtClean="0"/>
              <a:t>С </a:t>
            </a:r>
            <a:r>
              <a:rPr lang="ru-RU" dirty="0"/>
              <a:t>14 октября 1941 года до дня гибели сражалась в партизанском отряде на территории Калининской (ныне Тверской) области. </a:t>
            </a:r>
            <a:endParaRPr lang="ru-RU" dirty="0" smtClean="0"/>
          </a:p>
          <a:p>
            <a:pPr indent="457200"/>
            <a:r>
              <a:rPr lang="ru-RU" dirty="0" smtClean="0"/>
              <a:t>Смелая </a:t>
            </a:r>
            <a:r>
              <a:rPr lang="ru-RU" dirty="0"/>
              <a:t>и энергичная комсомолка ходила в разведку, пробиралась в захваченные врагом </a:t>
            </a:r>
            <a:r>
              <a:rPr lang="ru-RU" dirty="0" smtClean="0"/>
              <a:t>населённые </a:t>
            </a:r>
            <a:r>
              <a:rPr lang="ru-RU" dirty="0"/>
              <a:t>пункты и добывала ценные разведывательные сведения. Своим страстным и пламенным словом воодушевляла народ, поднимала его на борьбу с фашистскими оккупантами. Она принимала участие в самых смелых и дерзких налётах на фашистские гарнизоны.</a:t>
            </a:r>
          </a:p>
        </p:txBody>
      </p:sp>
    </p:spTree>
    <p:extLst>
      <p:ext uri="{BB962C8B-B14F-4D97-AF65-F5344CB8AC3E}">
        <p14:creationId xmlns:p14="http://schemas.microsoft.com/office/powerpoint/2010/main" val="3009370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5112568" cy="6696744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dirty="0"/>
              <a:t>Однажды Чайкина получила задание командира партизанского отряда пробиться в Пено, разведать численность вражеского гарнизона и местонахождение его штаба. 22 ноября 1941 года Лиза по пути в Пено зашла на хутор Красное </a:t>
            </a:r>
            <a:r>
              <a:rPr lang="ru-RU" sz="2400" dirty="0" err="1"/>
              <a:t>Покатище</a:t>
            </a:r>
            <a:r>
              <a:rPr lang="ru-RU" sz="2400" dirty="0"/>
              <a:t> к своей подруге. Её заметил бывший кулак и донёс фашистам. Гитлеровцы ворвались в дом </a:t>
            </a:r>
            <a:r>
              <a:rPr lang="ru-RU" sz="2400" dirty="0" err="1"/>
              <a:t>Купровых</a:t>
            </a:r>
            <a:r>
              <a:rPr lang="ru-RU" sz="2400" dirty="0"/>
              <a:t>, расстреляли семью, а Чайкину увезли в Пено. Здесь её зверски пытали, требуя указать, где находятся партизаны. Ничего не добившись, фашисты 23 ноября 1941 года расстреляли мужественную партизанку. </a:t>
            </a:r>
          </a:p>
        </p:txBody>
      </p:sp>
      <p:pic>
        <p:nvPicPr>
          <p:cNvPr id="12292" name="Picture 4" descr="Монумент на месте расстре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907" y="1988840"/>
            <a:ext cx="377844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2269" y="4653136"/>
            <a:ext cx="1834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Место расстрела</a:t>
            </a:r>
          </a:p>
          <a:p>
            <a:pPr algn="ctr"/>
            <a:r>
              <a:rPr lang="ru-RU" dirty="0" smtClean="0"/>
              <a:t>Лизы Чайкиной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1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Александра </a:t>
            </a:r>
            <a:r>
              <a:rPr lang="ru-RU" dirty="0" err="1" smtClean="0"/>
              <a:t>Мартыновна</a:t>
            </a:r>
            <a:r>
              <a:rPr lang="ru-RU" dirty="0" smtClean="0"/>
              <a:t> </a:t>
            </a:r>
            <a:r>
              <a:rPr lang="ru-RU" dirty="0" err="1" smtClean="0"/>
              <a:t>Дрейман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(1908-1941)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/>
          <a:lstStyle/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2000" dirty="0"/>
              <a:t>Александра </a:t>
            </a:r>
            <a:r>
              <a:rPr lang="ru-RU" sz="2000" dirty="0" err="1"/>
              <a:t>Дрейман</a:t>
            </a:r>
            <a:r>
              <a:rPr lang="ru-RU" sz="2000" dirty="0"/>
              <a:t> – лучшая разведчица партизанского </a:t>
            </a:r>
            <a:r>
              <a:rPr lang="ru-RU" sz="2000" dirty="0" err="1"/>
              <a:t>уваровского</a:t>
            </a:r>
            <a:r>
              <a:rPr lang="ru-RU" sz="2000" dirty="0"/>
              <a:t> отряда. Молодая женщина, до войны работавшая руководителем дорожного строительства и хорошо знающая технику взрывных работ, не раздумывая вступила в партизанский </a:t>
            </a:r>
            <a:r>
              <a:rPr lang="ru-RU" sz="2000" dirty="0" smtClean="0"/>
              <a:t>отряд. За </a:t>
            </a:r>
            <a:r>
              <a:rPr lang="ru-RU" sz="2000" dirty="0"/>
              <a:t>короткий срок она смогла подготовить группу минеров. Александра </a:t>
            </a:r>
            <a:r>
              <a:rPr lang="ru-RU" sz="2000" dirty="0" err="1"/>
              <a:t>Дрейман</a:t>
            </a:r>
            <a:r>
              <a:rPr lang="ru-RU" sz="2000" dirty="0"/>
              <a:t> участвовала в ряде операций по подрыву вражеского транспорта, во взрыве моста, связывающего Уварово и Поречье, ходила в разведку и обеспечивала связь с подпольными организациями. </a:t>
            </a:r>
          </a:p>
          <a:p>
            <a:endParaRPr lang="ru-RU" dirty="0"/>
          </a:p>
        </p:txBody>
      </p:sp>
      <p:pic>
        <p:nvPicPr>
          <p:cNvPr id="5126" name="Picture 6" descr="http://www.polkmoskva.ru/upload/ft/tpic/546552w290h393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0808"/>
            <a:ext cx="1990725" cy="3743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637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4258816" cy="6120680"/>
          </a:xfrm>
        </p:spPr>
        <p:txBody>
          <a:bodyPr>
            <a:normAutofit fontScale="92500" lnSpcReduction="20000"/>
          </a:bodyPr>
          <a:lstStyle/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1900" dirty="0"/>
              <a:t>В ноябре 1941 года Александра вынуждена была покинуть отряд: она ждала ребенка. 6 ноября по пути в поселок Уваровку </a:t>
            </a:r>
            <a:r>
              <a:rPr lang="ru-RU" sz="1900" dirty="0" err="1"/>
              <a:t>Дрейман</a:t>
            </a:r>
            <a:r>
              <a:rPr lang="ru-RU" sz="1900" dirty="0"/>
              <a:t> была арестована. После зверских побоев ее бросили в холодный сарай, где продержали несколько дней без пищи. Там женщина родила. В попытках выяснить расположение партизанского отряда, фашисты издевались над ее новорожденным сыном. </a:t>
            </a:r>
            <a:r>
              <a:rPr lang="ru-RU" sz="1900" dirty="0" err="1"/>
              <a:t>Дрейман</a:t>
            </a:r>
            <a:r>
              <a:rPr lang="ru-RU" sz="1900" dirty="0"/>
              <a:t> молчала. Молчала она даже после того, как гитлеровцы убили ребенка. Раздетую и босую партизанку водили по морозной Уваровке, били </a:t>
            </a:r>
            <a:r>
              <a:rPr lang="ru-RU" sz="1900" dirty="0" smtClean="0"/>
              <a:t>прикладами. После </a:t>
            </a:r>
            <a:r>
              <a:rPr lang="ru-RU" sz="1900" dirty="0"/>
              <a:t>долгих пыток Александра </a:t>
            </a:r>
            <a:r>
              <a:rPr lang="ru-RU" sz="1900" dirty="0" err="1"/>
              <a:t>Дрейман</a:t>
            </a:r>
            <a:r>
              <a:rPr lang="ru-RU" sz="1900" dirty="0"/>
              <a:t> была расстреляна за </a:t>
            </a:r>
            <a:r>
              <a:rPr lang="ru-RU" sz="1900" dirty="0" err="1"/>
              <a:t>уваровской</a:t>
            </a:r>
            <a:r>
              <a:rPr lang="ru-RU" sz="1900" dirty="0"/>
              <a:t> больницей. Место нахождения отряда фашисты так и не узнали… Александра </a:t>
            </a:r>
            <a:r>
              <a:rPr lang="ru-RU" sz="1900" dirty="0" err="1"/>
              <a:t>Мартыновна</a:t>
            </a:r>
            <a:r>
              <a:rPr lang="ru-RU" sz="1900" dirty="0"/>
              <a:t> </a:t>
            </a:r>
            <a:r>
              <a:rPr lang="ru-RU" sz="1900" dirty="0" err="1"/>
              <a:t>Дрейман</a:t>
            </a:r>
            <a:r>
              <a:rPr lang="ru-RU" sz="1900" dirty="0"/>
              <a:t> посмертно награждена орденом Ленина.</a:t>
            </a:r>
          </a:p>
          <a:p>
            <a:endParaRPr lang="ru-RU" dirty="0"/>
          </a:p>
        </p:txBody>
      </p:sp>
      <p:pic>
        <p:nvPicPr>
          <p:cNvPr id="6" name="Picture 4" descr="http://ppt4web.ru/images/1413/42838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515235" cy="263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1700808"/>
            <a:ext cx="30480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Улица </a:t>
            </a:r>
            <a:r>
              <a:rPr lang="ru-RU" dirty="0" err="1" smtClean="0"/>
              <a:t>Дрейман</a:t>
            </a:r>
            <a:r>
              <a:rPr lang="ru-RU" dirty="0" smtClean="0"/>
              <a:t> в с. Уваровка</a:t>
            </a:r>
          </a:p>
          <a:p>
            <a:pPr algn="ctr"/>
            <a:r>
              <a:rPr lang="ru-RU" dirty="0" err="1" smtClean="0"/>
              <a:t>Московоской</a:t>
            </a:r>
            <a:r>
              <a:rPr lang="ru-RU" dirty="0" smtClean="0"/>
              <a:t>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76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Волошина Вера Даниловна</a:t>
            </a:r>
            <a:br>
              <a:rPr lang="ru-RU" dirty="0" smtClean="0"/>
            </a:br>
            <a:r>
              <a:rPr lang="ru-RU" dirty="0" smtClean="0"/>
              <a:t>(1919-1941)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2000" dirty="0" smtClean="0"/>
              <a:t>Окончив </a:t>
            </a:r>
            <a:r>
              <a:rPr lang="ru-RU" sz="2000" dirty="0"/>
              <a:t>школу, Вера приехала в Москву, поступила в институт советской кооперативной торговли. Будучи студенткой, Вера стала курсантом аэроклуба имени В.П. Чкалова, научилась прыгать с парашютом, водить мотоцикл и даже стрелять из винтовки и пистолета. </a:t>
            </a:r>
            <a:endParaRPr lang="ru-RU" sz="2000" dirty="0" smtClean="0"/>
          </a:p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2000" dirty="0"/>
              <a:t>Война пришла, когда Вера Волошина окончила третий курс института… «Мои дорогие! Вы, наверное, давно от меня не получали писем, и мама ужасно волнуется, да? И</a:t>
            </a:r>
            <a:r>
              <a:rPr lang="ru-RU" sz="2000" dirty="0" smtClean="0"/>
              <a:t>нститут </a:t>
            </a:r>
            <a:r>
              <a:rPr lang="ru-RU" sz="2000" dirty="0"/>
              <a:t>мне кончить не удалось, но я его кончу после войны. Я сейчас на фронте, мамочка. Только не волнуйтесь, ничего страшного нет, и потом, смерть бывает только один раз», «Мамочка, пожалуйста, поменьше думайте обо мне, со мной ничего не случится», - так писала Вера на родину, в далекую Сибирь… </a:t>
            </a:r>
          </a:p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2000" dirty="0" smtClean="0"/>
              <a:t>Девушка </a:t>
            </a:r>
            <a:r>
              <a:rPr lang="ru-RU" sz="2000" dirty="0"/>
              <a:t>добровольно попросилась на фронт и была зачислена в </a:t>
            </a:r>
            <a:r>
              <a:rPr lang="ru-RU" sz="2000" dirty="0" err="1"/>
              <a:t>разведотряд</a:t>
            </a:r>
            <a:r>
              <a:rPr lang="ru-RU" sz="2000" dirty="0"/>
              <a:t> воинской части 9903 штаба Западного Фронта. 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None/>
            </a:pP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809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88640"/>
            <a:ext cx="5338936" cy="6408712"/>
          </a:xfrm>
        </p:spPr>
        <p:txBody>
          <a:bodyPr/>
          <a:lstStyle/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1700" dirty="0"/>
              <a:t>В ноябре 1941 года разведгруппа, в которую входила Вера, перешла линию фронта. В районе деревни Крюково Наро-Фоминского района Вера Волошина вместе с товарищами выполняла очередное задание. Партизаны заминировали дороги возле деревни и забросали окна домов, где располагались гитлеровцы, гранатами. На обратном пути они попали в засаду. Вера, прикрывавшая отход отряда, была тяжело ранена и попала в плен. У нее хватило сил перенести допросы и пытки немцев. 29 ноября 1941 года Веру Волошину повесили в деревне Головко. </a:t>
            </a:r>
          </a:p>
          <a:p>
            <a:pPr marL="228600" lvl="0" indent="457200">
              <a:lnSpc>
                <a:spcPct val="120000"/>
              </a:lnSpc>
              <a:spcBef>
                <a:spcPts val="1000"/>
              </a:spcBef>
            </a:pPr>
            <a:endParaRPr lang="ru-RU" sz="1700" dirty="0"/>
          </a:p>
          <a:p>
            <a:pPr marL="0" lvl="0" indent="457200">
              <a:lnSpc>
                <a:spcPct val="120000"/>
              </a:lnSpc>
              <a:spcBef>
                <a:spcPts val="1000"/>
              </a:spcBef>
              <a:buNone/>
            </a:pPr>
            <a:r>
              <a:rPr lang="ru-RU" sz="1700" dirty="0"/>
              <a:t>В течение 16 лет Вера числилась в списках без вести пропавших. Узнать о гибели и подвиге мужественной партизанки удалось только в 1957 году, благодаря исследованию молодого журналиста Георгия Фролова, написавшего впоследствии документальную повесть «Наша Вера». </a:t>
            </a:r>
          </a:p>
          <a:p>
            <a:endParaRPr lang="ru-RU" dirty="0"/>
          </a:p>
        </p:txBody>
      </p:sp>
      <p:pic>
        <p:nvPicPr>
          <p:cNvPr id="6146" name="Picture 2" descr="http://n1s2.hsmedia.ru/7f/16/de/7f16de7e54615f6d530e98aa8eb6ad98/344x512_1_ef96eb88451182ea156b29dd24f29adf@1606x2393_0xd42ee437_140296264814290049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" y="548680"/>
            <a:ext cx="3193104" cy="4752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787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Кузин Илья Николаевич</a:t>
            </a:r>
            <a:br>
              <a:rPr lang="ru-RU" dirty="0" smtClean="0"/>
            </a:br>
            <a:r>
              <a:rPr lang="ru-RU" dirty="0" smtClean="0"/>
              <a:t>(1919-1960)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55000" lnSpcReduction="20000"/>
          </a:bodyPr>
          <a:lstStyle/>
          <a:p>
            <a:pPr marL="0" indent="457200">
              <a:buNone/>
            </a:pPr>
            <a:r>
              <a:rPr lang="ru-RU" dirty="0"/>
              <a:t>Когда началась война, Илье исполнилось 22 года. В армию его не взяли из-за травмы, полученной в детстве. Но он не сдался и отправился на курсы, готовившие подрывников для борьбы в тылу врага. После окончания курсов Илью Кузина направили под Смоленск. Во время одной из операций он был ранен. После лечения Илья вернулся к боевой работе и стал подрывником в Волоколамском партизанском отряде. О</a:t>
            </a:r>
            <a:r>
              <a:rPr lang="ru-RU" dirty="0" smtClean="0"/>
              <a:t>днажды</a:t>
            </a:r>
            <a:r>
              <a:rPr lang="ru-RU" dirty="0"/>
              <a:t>, группу Кузина преследовали гитлеровцы. Вражеский грузовик беспрепятственно преодолел заминированный участок и партизаны фактически оказались в ловушке. Тогда Илья решился на безрассудный шаг - на ходу прыгнул на подножку немецкой автомашины и застрелил водителя и офицера. Появившихся из кузова немецких солдат встретил автоматный огонь партизан.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32" y="1700808"/>
            <a:ext cx="2738332" cy="4320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23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4392488" cy="6624736"/>
          </a:xfrm>
        </p:spPr>
        <p:txBody>
          <a:bodyPr>
            <a:normAutofit fontScale="55000" lnSpcReduction="20000"/>
          </a:bodyPr>
          <a:lstStyle/>
          <a:p>
            <a:pPr marL="0" indent="457200">
              <a:buNone/>
            </a:pPr>
            <a:r>
              <a:rPr lang="ru-RU" dirty="0"/>
              <a:t>Известен случай, когда Илье Кузину удалось проникнуть на фашистский перевалочный склад боеприпасов и горючего. Партизан вскрыл бочку с бензином, облил им штабеля ящиков с боеприпасами, прикрепил к одной из бочек бикфордов шнур и поджег его. Грохот разрывов доносился в течение нескольких часов. По установленным позднее данным, было уничтожено порядка 350 тыс. винтовочных патронов, 100 авиабомб, 300 артиллерийских снарядов, 30 ящиков с гранатами и 5 тонн горючего. </a:t>
            </a:r>
          </a:p>
          <a:p>
            <a:pPr indent="457200"/>
            <a:endParaRPr lang="ru-RU" dirty="0"/>
          </a:p>
          <a:p>
            <a:pPr marL="0" indent="457200">
              <a:buNone/>
            </a:pPr>
            <a:r>
              <a:rPr lang="ru-RU" dirty="0"/>
              <a:t>В общей сложности Кузин организовал более 150 взрывов на коммуникациях и объектах противника. На установленных им минах подорвалось 19 вражеских автомашин с грузом и пехотой, уничтожены три автоцистерны с горючим. 16 февраля 1942 года бесстрашному подрывнику было присвоено звание Героя Советского Союза. Скончался Илья Николаевич Кузин в 1960 году. </a:t>
            </a:r>
          </a:p>
          <a:p>
            <a:endParaRPr lang="ru-RU" dirty="0"/>
          </a:p>
        </p:txBody>
      </p:sp>
      <p:pic>
        <p:nvPicPr>
          <p:cNvPr id="8194" name="Picture 2" descr="http://pics2.pokazuha.ru/p441/c/5/5455393r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31" y="116632"/>
            <a:ext cx="4276393" cy="309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evov1941.narod.ru/img/len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31" y="3501008"/>
            <a:ext cx="4276513" cy="2835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935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Солнцев Сергей Иванович</a:t>
            </a:r>
            <a:br>
              <a:rPr lang="ru-RU" dirty="0" smtClean="0"/>
            </a:br>
            <a:r>
              <a:rPr lang="ru-RU" dirty="0" smtClean="0"/>
              <a:t>(1906-1941)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5832648" cy="5257800"/>
          </a:xfrm>
        </p:spPr>
        <p:txBody>
          <a:bodyPr>
            <a:normAutofit fontScale="55000" lnSpcReduction="20000"/>
          </a:bodyPr>
          <a:lstStyle/>
          <a:p>
            <a:pPr marL="0" indent="457200">
              <a:buNone/>
            </a:pPr>
            <a:r>
              <a:rPr lang="ru-RU" dirty="0" smtClean="0"/>
              <a:t>Окончил </a:t>
            </a:r>
            <a:r>
              <a:rPr lang="ru-RU" dirty="0"/>
              <a:t>профтехшколу, пошел работать на фабрику прядильщиком, очень быстро стал заместителем директора фабрики.</a:t>
            </a:r>
          </a:p>
          <a:p>
            <a:pPr marL="0" indent="457200">
              <a:buNone/>
            </a:pPr>
            <a:r>
              <a:rPr lang="ru-RU" dirty="0"/>
              <a:t> 24 октября 1941 года немецкие оккупанты вошли в Рузу. Одновременно сформированный отряд партизан ушел в лес, где остановился в районе Глубокого озера, штаб разместился в помещении бывшей биологической станции. Старший лейтенант Сергей Солнцев возглавил разведку партизанского отряда. </a:t>
            </a:r>
          </a:p>
          <a:p>
            <a:pPr marL="0" indent="457200">
              <a:buNone/>
            </a:pPr>
            <a:r>
              <a:rPr lang="ru-RU" dirty="0"/>
              <a:t>18 раз ходил Сергей Солнцев в разведку, участвовал в ряде успешных боевых операций. «...Еще раз привет, моя милая Маруся и сыночек Женя…Жив и здоров. Того и вам желаю. Не скучай. Как говорят, судьба опять заставила нас быть врозь. Все, что было в квартире и отделе, пришлось оставить в Рузе при отступлении 24 октября. Живу сейчас в лесу, где - потом увидимся, расскажу...» - это письмо от 3 ноября 1941 года оказалось последним. В тот же день Солнцев в очередной раз пересек линию фронта и вернулся с важными разведданными, касающимися расположения вражеских войск.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17" y="1484784"/>
            <a:ext cx="2885388" cy="40324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88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"Когда меня спрашивают, что больше всего я отличаю из военных действий, я отвечаю: битву за Москву… Выражая глубокую благодарность всем участникам битвы, оставшимся в живых, я склоняю голову перед светлой памятью тех, кто стоял насмерть, но не пропустил врага к сердцу нашей Родины, столице, городу-герою Москве. Мы все в неоплатном долгу перед ними". </a:t>
            </a:r>
            <a:endParaRPr lang="ru-RU" b="1" dirty="0" smtClean="0"/>
          </a:p>
          <a:p>
            <a:pPr marL="0" indent="0" algn="r">
              <a:buNone/>
            </a:pPr>
            <a:r>
              <a:rPr lang="ru-RU" b="1" dirty="0" smtClean="0"/>
              <a:t>Маршал </a:t>
            </a:r>
            <a:r>
              <a:rPr lang="ru-RU" b="1" dirty="0" err="1"/>
              <a:t>Г.К.Жуков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61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7139136" cy="3773016"/>
          </a:xfrm>
        </p:spPr>
        <p:txBody>
          <a:bodyPr>
            <a:normAutofit fontScale="62500" lnSpcReduction="20000"/>
          </a:bodyPr>
          <a:lstStyle/>
          <a:p>
            <a:pPr marL="0" indent="457200">
              <a:buNone/>
            </a:pPr>
            <a:r>
              <a:rPr lang="ru-RU" dirty="0"/>
              <a:t>Немцы, которые несли регулярные потери от партизан, усилили борьбу, и 19 ноября карательный отряд достиг района Глубокого Озера. В одной из землянок укрепилась группа Солнцева – партизаны не успели перейти линию фронта. В ходе ожесточенной перестрелки Сергей Иванович был тяжело ранен, однако не покинул поля боя, более того, прикрыл отход своих товарищей. Раненый он был захвачен гитлеровцами в плен. С целью добыть необходимые сведения, фашисты подвергали Солнцева бесчеловечным пыткам, но в ответ услышали одно : «Жалею, что не увижу гибели фашизма». Его казнили. Партизаны, которых не выдал замученный карателями Сергей Солнцев, продолжали действовать на Рузской земле, изгоняя оккупантов из Подмосковья.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42" name="Picture 2" descr="http://photos.wikimapia.org/p/00/01/41/12/7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4151784" cy="3113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ognb.narod.ru/data/image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2438"/>
            <a:ext cx="2304256" cy="3672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75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Гурьянов Михаил Алексеевич</a:t>
            </a:r>
            <a:br>
              <a:rPr lang="ru-RU" dirty="0" smtClean="0"/>
            </a:br>
            <a:r>
              <a:rPr lang="ru-RU" dirty="0" smtClean="0"/>
              <a:t>(1903-1914)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457200">
              <a:buNone/>
            </a:pPr>
            <a:r>
              <a:rPr lang="ru-RU" dirty="0"/>
              <a:t>Ночь перед войной Михаил Алексеевич провел на рыбалке. О том, что Германия выступила против СССР, он узнал лишь, когда утром вернулся в город.</a:t>
            </a:r>
          </a:p>
          <a:p>
            <a:pPr marL="0" indent="457200">
              <a:buNone/>
            </a:pPr>
            <a:r>
              <a:rPr lang="ru-RU" dirty="0"/>
              <a:t> В октябре 1941 года враг оккупировал </a:t>
            </a:r>
            <a:r>
              <a:rPr lang="ru-RU" dirty="0" err="1"/>
              <a:t>Угодско</a:t>
            </a:r>
            <a:r>
              <a:rPr lang="ru-RU" dirty="0"/>
              <a:t>-Заводской район, и Михаил Гурьянов принял решение уйти в партизанский отряд, где стал заместителем </a:t>
            </a:r>
            <a:r>
              <a:rPr lang="ru-RU" dirty="0" smtClean="0"/>
              <a:t>командира. На </a:t>
            </a:r>
            <a:r>
              <a:rPr lang="ru-RU" dirty="0"/>
              <a:t>территории села Угодский Завод обосновался 12-й армейский корпус вермахта. Операция по разгрому немецкой воинской части началась 24 ноября в 2 часа ночи и стала самой масштабной акцией подмосковных партизан. В ней приняли участие четыре партизанских отряда и спецподразделение 17-й стрелковой дивизии: всего около 300 человек. Захватом вражеского штаба руководил лично Михаил Гурьянов: его отряду удалось вынести важные штабные документы. Всего в ночь операции партизанам удалось уничтожить 600 гитлеровцев (в том числе 400 офицеров), 103 грузовых и легковых автомобиля, четыре танка. Были взорваны авторемонтная мастерская, склады с горючим и боеприпасами. Когда противник опомнился от столь стремительного натиска русских, завязались тяжелые бои. Немцы подтянули подкрепление и преследовали партизанские отряды. Через двое суток группа Гурьянова, которую немцы особенно настойчиво искали, оказалась в окружении. Михаил Алексеевич был ранен и взят в плен.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201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6633"/>
            <a:ext cx="8229600" cy="2880320"/>
          </a:xfrm>
        </p:spPr>
        <p:txBody>
          <a:bodyPr>
            <a:normAutofit fontScale="85000" lnSpcReduction="10000"/>
          </a:bodyPr>
          <a:lstStyle/>
          <a:p>
            <a:pPr marL="0" indent="457200">
              <a:buNone/>
            </a:pPr>
            <a:r>
              <a:rPr lang="ru-RU" dirty="0"/>
              <a:t>27 ноября, после жестоких пыток, Гурьянова отвезли к сожженному зданию штаба, повесили на шею табличку «Вождь партизан» и казнили. Согнанные на площадь жители села услышали последние слова, которые Михаил Алексеевич успел крикнуть перед смертью: «Смерть фашизму! Нас миллионы! Победа будет за нами!». </a:t>
            </a:r>
          </a:p>
          <a:p>
            <a:endParaRPr lang="ru-RU" dirty="0"/>
          </a:p>
        </p:txBody>
      </p:sp>
      <p:pic>
        <p:nvPicPr>
          <p:cNvPr id="11266" name="Picture 2" descr="http://www.molodguard.ru/images/newphoto2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7"/>
            <a:ext cx="2805133" cy="41305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223936" cy="3167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6634" y="6052646"/>
            <a:ext cx="202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«Стена Гурьянова»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213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Духовный фактор победы в битве за Москву раскрыл роль и значение патриотической идеи, неразрывно связанной с преемственностью героических традиций народа и его Вооруженных Сил. Она воплощена в образе великих предков: А. Невского, Д. Донского, К. Минина, Д. Пожарского, А. Суворова, М. Кутузова. Эти национальные герои, вдохновляя советских воинов на подвиг, помогли им не только остановить врага у стен столицы, но и одержать духовную и военную победу над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ним. </a:t>
            </a:r>
            <a:r>
              <a:rPr lang="ru-RU" dirty="0" smtClean="0">
                <a:latin typeface="Times New Roman"/>
                <a:ea typeface="Times New Roman"/>
              </a:rPr>
              <a:t>Опираясь </a:t>
            </a:r>
            <a:r>
              <a:rPr lang="ru-RU" dirty="0">
                <a:latin typeface="Times New Roman"/>
                <a:ea typeface="Times New Roman"/>
              </a:rPr>
              <a:t>на преемственность героических традиций, суровая реальность битвы за Москву выдвинула из народных масс героев 1941 г. </a:t>
            </a:r>
          </a:p>
          <a:p>
            <a:pPr marL="0" indent="45720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Именно </a:t>
            </a:r>
            <a:r>
              <a:rPr lang="ru-RU" dirty="0">
                <a:latin typeface="Times New Roman"/>
                <a:ea typeface="Times New Roman"/>
              </a:rPr>
              <a:t>они вдохновляли всех защитников столицы на стойкость и отвагу. При этом плечом к плечу, насмерть стояли у стен Москвы представители всех наций и народностей Советского Союза.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457200">
              <a:lnSpc>
                <a:spcPct val="120000"/>
              </a:lnSpc>
              <a:buNone/>
            </a:pPr>
            <a:r>
              <a:rPr lang="ru-RU" dirty="0">
                <a:latin typeface="Times New Roman"/>
                <a:ea typeface="Times New Roman"/>
              </a:rPr>
              <a:t>Историческая память народа запечатлела в общественном сознании определенные героические идеалы. Потребность людей к объединению в наше сложное время для совместного преодоления возникающих проблем в жизни российского общества обусловливают консолидирующую роль в общественном сознании героических идеалов, рожденных в битве за Москву. Они отождествляются с высокими принципами патриотизма, гуманизма и духовности. Все это должно органично реализовываться в концепции патриотического воспитания молодежи современной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6372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363"/>
            <a:ext cx="7848872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62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Актуальность проекта состоит в том, что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память о боевой истории своей страны имеет огромное воспитательное значение, способствует утверждению в сознании людей, и прежде всего молодого поколения, патриотизма, воспитывают гордость за нашу Родину, готовность в любую минуту   встать на ее защиту.</a:t>
            </a:r>
            <a:endParaRPr lang="ru-RU" sz="2400" dirty="0">
              <a:ea typeface="Calibri"/>
              <a:cs typeface="Times New Roman"/>
            </a:endParaRPr>
          </a:p>
          <a:p>
            <a:pPr marL="0" indent="45720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А высокая патриотическая миссия служения своему народу всегда отличала отечественное искусство, страстное слово писателей и историков звало каждое следующее поколение помнить о прошлом и быть готовым к будущим испытаниям, воспитывало любовь Родине и ненависть к врагу. Описывая героизм каждого в отдельности и всего народа в целом, они заставляют гордиться за свою страну и доказывают неизбежность победы.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8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delanounih.ru/wp-content/uploads/2014/06/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36905" cy="632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Проблема исследования: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истоки мужества, стойкости, духовной крепости советских воинов в битве за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Москву.</a:t>
            </a:r>
            <a:endParaRPr lang="ru-RU" sz="2400" dirty="0" smtClean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Гипотеза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мы предполагаем, что героизм отдельных людей своим примером служил образцом и вдохновением для всего народа и поднимал советских людей на борьбу с врагом.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Объект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исследования: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история и литература о Великой Отечественной войне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Предмет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исследования: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битва за Москву в лицах героев военных лет.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90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Цели исследования: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собрать сведения о некоторых героях битвы за Москву;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 раскрыть роль героических примеров   для жителей Москвы и всего советского народа;</a:t>
            </a:r>
            <a:r>
              <a:rPr lang="ru-RU" spc="-5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- включить своих сверстников в поисковый процесс с целью патриотического воспитания;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pc="-50" dirty="0">
                <a:latin typeface="Times New Roman"/>
                <a:ea typeface="Times New Roman"/>
                <a:cs typeface="Times New Roman"/>
              </a:rPr>
              <a:t> приобщить их к отечественной истории и культуре;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           Научная новизна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работы в том, чтобы рассказать об этом трагическом времени через героические поступки советских людей для подрастающего поколения, ведь для сегодняшнего ребенка эта война- история прошлого своей страны (сами они не знают ее, так как живут в другое время ).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140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Практическая значимость: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материалы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исследования можно использовать на уроках литературы, истории, обществознания, классных часах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 smtClean="0">
              <a:ea typeface="Calibri"/>
              <a:cs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Методы исследования: 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изучение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документов и литературы,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анализ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полученных документов,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подборка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тематических материалов,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систематизация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обобщение материалов,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оформление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материалов в форме презентации и текстовых документов.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Время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исследования: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сентябрь - ноябрь 2016 года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Место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исследования: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г. Москва, ГБОУ Школа №626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1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Краткие сведения о битве под Москвой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Битва за Москву 1941-1942гг. началась в ночь с 5 на 6-е декабря. По всему фронту принято мощное контрнаступление. Начало битвы под Москвой и активного наступления советских войск стало неожиданностью для фашистов.</a:t>
            </a:r>
          </a:p>
          <a:p>
            <a:r>
              <a:rPr lang="ru-RU" dirty="0"/>
              <a:t>          Цифры и факты переломной в истории Великой Отечественной войны битвы за Москву. Семь главных фактов о битве под Москвой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1.​ Немецко-фашистская армия на этом направлении насчитывала три ударных группировки, три полевые армии, три танковые группы и части усиления – всего 77,5 дивизии (более 1 млн. 708 тысяч солдат и офицеров). Кроме этого почти 14,5 тыс. орудий и минометов, 1700 танков. С воздуха сухопутные войска поддерживали самолеты 8-го авиационного корпуса. Войсками командовали генерал - фельдмаршалы Бок, </a:t>
            </a:r>
            <a:r>
              <a:rPr lang="ru-RU" dirty="0" err="1"/>
              <a:t>Клюге</a:t>
            </a:r>
            <a:r>
              <a:rPr lang="ru-RU" dirty="0"/>
              <a:t>, генералы Штраус, Гудериан, Гот и др.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2.​ Советское командование смогло противопоставить этой мощи 95 дивизий (около 850 тыс. человек, по другим данным 1 млн. 059 тысяч бойцов и командиров), 780 танков, 6800 орудий и минометов, 1 000 самолетов Западного, Резервного и Брянского фронтов. А также 416 реактивных </a:t>
            </a:r>
            <a:r>
              <a:rPr lang="ru-RU" dirty="0" err="1"/>
              <a:t>устано</a:t>
            </a:r>
            <a:r>
              <a:rPr lang="ru-RU" dirty="0"/>
              <a:t>​</a:t>
            </a:r>
            <a:r>
              <a:rPr lang="ru-RU" dirty="0" err="1"/>
              <a:t>вок</a:t>
            </a:r>
            <a:r>
              <a:rPr lang="ru-RU" dirty="0"/>
              <a:t> залпового огня БМ-13 – ставшие вскоре знаменитыми «катюши». Во главе фронтов стояли генерал Конев, маршал Буденный и генерал Еременко.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3.​ Активно помогали армейским подразделениям ополченцы. Формировать дивизии на​родного ополчения москвичи и жители Московской области начали с первого дня войны. Каждый рай​он города (области) собрал свою дивизию. В столице было сформировано 16 дивизий численностью более 300 тысяч добровольцев.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14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3778</Words>
  <Application>Microsoft Office PowerPoint</Application>
  <PresentationFormat>Экран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Краткие сведения о битве под Москвой</vt:lpstr>
      <vt:lpstr>Презентация PowerPoint</vt:lpstr>
      <vt:lpstr>Клочков Василий Георгиевич  (1911 - 1941) </vt:lpstr>
      <vt:lpstr>Презентация PowerPoint</vt:lpstr>
      <vt:lpstr>Презентация PowerPoint</vt:lpstr>
      <vt:lpstr>Космодемьянская Зоя Анатольевна  (1923 - 1941)</vt:lpstr>
      <vt:lpstr>Презентация PowerPoint</vt:lpstr>
      <vt:lpstr>Презентация PowerPoint</vt:lpstr>
      <vt:lpstr>Презентация PowerPoint</vt:lpstr>
      <vt:lpstr>Талалихин Виктор Васильевич (1918-1941)</vt:lpstr>
      <vt:lpstr>Презентация PowerPoint</vt:lpstr>
      <vt:lpstr>Презентация PowerPoint</vt:lpstr>
      <vt:lpstr>Чайкина Елизавета Ивановна (1918-1941)</vt:lpstr>
      <vt:lpstr>Презентация PowerPoint</vt:lpstr>
      <vt:lpstr>Александра Мартыновна Дрейман (1908-1941)</vt:lpstr>
      <vt:lpstr>Презентация PowerPoint</vt:lpstr>
      <vt:lpstr>Волошина Вера Даниловна (1919-1941)</vt:lpstr>
      <vt:lpstr>Презентация PowerPoint</vt:lpstr>
      <vt:lpstr>Кузин Илья Николаевич (1919-1960)</vt:lpstr>
      <vt:lpstr>Презентация PowerPoint</vt:lpstr>
      <vt:lpstr>Солнцев Сергей Иванович (1906-1941)</vt:lpstr>
      <vt:lpstr>Презентация PowerPoint</vt:lpstr>
      <vt:lpstr>Гурьянов Михаил Алексеевич (1903-1914)</vt:lpstr>
      <vt:lpstr>Презентация PowerPoint</vt:lpstr>
      <vt:lpstr>Заключение.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Викторович Васин</dc:creator>
  <cp:lastModifiedBy>Учитель</cp:lastModifiedBy>
  <cp:revision>23</cp:revision>
  <dcterms:created xsi:type="dcterms:W3CDTF">2016-11-25T17:21:36Z</dcterms:created>
  <dcterms:modified xsi:type="dcterms:W3CDTF">2016-12-14T12:07:55Z</dcterms:modified>
</cp:coreProperties>
</file>