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4" r:id="rId2"/>
    <p:sldId id="296" r:id="rId3"/>
    <p:sldId id="272" r:id="rId4"/>
    <p:sldId id="273" r:id="rId5"/>
    <p:sldId id="288" r:id="rId6"/>
    <p:sldId id="290" r:id="rId7"/>
    <p:sldId id="291" r:id="rId8"/>
    <p:sldId id="295" r:id="rId9"/>
    <p:sldId id="297" r:id="rId10"/>
    <p:sldId id="279" r:id="rId11"/>
    <p:sldId id="299" r:id="rId12"/>
    <p:sldId id="286" r:id="rId13"/>
    <p:sldId id="285" r:id="rId14"/>
    <p:sldId id="283" r:id="rId15"/>
    <p:sldId id="281" r:id="rId16"/>
    <p:sldId id="284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264" y="1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9595C-A31D-4E93-899B-78F4218BE452}" type="datetimeFigureOut">
              <a:rPr lang="ru-RU" smtClean="0"/>
              <a:t>01.02.2017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C582D-4EFC-46BA-A9E0-BB154FA74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7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582D-4EFC-46BA-A9E0-BB154FA74A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0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582D-4EFC-46BA-A9E0-BB154FA74AB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06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582D-4EFC-46BA-A9E0-BB154FA74A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582D-4EFC-46BA-A9E0-BB154FA74AB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215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582D-4EFC-46BA-A9E0-BB154FA74AB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396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582D-4EFC-46BA-A9E0-BB154FA74AB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63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582D-4EFC-46BA-A9E0-BB154FA74AB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5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     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ndar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F8CB3C-ED5A-40F7-BFF2-6F2808410923}" type="slidenum">
              <a:rPr lang="ru-RU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1DFF-FD04-4DA1-906B-4DF439FE0C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9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46EF6-B4BD-456B-A030-CDBCE8E666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35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F9DDD-6E0C-44AB-8169-D478FA492975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3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DEDF4-DE0B-48D7-B6C2-F387FE548890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976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A431B-0C46-4454-8D05-BF3F5D6A0EF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8499-A202-4884-9788-E1A82694361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1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0DDD-5C4C-44AB-9405-DA54E868516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2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36161-6FA4-4731-A5B1-B160D363E919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745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A8EFC-8F21-4CCA-9381-5A9AF7C38A1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5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029D1-5599-46DB-85F9-4E7F19348E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07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8397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CA4A3C-01D1-4401-8302-8478F5339EE2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79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hamyat.ru/newsarchive/2009/05/08/wwwuvaoru.jpg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lb-school.ru/img/gallery/img352.jpeg" TargetMode="External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lb-school.ru/img/gallery/img354.jpeg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://www.stlb-school.ru/img/gallery/img353.jpeg" TargetMode="External"/><Relationship Id="rId4" Type="http://schemas.openxmlformats.org/officeDocument/2006/relationships/hyperlink" Target="http://www.stlb-school.ru/img/gallery/img355.jpeg" TargetMode="External"/><Relationship Id="rId9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5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hamyat.ru/newsarchive/2009/05/08/wwwuvaoru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9914" y="47667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Следопытская деятельность татарского писателя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Шагинура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Мустафина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331913" y="2708275"/>
            <a:ext cx="7056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z="3200" b="1" smtClean="0">
              <a:solidFill>
                <a:srgbClr val="674E2F"/>
              </a:solidFill>
              <a:latin typeface="Monotype Corsiva" pitchFamily="66" charset="0"/>
            </a:endParaRPr>
          </a:p>
        </p:txBody>
      </p:sp>
      <p:sp>
        <p:nvSpPr>
          <p:cNvPr id="5125" name="Text Box 9"/>
          <p:cNvSpPr txBox="1">
            <a:spLocks noChangeArrowheads="1"/>
          </p:cNvSpPr>
          <p:nvPr/>
        </p:nvSpPr>
        <p:spPr bwMode="auto">
          <a:xfrm>
            <a:off x="80089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420887"/>
            <a:ext cx="7149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Ученица 10 К(кадетского) класса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Столбищенской средней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общеобразовательной школы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Лаишевского района РТ 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Габитова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Диляра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Руководитель: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Учительница татарского языка и литературы </a:t>
            </a:r>
          </a:p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М.Г.Садыкова</a:t>
            </a:r>
            <a:endParaRPr lang="ru-RU" sz="20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Столбищенской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средней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общеобразовательной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</a:t>
            </a:r>
          </a:p>
          <a:p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Картинка 121 из 258580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09647">
            <a:off x="6549097" y="1934887"/>
            <a:ext cx="2314536" cy="228932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6239" y="92949"/>
            <a:ext cx="7301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Международный конкурс «Страница семейной славы» -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399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800" y="227012"/>
            <a:ext cx="8204200" cy="1362075"/>
          </a:xfrm>
        </p:spPr>
        <p:txBody>
          <a:bodyPr/>
          <a:lstStyle/>
          <a:p>
            <a:pPr>
              <a:defRPr/>
            </a:pPr>
            <a:r>
              <a:rPr lang="ru-RU" sz="2000" cap="none" dirty="0" smtClean="0">
                <a:solidFill>
                  <a:srgbClr val="C00000"/>
                </a:solidFill>
                <a:effectLst/>
              </a:rPr>
              <a:t>ШАГИНУР  МУСТАФИН – ПИСАТЕЛЬ-СЛЕДОПЫТ, РУКОВОДИТЕЛЬ ЭКСПЕДИЦИИ «СВЕТ ПАМЯТИ», главный редактор издательства «Слово»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288" y="2708275"/>
            <a:ext cx="7772400" cy="1500188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10244" name="Picture 4" descr="E:\тукай 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007">
            <a:off x="4322209" y="2443163"/>
            <a:ext cx="277336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i-main-pic" descr="Картинка 8 из 2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516563"/>
            <a:ext cx="158432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10" descr="Яңа меңьеллыкка очыш: документаль-публицистик язмалар Мостафин Ш.С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04282">
            <a:off x="2677006" y="1341438"/>
            <a:ext cx="2352675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908050"/>
            <a:ext cx="238442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15" descr="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53">
            <a:off x="423197" y="2486258"/>
            <a:ext cx="2573338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46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648424" cy="648072"/>
          </a:xfrm>
        </p:spPr>
        <p:txBody>
          <a:bodyPr/>
          <a:lstStyle/>
          <a:p>
            <a:pPr algn="ctr">
              <a:defRPr/>
            </a:pPr>
            <a:r>
              <a:rPr lang="ru-RU" sz="2800" cap="none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Всем смертям назло…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288" y="2708275"/>
            <a:ext cx="7772400" cy="1500188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</p:txBody>
      </p:sp>
      <p:pic>
        <p:nvPicPr>
          <p:cNvPr id="9" name="Picture 2" descr="C:\Users\Мунира Гумеровна\Downloads\08_05_2013_tIMG_6788_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5586588" cy="365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7598" y="4653136"/>
            <a:ext cx="85324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«… Отец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мой – фронтовик, вернулся с контузией, полностью потеряв зрение. </a:t>
            </a:r>
            <a:endPara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время ожесточенных боев, когда нужно было подавить вражеский дзот, гвардии рядовой </a:t>
            </a:r>
            <a:r>
              <a:rPr lang="ru-RU" sz="1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Ахметсафа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Мустафин закрыл своим телом вражескую 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амбразуру. 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полевого госпиталя он пролежал еще полгода в госпитале города Иваново. Он еще долго не мог не только видеть, но и говорить и слышать. Поэтому не удалось ему известить вовремя родных о том, что случилось. А тем временем пришла на него родным похоронка. Выплакали все глаза, а он вернулся домой всем смертям назло. </a:t>
            </a: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 algn="r"/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(Ш. Мустафин)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101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26806"/>
            <a:ext cx="6523673" cy="1019811"/>
          </a:xfrm>
        </p:spPr>
        <p:txBody>
          <a:bodyPr/>
          <a:lstStyle/>
          <a:p>
            <a:pPr algn="ctr"/>
            <a:r>
              <a:rPr lang="tt-RU" sz="2400" dirty="0" smtClean="0">
                <a:solidFill>
                  <a:srgbClr val="C00000"/>
                </a:solidFill>
                <a:effectLst/>
              </a:rPr>
              <a:t>Земляки-герои советского союза </a:t>
            </a:r>
            <a:endParaRPr lang="ru-RU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4869160"/>
            <a:ext cx="7772400" cy="1500187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числе </a:t>
            </a:r>
            <a:r>
              <a:rPr lang="ru-RU" sz="1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героев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стали наши лаишевцы </a:t>
            </a:r>
            <a:r>
              <a:rPr lang="ru-RU" sz="1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Степанович Матвеев, Александр Терентьевич Сергеев, </a:t>
            </a:r>
            <a:endParaRPr lang="ru-RU" sz="1800" b="1" dirty="0" smtClean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Степан </a:t>
            </a:r>
            <a:r>
              <a:rPr lang="ru-RU" sz="1800" b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Игнатьевич Козлов и Алексей Петрович </a:t>
            </a:r>
            <a:r>
              <a:rPr lang="ru-RU" sz="1800" b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Малышев</a:t>
            </a:r>
            <a:endParaRPr lang="ru-RU" sz="1800" b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E:\тукай 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2007">
            <a:off x="349169" y="770544"/>
            <a:ext cx="2659790" cy="366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http://www.stlb-school.ru/img/gallery/icons/img355.jpeg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353" y="3192086"/>
            <a:ext cx="1103630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stlb-school.ru/img/gallery/icons/img354.jpeg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59" y="3247983"/>
            <a:ext cx="111188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stlb-school.ru/img/gallery/icons/img352.jpeg">
            <a:hlinkClick r:id="rId8" tgtFrame="&quot;_blank&quot;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434" y="3192085"/>
            <a:ext cx="1343025" cy="170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stlb-school.ru/img/gallery/icons/img353.jpeg">
            <a:hlinkClick r:id="rId10" tgtFrame="&quot;_blank&quot;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192086"/>
            <a:ext cx="1013460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061225" y="1268760"/>
            <a:ext cx="5222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400" b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интересной информацией, </a:t>
            </a:r>
            <a:endParaRPr lang="tt-RU" sz="2400" b="1" dirty="0" smtClean="0">
              <a:solidFill>
                <a:schemeClr val="accent4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tt-RU" sz="2400" b="1" dirty="0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ценных </a:t>
            </a:r>
            <a:r>
              <a:rPr lang="tt-RU" sz="2400" b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сведений </a:t>
            </a:r>
            <a:r>
              <a:rPr lang="tt-RU" sz="2400" b="1" dirty="0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нашла </a:t>
            </a:r>
          </a:p>
          <a:p>
            <a:pPr algn="ctr"/>
            <a:r>
              <a:rPr lang="tt-RU" sz="2400" b="1" dirty="0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tt-RU" sz="2400" dirty="0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«Книге Героев</a:t>
            </a:r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3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8869"/>
            <a:ext cx="7772400" cy="1362075"/>
          </a:xfrm>
        </p:spPr>
        <p:txBody>
          <a:bodyPr/>
          <a:lstStyle/>
          <a:p>
            <a:pPr algn="ctr"/>
            <a:r>
              <a:rPr lang="tt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Герои из рассказов </a:t>
            </a:r>
            <a:br>
              <a:rPr lang="tt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tt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следопыта –писателя Шагинура Мустафина</a:t>
            </a:r>
            <a:endParaRPr lang="ru-RU" sz="20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61028"/>
            <a:ext cx="3861385" cy="288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TMP137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3"/>
          <a:stretch>
            <a:fillRect/>
          </a:stretch>
        </p:blipFill>
        <p:spPr bwMode="auto">
          <a:xfrm>
            <a:off x="827584" y="1177756"/>
            <a:ext cx="1820987" cy="39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77756"/>
            <a:ext cx="2366436" cy="33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Мунира\Desktop\!!!\папа чачки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244" y="889907"/>
            <a:ext cx="1521996" cy="2037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0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71881" cy="1362075"/>
          </a:xfrm>
        </p:spPr>
        <p:txBody>
          <a:bodyPr/>
          <a:lstStyle/>
          <a:p>
            <a:pPr algn="ctr"/>
            <a:r>
              <a:rPr lang="tt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Мать</a:t>
            </a:r>
            <a:r>
              <a:rPr lang="tt-RU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потерявшая на войне </a:t>
            </a:r>
            <a:br>
              <a:rPr lang="tt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tt-RU" sz="20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восьмерых </a:t>
            </a:r>
            <a:r>
              <a:rPr lang="tt-RU" sz="2000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сыновей</a:t>
            </a:r>
            <a:endParaRPr lang="ru-RU" sz="20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MP137"/>
          <p:cNvPicPr>
            <a:picLocks noChangeAspect="1" noChangeArrowheads="1"/>
          </p:cNvPicPr>
          <p:nvPr/>
        </p:nvPicPr>
        <p:blipFill>
          <a:blip r:embed="rId3" cstate="print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3"/>
          <a:stretch>
            <a:fillRect/>
          </a:stretch>
        </p:blipFill>
        <p:spPr bwMode="auto">
          <a:xfrm>
            <a:off x="1083636" y="1442762"/>
            <a:ext cx="1820987" cy="392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TMP138"/>
          <p:cNvPicPr>
            <a:picLocks noChangeAspect="1" noChangeArrowheads="1"/>
          </p:cNvPicPr>
          <p:nvPr/>
        </p:nvPicPr>
        <p:blipFill>
          <a:blip r:embed="rId4">
            <a:lum bright="6000"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86582"/>
            <a:ext cx="5103529" cy="366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2504" y="4941168"/>
            <a:ext cx="33425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22 июня 1997 года</a:t>
            </a:r>
            <a:br>
              <a:rPr lang="ru-RU" b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центре города </a:t>
            </a:r>
            <a:r>
              <a:rPr lang="ru-RU" b="1" dirty="0" err="1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Мамадыш</a:t>
            </a:r>
            <a:r>
              <a:rPr lang="ru-RU" b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br>
              <a:rPr lang="ru-RU" b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площади Памяти открыли</a:t>
            </a:r>
            <a:br>
              <a:rPr lang="ru-RU" b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Матери</a:t>
            </a:r>
            <a:r>
              <a:rPr lang="ru-RU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54801" y="5548583"/>
            <a:ext cx="2543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b="1" dirty="0" smtClean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Фатиха </a:t>
            </a:r>
            <a:r>
              <a:rPr lang="tt-RU" b="1" dirty="0">
                <a:solidFill>
                  <a:schemeClr val="accent4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апа с внучкой </a:t>
            </a:r>
            <a:endParaRPr lang="ru-RU" b="1" dirty="0">
              <a:solidFill>
                <a:schemeClr val="accent4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0672" y="40"/>
            <a:ext cx="3563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из рассказов следопыта - писателя 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5903"/>
            <a:ext cx="5400600" cy="1066800"/>
          </a:xfrm>
        </p:spPr>
        <p:txBody>
          <a:bodyPr/>
          <a:lstStyle/>
          <a:p>
            <a:pPr>
              <a:defRPr/>
            </a:pPr>
            <a:r>
              <a:rPr lang="tt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Повторяя подвиг Гастелло...</a:t>
            </a:r>
            <a:br>
              <a:rPr lang="tt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tt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Спустя 59 лет...</a:t>
            </a:r>
            <a:endParaRPr lang="ru-RU" sz="2400" b="1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3540641"/>
            <a:ext cx="8229600" cy="2376488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None/>
            </a:pPr>
            <a:r>
              <a:rPr lang="ru-RU" sz="1800" i="1" dirty="0" smtClean="0">
                <a:solidFill>
                  <a:srgbClr val="CC33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27 марта 1943 года экипажу штурмовика Ил-2 703-го штурмового полка 281-й штурмовой авиадивизии 14-й воздушной армии Волховского фронта - младшему лейтенанту Фардетдину Сахабетдиновичу Сахабетдинову и сержанту Егору Васильевичу Кретову был дан приказ нанести удар по врагу на линии между селом Карбусель и слободой Малукса Ленинградской области. При выполнении задания в самолет попал зенитный снаряд. Фардетдин приказал раненому стрелку-радисту прыгать, но тот отказался, не желая оставлять командира. Летчики решили направить горящий самолет на врага. </a:t>
            </a:r>
            <a:r>
              <a:rPr lang="ru-RU" sz="18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Подойдя вплотную к вражеским укреплениям, они успели сбросить ещё две бомбы. Мощной ударной волной их подкинуло в небо, потом самолёт рухнул в болото</a:t>
            </a:r>
            <a:r>
              <a:rPr lang="ru-RU" sz="1800" i="1" dirty="0" smtClean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ru-RU" sz="1800" dirty="0">
                <a:effectLst/>
              </a:rPr>
              <a:t> </a:t>
            </a:r>
            <a:r>
              <a:rPr lang="ru-RU" sz="1600" i="1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2002 году следопыты поисковой группы «Снежный десант» на берегу Невы, в кабине сбитого штурмовика Ил-2 обнаружили останки пилота и радиста.</a:t>
            </a:r>
          </a:p>
          <a:p>
            <a:pPr eaLnBrk="1" hangingPunct="1">
              <a:lnSpc>
                <a:spcPct val="80000"/>
              </a:lnSpc>
              <a:buNone/>
            </a:pPr>
            <a:endParaRPr lang="ru-RU" sz="1800" i="1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i="1" dirty="0" smtClean="0"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5" descr="Карти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45132"/>
            <a:ext cx="3035254" cy="226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i?id=29319421-04-7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791" y="980728"/>
            <a:ext cx="2912745" cy="2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718024" y="3028310"/>
            <a:ext cx="29065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D5F0D0">
                    <a:lumMod val="10000"/>
                  </a:srgbClr>
                </a:solidFill>
                <a:latin typeface="Times New Roman" pitchFamily="18" charset="0"/>
                <a:cs typeface="Times New Roman" pitchFamily="18" charset="0"/>
              </a:rPr>
              <a:t>Фардетдин Сахабетдинов </a:t>
            </a:r>
            <a:endParaRPr lang="ru-RU" b="1" dirty="0">
              <a:solidFill>
                <a:srgbClr val="D5F0D0">
                  <a:lumMod val="1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6183" y="3171309"/>
            <a:ext cx="4693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Электропоезд имени </a:t>
            </a:r>
            <a:r>
              <a:rPr lang="ru-RU" b="1" dirty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Батыра Фардетдина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64088" y="116632"/>
            <a:ext cx="356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</a:t>
            </a:r>
            <a:r>
              <a:rPr lang="ru-RU" sz="1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рассказов следопыта </a:t>
            </a:r>
            <a:r>
              <a:rPr lang="ru-RU" sz="14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писателя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493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C:\Users\Мунира\Desktop\ФОТОЛАР\фотолар сентябрь 2012\DSC050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40055">
            <a:off x="2371456" y="4198068"/>
            <a:ext cx="2414587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-main-pic" descr="Картинка 8 из 277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402" y="5589240"/>
            <a:ext cx="1584325" cy="903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2" descr="C:\Users\Мунира\Desktop\ФОТОЛАР\фотолар сентябрь 2012\DSC050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374" y="1603178"/>
            <a:ext cx="29527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C:\Users\Мунира\Desktop\ФОТОЛАР\фотолар сентябрь 2012\DSC050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8894">
            <a:off x="4258698" y="1597621"/>
            <a:ext cx="2965450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3" descr="C:\Users\Мунира\Desktop\ФОТОЛАР\фотолар сентябрь 2012\DSC0506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70686">
            <a:off x="4513492" y="3143231"/>
            <a:ext cx="3392488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" descr="C:\Users\Мунира\Desktop\Большая папка\Партизанка Загирова Ч\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871" y="476672"/>
            <a:ext cx="1588302" cy="211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2" descr="C:\Users\Мунира\Desktop\ФОТОЛАР\фотолар сентябрь 2012\DSC0503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14051">
            <a:off x="776811" y="3252633"/>
            <a:ext cx="265112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Прямоугольник 1"/>
          <p:cNvSpPr>
            <a:spLocks noChangeArrowheads="1"/>
          </p:cNvSpPr>
          <p:nvPr/>
        </p:nvSpPr>
        <p:spPr bwMode="auto">
          <a:xfrm>
            <a:off x="1115664" y="318918"/>
            <a:ext cx="7200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Отважная партизанка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Загирова Чачка (Рита) Миннегалиевна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3523"/>
            <a:ext cx="1403649" cy="1988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280" y="234033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1941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03582" y="255842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808" y="45811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96131" y="26530"/>
            <a:ext cx="356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 </a:t>
            </a:r>
            <a:r>
              <a:rPr lang="ru-RU" sz="14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рассказов следопыта </a:t>
            </a:r>
            <a:r>
              <a:rPr lang="ru-RU" sz="1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писателя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унира Гумеровна\Desktop\Архив\Память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1" t="6229" r="4046" b="13487"/>
          <a:stretch/>
        </p:blipFill>
        <p:spPr bwMode="auto">
          <a:xfrm>
            <a:off x="727501" y="900587"/>
            <a:ext cx="4115557" cy="29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унира\Desktop\Документы\ЗУУУР\22-2\сч\DSC0775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10251" r="8311" b="12620"/>
          <a:stretch/>
        </p:blipFill>
        <p:spPr bwMode="auto">
          <a:xfrm>
            <a:off x="4843058" y="3575839"/>
            <a:ext cx="3793893" cy="267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 Памяти-неугасаемый свет поколений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Мунира Гумеровна\Desktop\Архив\9 Мая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6" r="22189"/>
          <a:stretch/>
        </p:blipFill>
        <p:spPr bwMode="auto">
          <a:xfrm>
            <a:off x="4826491" y="900587"/>
            <a:ext cx="3827025" cy="26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унира Гумеровна\Desktop\Архив\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69" r="12639"/>
          <a:stretch/>
        </p:blipFill>
        <p:spPr bwMode="auto">
          <a:xfrm>
            <a:off x="727501" y="3575839"/>
            <a:ext cx="4157246" cy="26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42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620688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t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tt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учусь в </a:t>
            </a: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10К </a:t>
            </a:r>
            <a:r>
              <a:rPr lang="tt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(кадетском) классе Столбищенской средней общеобразовательной </a:t>
            </a: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школы Лаишевского района Республики Татарстан. </a:t>
            </a:r>
            <a:r>
              <a:rPr lang="tt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Наша школа носит имя нашего земляка, Героя Советского Союза А.П. Малышева. </a:t>
            </a: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время </a:t>
            </a:r>
            <a:r>
              <a:rPr lang="tt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каникул мы с классом ездили в город-герой Москву.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Были в Центральном музее Великой Отечественной войны, который находится на Поклонной горе.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Все комнаты и залы мемориального комплекса пропитаны духом военного лихолетья.</a:t>
            </a:r>
            <a:r>
              <a:rPr lang="tt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Здесь мы увидели боевую технику, оружия, обмундирования,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награды, фотографии, картины</a:t>
            </a:r>
            <a:r>
              <a:rPr lang="tt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 фронтовые письма... Они рассказали о суровой Великой Отечественной войне. Самое трогательное впечатление произвели Залы Славы и Памяти и скорби.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унира Гумеровна\Downloads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803" y="4336836"/>
            <a:ext cx="1666157" cy="200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унира Гумеровна\Downloads\img9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05786"/>
            <a:ext cx="2254624" cy="168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унира Гумеровна\Downloads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9674"/>
            <a:ext cx="1232315" cy="124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22982" y="4972050"/>
            <a:ext cx="6048672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Мы были в Центральном  музее </a:t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Великой Отечественной войны </a:t>
            </a:r>
            <a:b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 Поклонной горе в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г.Москве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 Box 9"/>
          <p:cNvSpPr txBox="1">
            <a:spLocks noChangeArrowheads="1"/>
          </p:cNvSpPr>
          <p:nvPr/>
        </p:nvSpPr>
        <p:spPr bwMode="auto">
          <a:xfrm>
            <a:off x="8008938" y="57483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3076" name="i-main-pic" descr="Картинка 8 из 27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86" y="5844612"/>
            <a:ext cx="158432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13"/>
          <p:cNvSpPr>
            <a:spLocks noChangeArrowheads="1"/>
          </p:cNvSpPr>
          <p:nvPr/>
        </p:nvSpPr>
        <p:spPr bwMode="auto">
          <a:xfrm flipV="1">
            <a:off x="-2413000" y="4221163"/>
            <a:ext cx="51133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Мунира\Desktop\6к\IMG_7977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00783"/>
            <a:ext cx="5948178" cy="396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Мунира\Downloads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786" y="25518"/>
            <a:ext cx="2117252" cy="108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2135150" y="188640"/>
            <a:ext cx="4536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ДОРОГАМ ПАМЯТИ…</a:t>
            </a:r>
          </a:p>
        </p:txBody>
      </p:sp>
    </p:spTree>
    <p:extLst>
      <p:ext uri="{BB962C8B-B14F-4D97-AF65-F5344CB8AC3E}">
        <p14:creationId xmlns:p14="http://schemas.microsoft.com/office/powerpoint/2010/main" val="18611001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07499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tt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tt-RU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tt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увидели боевую технику, оружия</a:t>
            </a:r>
            <a:r>
              <a:rPr lang="tt-RU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t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обмундирования,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награды,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фотографии,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документы времен войны, </a:t>
            </a:r>
            <a:r>
              <a:rPr lang="tt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фронтовые </a:t>
            </a:r>
            <a:r>
              <a:rPr lang="tt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письма,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художественные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произведения: картины,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скульптура</a:t>
            </a:r>
            <a:r>
              <a:rPr lang="tt-RU" sz="2000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...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i-main-pic" descr="Картинка 8 из 27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7" y="5958160"/>
            <a:ext cx="124777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Мунира\Desktop\6к\IMG_79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3859049" cy="25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унира\Desktop\6к\IMG_8026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16" y="4149080"/>
            <a:ext cx="387695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унира\Desktop\6к\IMG_80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547" y="1340768"/>
            <a:ext cx="3061428" cy="459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2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1" y="260648"/>
            <a:ext cx="7489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Зале Славы музея Великой Отечественной Войны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унира\Desktop\Музей\0_6a162_dc455a94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12" y="1124272"/>
            <a:ext cx="6822000" cy="451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8943" y="5609728"/>
            <a:ext cx="8014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белоснежных мраморных пилонах высечены имена более 11800 Героев </a:t>
            </a:r>
            <a:endParaRPr lang="ru-RU" b="1" dirty="0" smtClean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Советского Союза</a:t>
            </a:r>
            <a:r>
              <a:rPr lang="tt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куполом зала — барельефы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12ти городов-героев и</a:t>
            </a:r>
          </a:p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героев-крепостей.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Обрамляет купол лавровый венок, 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символизирующий</a:t>
            </a:r>
          </a:p>
          <a:p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торжество Победы, в центре купола — красочный орден «Победа</a:t>
            </a:r>
            <a:r>
              <a:rPr lang="ru-RU" b="1" dirty="0" smtClean="0">
                <a:solidFill>
                  <a:schemeClr val="bg1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b="1" dirty="0">
              <a:solidFill>
                <a:schemeClr val="bg1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Мунира\Desktop\кышкы урман\загруженное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851" y="980728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Мунира\Desktop\Музей\0_6a1ae_4a810ad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559376" cy="4919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8217" y="5373216"/>
            <a:ext cx="64152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2000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Зале Памяти и скорби установлена скульптура, </a:t>
            </a:r>
          </a:p>
          <a:p>
            <a:pPr algn="ctr"/>
            <a:r>
              <a:rPr lang="tt-RU" sz="2000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изображающая мать, горюющую по погибшему сыну.</a:t>
            </a:r>
          </a:p>
        </p:txBody>
      </p:sp>
    </p:spTree>
    <p:extLst>
      <p:ext uri="{BB962C8B-B14F-4D97-AF65-F5344CB8AC3E}">
        <p14:creationId xmlns:p14="http://schemas.microsoft.com/office/powerpoint/2010/main" val="29302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унира\Desktop\Музей\0_6a144_a0d082b4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1124"/>
            <a:ext cx="674395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унира\Desktop\Музей\fc7ff2be95a762ea19d412b1d514f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958" y="3284984"/>
            <a:ext cx="3433564" cy="25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7820" y="4928047"/>
            <a:ext cx="53272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t-RU" sz="1600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потолка Зала Памяти свисают хрустальные “слезы”.</a:t>
            </a:r>
          </a:p>
          <a:p>
            <a:pPr algn="ctr"/>
            <a:r>
              <a:rPr lang="tt-RU" sz="1600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символизируют слезы матерей, вдов,</a:t>
            </a:r>
          </a:p>
          <a:p>
            <a:pPr algn="ctr"/>
            <a:r>
              <a:rPr lang="tt-RU" sz="1600" b="1" dirty="0" smtClean="0">
                <a:solidFill>
                  <a:schemeClr val="accent3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сирот, выплаканные по погибшим...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5979168"/>
            <a:ext cx="4088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16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tt-RU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стеклом выставлены </a:t>
            </a:r>
            <a:r>
              <a:rPr lang="tt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Книги Памяти </a:t>
            </a:r>
            <a:r>
              <a:rPr lang="tt-RU" sz="16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каждой республики, каждой области.</a:t>
            </a:r>
            <a:endParaRPr lang="ru-RU" sz="1600" b="1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6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" y="332656"/>
            <a:ext cx="8202945" cy="5918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228" y="980728"/>
            <a:ext cx="77572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Великой Отечественной войне погибло, либо пропало без вести более 26 млн. 600 тысяч наших соотечественников.</a:t>
            </a:r>
          </a:p>
          <a:p>
            <a:pPr algn="ctr"/>
            <a:r>
              <a:rPr lang="tt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“хрустальных слезах” сохранена вечная Память о погибших..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72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052736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t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После поездки в город-герой Москву </a:t>
            </a:r>
            <a:r>
              <a:rPr lang="tt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я </a:t>
            </a:r>
            <a:r>
              <a:rPr lang="tt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еще более заинтересовалась нашими земляками, героически сражавшимися во время Великой Отечественной . Посещала музеи ВОВ Республики Татарстан, родного Лаишевского края, героя-поэта М. Джалиля, изучала ряд литературы и др.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Много интересной информацией, ценных сведений нашла по «Книге Героев». Узнала, что за совершенные подвиги в годы ВОВ, более 200 татарстанцев удостоены звания Герой Советского Союза. </a:t>
            </a:r>
            <a:endParaRPr lang="tt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ходе поисковой деятельности, мне выпала большая честь познакомиться редактором «Книги Героев» - следопытом-писателем, главным редактором издательства «Слово»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tt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Мустафином. 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артинка 121 из 258580">
            <a:hlinkClick r:id="rId2"/>
          </p:cNvPr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647">
            <a:off x="7536880" y="110581"/>
            <a:ext cx="1194994" cy="1119606"/>
          </a:xfrm>
          <a:prstGeom prst="rect">
            <a:avLst/>
          </a:prstGeom>
          <a:noFill/>
        </p:spPr>
      </p:pic>
      <p:pic>
        <p:nvPicPr>
          <p:cNvPr id="4" name="Picture 4" descr="E:\тукай 00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4887">
            <a:off x="6951416" y="4202111"/>
            <a:ext cx="1549267" cy="216378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95768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азрез">
  <a:themeElements>
    <a:clrScheme name="Разрез 11">
      <a:dk1>
        <a:srgbClr val="674E2F"/>
      </a:dk1>
      <a:lt1>
        <a:srgbClr val="FFFFFF"/>
      </a:lt1>
      <a:dk2>
        <a:srgbClr val="D5F0D0"/>
      </a:dk2>
      <a:lt2>
        <a:srgbClr val="D8B274"/>
      </a:lt2>
      <a:accent1>
        <a:srgbClr val="CC9900"/>
      </a:accent1>
      <a:accent2>
        <a:srgbClr val="8F5F2F"/>
      </a:accent2>
      <a:accent3>
        <a:srgbClr val="E7F6E4"/>
      </a:accent3>
      <a:accent4>
        <a:srgbClr val="DADADA"/>
      </a:accent4>
      <a:accent5>
        <a:srgbClr val="E2CAAA"/>
      </a:accent5>
      <a:accent6>
        <a:srgbClr val="81552A"/>
      </a:accent6>
      <a:hlink>
        <a:srgbClr val="FFCC00"/>
      </a:hlink>
      <a:folHlink>
        <a:srgbClr val="FFFFCC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10">
        <a:dk1>
          <a:srgbClr val="674E2F"/>
        </a:dk1>
        <a:lt1>
          <a:srgbClr val="FFFFFF"/>
        </a:lt1>
        <a:dk2>
          <a:srgbClr val="B8E6B0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D8F0D4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11">
        <a:dk1>
          <a:srgbClr val="674E2F"/>
        </a:dk1>
        <a:lt1>
          <a:srgbClr val="FFFFFF"/>
        </a:lt1>
        <a:dk2>
          <a:srgbClr val="D5F0D0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E7F6E4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12">
        <a:dk1>
          <a:srgbClr val="674E2F"/>
        </a:dk1>
        <a:lt1>
          <a:srgbClr val="FFFFFF"/>
        </a:lt1>
        <a:dk2>
          <a:srgbClr val="CFD3F5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E4E6F9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13">
        <a:dk1>
          <a:srgbClr val="674E2F"/>
        </a:dk1>
        <a:lt1>
          <a:srgbClr val="FFFFFF"/>
        </a:lt1>
        <a:dk2>
          <a:srgbClr val="DBF3F5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EAF8F9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14">
        <a:dk1>
          <a:srgbClr val="674E2F"/>
        </a:dk1>
        <a:lt1>
          <a:srgbClr val="FFFFFF"/>
        </a:lt1>
        <a:dk2>
          <a:srgbClr val="ABE3E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D2EFF1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281</TotalTime>
  <Words>770</Words>
  <Application>Microsoft Office PowerPoint</Application>
  <PresentationFormat>Экран (4:3)</PresentationFormat>
  <Paragraphs>77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Разрез</vt:lpstr>
      <vt:lpstr>Следопытская деятельность татарского писателя  Шагинура Мустафина</vt:lpstr>
      <vt:lpstr>Презентация PowerPoint</vt:lpstr>
      <vt:lpstr>Мы были в Центральном  музее  Великой Отечественной войны  на Поклонной горе в г.Москве</vt:lpstr>
      <vt:lpstr>Здесь мы увидели боевую технику, оружия,  обмундирования, награды, фотографии, документы времен войны,  фронтовые письма,  художественные произведения: картины, скульптура...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ШАГИНУР  МУСТАФИН – ПИСАТЕЛЬ-СЛЕДОПЫТ, РУКОВОДИТЕЛЬ ЭКСПЕДИЦИИ «СВЕТ ПАМЯТИ», главный редактор издательства «Слово»</vt:lpstr>
      <vt:lpstr>Всем смертям назло…</vt:lpstr>
      <vt:lpstr>Земляки-герои советского союза </vt:lpstr>
      <vt:lpstr>Герои из рассказов  следопыта –писателя Шагинура Мустафина</vt:lpstr>
      <vt:lpstr>Мать, потерявшая на войне  восьмерых сыновей</vt:lpstr>
      <vt:lpstr>Повторяя подвиг Гастелло... Спустя 59 лет...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Следопытская деятельность прозаика-публициста Ш.Мустафина</dc:title>
  <dc:creator>Мунира</dc:creator>
  <cp:lastModifiedBy>Мунира Гумеровна</cp:lastModifiedBy>
  <cp:revision>36</cp:revision>
  <dcterms:created xsi:type="dcterms:W3CDTF">2014-01-15T08:39:06Z</dcterms:created>
  <dcterms:modified xsi:type="dcterms:W3CDTF">2017-02-01T18:04:26Z</dcterms:modified>
</cp:coreProperties>
</file>