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3" r:id="rId4"/>
    <p:sldId id="260" r:id="rId5"/>
    <p:sldId id="259" r:id="rId6"/>
    <p:sldId id="265" r:id="rId7"/>
    <p:sldId id="264" r:id="rId8"/>
    <p:sldId id="266" r:id="rId9"/>
    <p:sldId id="267" r:id="rId10"/>
    <p:sldId id="268" r:id="rId11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F72B"/>
    <a:srgbClr val="727F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>
      <p:cViewPr varScale="1">
        <p:scale>
          <a:sx n="74" d="100"/>
          <a:sy n="74" d="100"/>
        </p:scale>
        <p:origin x="2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677" cy="6858000"/>
          </a:xfrm>
        </p:grpSpPr>
        <p:pic>
          <p:nvPicPr>
            <p:cNvPr id="5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7" name="Picture 11" descr="HDRibbonTitle-UniformTri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8"/>
            <a:stretch>
              <a:fillRect/>
            </a:stretch>
          </p:blipFill>
          <p:spPr bwMode="auto">
            <a:xfrm>
              <a:off x="0" y="3128434"/>
              <a:ext cx="1664208" cy="612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2" descr="HDRibbonTitle-UniformTri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8"/>
            <a:stretch>
              <a:fillRect/>
            </a:stretch>
          </p:blipFill>
          <p:spPr bwMode="auto">
            <a:xfrm>
              <a:off x="7480469" y="3128434"/>
              <a:ext cx="1664208" cy="612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9" name="Straight Connector 14"/>
          <p:cNvCxnSpPr/>
          <p:nvPr/>
        </p:nvCxnSpPr>
        <p:spPr>
          <a:xfrm>
            <a:off x="2019300" y="3471863"/>
            <a:ext cx="511333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838" y="5054600"/>
            <a:ext cx="673100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CC90F-2F12-4F84-A9C1-2F1BEFE8FAD8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2463" y="5054600"/>
            <a:ext cx="4064000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725" y="5054600"/>
            <a:ext cx="414338" cy="279400"/>
          </a:xfrm>
        </p:spPr>
        <p:txBody>
          <a:bodyPr/>
          <a:lstStyle>
            <a:lvl1pPr>
              <a:defRPr/>
            </a:lvl1pPr>
          </a:lstStyle>
          <a:p>
            <a:fld id="{EC061137-4C4A-46C4-BC17-45C729D0776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14536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199AC-3CFF-4DAB-9537-8EFABF8D4DB0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D1C7C2-5E98-482C-8F96-740CA04B210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3157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1277938" y="4140200"/>
            <a:ext cx="660717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35FF8-D16C-4CBB-A84D-6D82B49DC4BC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8823D-048B-49CF-A788-2B7093F1894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4909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849313" y="9048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r>
              <a:rPr lang="en-US" altLang="ru-RU" sz="7200"/>
              <a:t>“</a:t>
            </a: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7634288" y="2827338"/>
            <a:ext cx="457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/>
            <a:r>
              <a:rPr lang="en-US" altLang="ru-RU" sz="7200"/>
              <a:t>”</a:t>
            </a:r>
          </a:p>
        </p:txBody>
      </p:sp>
      <p:cxnSp>
        <p:nvCxnSpPr>
          <p:cNvPr id="7" name="Straight Connector 18"/>
          <p:cNvCxnSpPr/>
          <p:nvPr/>
        </p:nvCxnSpPr>
        <p:spPr>
          <a:xfrm>
            <a:off x="1277938" y="4140200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FE561-B815-4CBA-B8ED-362477428B09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F1959668-9E46-4725-A4D9-6CA8A11F4F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70190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BB2F5-7808-405C-90AC-243BDC330D4E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EC7BFF-912C-464B-AA1C-C452C22DBBA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21050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877888" y="896938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r>
              <a:rPr lang="en-US" altLang="ru-RU" sz="8000"/>
              <a:t>“</a:t>
            </a: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7650163" y="2608263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/>
            <a:r>
              <a:rPr lang="en-US" altLang="ru-RU" sz="8000"/>
              <a:t>”</a:t>
            </a:r>
          </a:p>
        </p:txBody>
      </p:sp>
      <p:cxnSp>
        <p:nvCxnSpPr>
          <p:cNvPr id="7" name="Straight Connector 25"/>
          <p:cNvCxnSpPr/>
          <p:nvPr/>
        </p:nvCxnSpPr>
        <p:spPr>
          <a:xfrm>
            <a:off x="1277938" y="3429000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4392E-1470-44A0-9DBE-A39F13495929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B454570-A8E2-411A-968F-40E8F853444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5911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4"/>
          <p:cNvCxnSpPr/>
          <p:nvPr/>
        </p:nvCxnSpPr>
        <p:spPr>
          <a:xfrm>
            <a:off x="1277938" y="3429000"/>
            <a:ext cx="660717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rtlCol="0">
            <a:normAutofit/>
          </a:bodyPr>
          <a:lstStyle>
            <a:lvl1pPr>
              <a:defRPr lang="en-US" sz="3200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E4835-BB1B-4D8A-9E36-4672E5D7D628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6380821-D33A-4259-BF3F-944F7E7481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2673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1277938" y="2354263"/>
            <a:ext cx="660717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28D24-E39C-492B-8C37-CE5D226A6B5C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1CDAF-7EFF-4D13-8954-C04E94ACF4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56804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6245225" y="906463"/>
            <a:ext cx="0" cy="4968875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BF5D3-29F5-465B-A151-1648F8A82BF9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32F67-7809-46A8-B363-EBAF501DEEB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3117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1277938" y="2355850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438C8-A648-4412-99DC-304A2E73AA33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2B03C0-9619-4B79-A998-5DB5F4AD1EB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3003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0"/>
          <p:cNvCxnSpPr/>
          <p:nvPr/>
        </p:nvCxnSpPr>
        <p:spPr>
          <a:xfrm>
            <a:off x="1277938" y="3598863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FFE8-1620-4C51-8C7E-D21AE6990043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D255C3-36E1-4288-A27C-0C33D1FF4DC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81098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>
            <a:off x="1277938" y="2355850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5043E-B863-4525-8EA0-C71DE67123EE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F9DC8A-8271-4E0B-AEC2-BD9F1811CA4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5798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40"/>
          <p:cNvCxnSpPr/>
          <p:nvPr/>
        </p:nvCxnSpPr>
        <p:spPr>
          <a:xfrm>
            <a:off x="1277938" y="2354263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932A9-9F56-446D-A19B-6476834AE106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DCCCA1-0067-4CD8-9ED9-FD38E5A8DB9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7489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3"/>
          <p:cNvCxnSpPr/>
          <p:nvPr/>
        </p:nvCxnSpPr>
        <p:spPr>
          <a:xfrm>
            <a:off x="1277938" y="2354263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F549C-1C00-4404-BBCF-297BF42D0E98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9D5F09-64AA-48A2-998F-0293F6F5CCF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0483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8DE12-A2A7-471D-8C4A-9FAEC62F5F68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C06083-9D22-4064-893D-12E0E228428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6918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5"/>
          <p:cNvCxnSpPr/>
          <p:nvPr/>
        </p:nvCxnSpPr>
        <p:spPr>
          <a:xfrm>
            <a:off x="1277938" y="2913063"/>
            <a:ext cx="23336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BF74C-1F97-4747-A157-99816AB439E3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AFCA2-C262-4920-8A66-454C234EF4B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1679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56559-5436-4992-B77E-F98A99CB0BCA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41FA9-A928-4461-AF32-57BEF445828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2972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0"/>
            <a:ext cx="9151938" cy="6858000"/>
            <a:chOff x="0" y="0"/>
            <a:chExt cx="9152467" cy="6858000"/>
          </a:xfrm>
        </p:grpSpPr>
        <p:pic>
          <p:nvPicPr>
            <p:cNvPr id="1032" name="Picture 7" descr="S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36" name="Picture 9" descr="HDRibbonContent-UniformTrim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14240"/>
            <a:stretch>
              <a:fillRect/>
            </a:stretch>
          </p:blipFill>
          <p:spPr bwMode="auto">
            <a:xfrm>
              <a:off x="0" y="3128434"/>
              <a:ext cx="685800" cy="606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10" descr="HDRibbonContent-UniformTrim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14240"/>
            <a:stretch>
              <a:fillRect/>
            </a:stretch>
          </p:blipFill>
          <p:spPr bwMode="auto">
            <a:xfrm>
              <a:off x="8466667" y="3128434"/>
              <a:ext cx="685800" cy="606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176338" y="915988"/>
            <a:ext cx="6799262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76338" y="2490788"/>
            <a:ext cx="6799262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 smtClean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2D9ABC3F-D2E9-4F60-A8E4-B95E1F39DD20}" type="datetimeFigureOut">
              <a:rPr lang="ru-RU"/>
              <a:pPr>
                <a:defRPr/>
              </a:pPr>
              <a:t>04.07.2017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313" y="5961063"/>
            <a:ext cx="395287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5D46D53F-DE89-478E-90E1-58E84B1E98E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691" r:id="rId7"/>
    <p:sldLayoutId id="2147483701" r:id="rId8"/>
    <p:sldLayoutId id="2147483692" r:id="rId9"/>
    <p:sldLayoutId id="2147483693" r:id="rId10"/>
    <p:sldLayoutId id="2147483702" r:id="rId11"/>
    <p:sldLayoutId id="2147483703" r:id="rId12"/>
    <p:sldLayoutId id="2147483694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000" kern="1200">
          <a:ln w="3175" cmpd="sng">
            <a:noFill/>
          </a:ln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fontAlgn="base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200150" indent="-285750" algn="l" defTabSz="457200" rtl="0" eaLnBrk="1" fontAlgn="base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3pPr>
      <a:lvl4pPr marL="1543050" indent="-171450" algn="l" defTabSz="457200" rtl="0" eaLnBrk="1" fontAlgn="base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2000250" indent="-171450" algn="l" defTabSz="457200" rtl="0" eaLnBrk="1" fontAlgn="base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2463" y="1811338"/>
            <a:ext cx="5308600" cy="1516062"/>
          </a:xfrm>
        </p:spPr>
        <p:txBody>
          <a:bodyPr/>
          <a:lstStyle/>
          <a:p>
            <a:r>
              <a:rPr lang="ru-RU" altLang="ru-RU" smtClean="0">
                <a:ln>
                  <a:noFill/>
                </a:ln>
                <a:solidFill>
                  <a:srgbClr val="A45A1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Музей «Памяти»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2463" y="3598863"/>
            <a:ext cx="5308600" cy="1376362"/>
          </a:xfrm>
        </p:spPr>
        <p:txBody>
          <a:bodyPr/>
          <a:lstStyle/>
          <a:p>
            <a:r>
              <a:rPr lang="ru-RU" altLang="ru-RU" b="1" smtClean="0">
                <a:solidFill>
                  <a:srgbClr val="A45A1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АНО Павловская гимназия</a:t>
            </a:r>
          </a:p>
          <a:p>
            <a:r>
              <a:rPr lang="ru-RU" altLang="ru-RU" b="1" smtClean="0">
                <a:solidFill>
                  <a:srgbClr val="A45A1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2016-2017 уч год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613" y="1484313"/>
            <a:ext cx="5308600" cy="1516062"/>
          </a:xfrm>
        </p:spPr>
        <p:txBody>
          <a:bodyPr/>
          <a:lstStyle/>
          <a:p>
            <a:r>
              <a:rPr lang="ru-RU" altLang="ru-RU" sz="2000" b="1" smtClean="0">
                <a:ln>
                  <a:noFill/>
                </a:ln>
                <a:solidFill>
                  <a:srgbClr val="A45A1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Память - это то единственное, кроме слов, чем мы можем сказать спасибо. ...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2463" y="3598863"/>
            <a:ext cx="5308600" cy="1376362"/>
          </a:xfrm>
        </p:spPr>
        <p:txBody>
          <a:bodyPr/>
          <a:lstStyle/>
          <a:p>
            <a:r>
              <a:rPr lang="ru-RU" altLang="ru-RU" sz="3200" b="1" smtClean="0">
                <a:solidFill>
                  <a:srgbClr val="A45A1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Память больше чем время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888" y="1052513"/>
            <a:ext cx="6596062" cy="1822450"/>
          </a:xfrm>
        </p:spPr>
        <p:txBody>
          <a:bodyPr/>
          <a:lstStyle/>
          <a:p>
            <a:r>
              <a:rPr lang="ru-RU" altLang="ru-RU" sz="3600" b="1" smtClean="0">
                <a:ln>
                  <a:noFill/>
                </a:ln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Цель проекта:</a:t>
            </a:r>
            <a:r>
              <a:rPr lang="ru-RU" altLang="ru-RU" sz="3600" smtClean="0">
                <a:ln>
                  <a:noFill/>
                </a:ln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3600" smtClean="0">
                <a:ln>
                  <a:noFill/>
                </a:ln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altLang="ru-RU" sz="3600" smtClean="0">
                <a:ln>
                  <a:noFill/>
                </a:ln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Создание музея "Памяти" </a:t>
            </a:r>
            <a:r>
              <a:rPr lang="ru-RU" altLang="ru-RU" sz="3200" smtClean="0">
                <a:ln>
                  <a:noFill/>
                </a:ln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3200" smtClean="0">
                <a:ln>
                  <a:noFill/>
                </a:ln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endParaRPr lang="ru-RU" altLang="ru-RU" sz="3600" smtClean="0">
              <a:ln>
                <a:noFill/>
              </a:ln>
              <a:solidFill>
                <a:srgbClr val="A45A1D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8888" y="2565400"/>
            <a:ext cx="6596062" cy="1089025"/>
          </a:xfrm>
        </p:spPr>
        <p:txBody>
          <a:bodyPr>
            <a:noAutofit/>
          </a:bodyPr>
          <a:lstStyle/>
          <a:p>
            <a:r>
              <a:rPr lang="ru-RU" altLang="ru-RU" sz="2000" b="1" smtClean="0">
                <a:solidFill>
                  <a:srgbClr val="A45A1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Задачи проекта:</a:t>
            </a:r>
          </a:p>
          <a:p>
            <a:r>
              <a:rPr lang="ru-RU" altLang="ru-RU" sz="2000" b="1" smtClean="0">
                <a:solidFill>
                  <a:srgbClr val="A45A1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1. образовательная: проведение тематических уроков</a:t>
            </a:r>
          </a:p>
          <a:p>
            <a:r>
              <a:rPr lang="ru-RU" altLang="ru-RU" sz="2000" b="1" smtClean="0">
                <a:solidFill>
                  <a:srgbClr val="A45A1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2. воспитательная: формирование патриотических качеств обучающихся </a:t>
            </a:r>
          </a:p>
          <a:p>
            <a:r>
              <a:rPr lang="ru-RU" altLang="ru-RU" sz="2000" b="1" smtClean="0">
                <a:solidFill>
                  <a:srgbClr val="A45A1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3. культурно-досуговая: проведение фестивалей, конкурсов, интеллектуальных игр, квестов на базе музея.</a:t>
            </a:r>
          </a:p>
          <a:p>
            <a:endParaRPr lang="ru-RU" altLang="ru-RU" sz="2000" b="1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3163" y="4581525"/>
            <a:ext cx="6797675" cy="1069975"/>
          </a:xfrm>
        </p:spPr>
        <p:txBody>
          <a:bodyPr/>
          <a:lstStyle/>
          <a:p>
            <a:r>
              <a:rPr lang="ru-RU" altLang="ru-RU" sz="1600" b="1" smtClean="0">
                <a:ln>
                  <a:noFill/>
                </a:ln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Музей содержит экспозицию, включающую документы и предметы периода Великой Отечественной войны, полученные с мест проведения раскопок, переданных из личных архивов участников проекта.</a:t>
            </a:r>
            <a:endParaRPr lang="ru-RU" altLang="ru-RU" sz="2200" smtClean="0">
              <a:ln>
                <a:noFill/>
              </a:ln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" r="1214"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altLang="ru-RU" sz="1800" b="1" smtClean="0">
                <a:ln>
                  <a:noFill/>
                </a:ln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Основу музея - стена "Памяти" составленная из работ обучающихся, посвященных "Страницам семейной истории", связанным с Великой Отечественной войной.</a:t>
            </a:r>
            <a:endParaRPr lang="ru-RU" altLang="ru-RU" sz="1800" b="1" smtClean="0">
              <a:ln>
                <a:noFill/>
              </a:ln>
              <a:solidFill>
                <a:srgbClr val="A45A1D"/>
              </a:solidFill>
            </a:endParaRPr>
          </a:p>
        </p:txBody>
      </p:sp>
      <p:sp>
        <p:nvSpPr>
          <p:cNvPr id="19459" name="Текст 2"/>
          <p:cNvSpPr>
            <a:spLocks noGrp="1"/>
          </p:cNvSpPr>
          <p:nvPr>
            <p:ph type="body" idx="1"/>
          </p:nvPr>
        </p:nvSpPr>
        <p:spPr>
          <a:xfrm>
            <a:off x="1042988" y="2420938"/>
            <a:ext cx="7004050" cy="920750"/>
          </a:xfrm>
        </p:spPr>
        <p:txBody>
          <a:bodyPr/>
          <a:lstStyle/>
          <a:p>
            <a:pPr algn="ctr"/>
            <a:r>
              <a:rPr lang="ru-RU" altLang="ru-RU" sz="2000" b="1" smtClean="0"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Стена «Памяти»</a:t>
            </a:r>
          </a:p>
          <a:p>
            <a:pPr algn="ctr"/>
            <a:r>
              <a:rPr lang="ru-RU" altLang="ru-RU" sz="2000" b="1" smtClean="0"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Все работы ранее участвовали в конкурсе «Страницы семейной славы»</a:t>
            </a:r>
            <a:endParaRPr lang="ru-RU" altLang="ru-RU" sz="2000" smtClean="0"/>
          </a:p>
        </p:txBody>
      </p:sp>
      <p:pic>
        <p:nvPicPr>
          <p:cNvPr id="1946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1050" y="3560763"/>
            <a:ext cx="3338513" cy="2225675"/>
          </a:xfrm>
        </p:spPr>
      </p:pic>
      <p:sp>
        <p:nvSpPr>
          <p:cNvPr id="19461" name="Объект 4"/>
          <p:cNvSpPr>
            <a:spLocks noGrp="1"/>
          </p:cNvSpPr>
          <p:nvPr>
            <p:ph sz="quarter" idx="4"/>
          </p:nvPr>
        </p:nvSpPr>
        <p:spPr>
          <a:xfrm>
            <a:off x="4641850" y="3243263"/>
            <a:ext cx="3336925" cy="2706687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194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186113"/>
            <a:ext cx="1811338" cy="286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836613"/>
            <a:ext cx="7775575" cy="1303337"/>
          </a:xfrm>
        </p:spPr>
        <p:txBody>
          <a:bodyPr rtlCol="0">
            <a:no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ln>
                  <a:noFill/>
                </a:ln>
                <a:solidFill>
                  <a:srgbClr val="212121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b="1" dirty="0" smtClean="0">
                <a:ln>
                  <a:noFill/>
                </a:ln>
                <a:solidFill>
                  <a:srgbClr val="212121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19588" y="3284538"/>
            <a:ext cx="4070350" cy="2711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3" descr="E:\Фотоархив 2014-2015\2016-2017\Подарок ветерану\28-06-2017_10-50-23\IMG-20170330-WA00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3284538"/>
            <a:ext cx="3168650" cy="2376487"/>
          </a:xfr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684213" y="1005302"/>
            <a:ext cx="4216310" cy="1303337"/>
          </a:xfrm>
          <a:prstGeom prst="rect">
            <a:avLst/>
          </a:prstGeom>
          <a:effectLst/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Garamond" panose="02020404030301010803" pitchFamily="18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000">
                <a:solidFill>
                  <a:srgbClr val="262626"/>
                </a:solidFill>
                <a:latin typeface="Garamond" panose="02020404030301010803" pitchFamily="18" charset="0"/>
              </a:defRPr>
            </a:lvl2pPr>
            <a:lvl3pPr marL="12001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Garamond" panose="02020404030301010803" pitchFamily="18" charset="0"/>
              </a:defRPr>
            </a:lvl3pPr>
            <a:lvl4pPr marL="1543050" indent="-1714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600">
                <a:solidFill>
                  <a:srgbClr val="262626"/>
                </a:solidFill>
                <a:latin typeface="Garamond" panose="02020404030301010803" pitchFamily="18" charset="0"/>
              </a:defRPr>
            </a:lvl4pPr>
            <a:lvl5pPr marL="2000250" indent="-1714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5pPr>
            <a:lvl6pPr marL="2457450" indent="-171450" defTabSz="45720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6pPr>
            <a:lvl7pPr marL="2914650" indent="-171450" defTabSz="45720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7pPr>
            <a:lvl8pPr marL="3371850" indent="-171450" defTabSz="45720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8pPr>
            <a:lvl9pPr marL="3829050" indent="-171450" defTabSz="45720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 Музейный урок «Дело было под Москвой» для 6 классов, в рамках патриотического </a:t>
            </a:r>
            <a:r>
              <a:rPr lang="ru-RU" altLang="ru-RU" sz="1800" b="1" dirty="0" smtClean="0"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воспитания перед поездкой в </a:t>
            </a:r>
            <a:r>
              <a:rPr lang="ru-RU" altLang="ru-RU" sz="1800" b="1" dirty="0" err="1" smtClean="0"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Дубосеково</a:t>
            </a:r>
            <a:r>
              <a:rPr lang="ru-RU" altLang="ru-RU" sz="1800" b="1" dirty="0" smtClean="0"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800" b="1" dirty="0"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endParaRPr lang="ru-RU" altLang="ru-RU" sz="1800" b="1" dirty="0">
              <a:solidFill>
                <a:srgbClr val="A45A1D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84213" y="372986"/>
            <a:ext cx="7867089" cy="1303337"/>
          </a:xfrm>
          <a:prstGeom prst="rect">
            <a:avLst/>
          </a:prstGeom>
          <a:effectLst/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Garamond" panose="02020404030301010803" pitchFamily="18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000">
                <a:solidFill>
                  <a:srgbClr val="262626"/>
                </a:solidFill>
                <a:latin typeface="Garamond" panose="02020404030301010803" pitchFamily="18" charset="0"/>
              </a:defRPr>
            </a:lvl2pPr>
            <a:lvl3pPr marL="12001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Garamond" panose="02020404030301010803" pitchFamily="18" charset="0"/>
              </a:defRPr>
            </a:lvl3pPr>
            <a:lvl4pPr marL="1543050" indent="-1714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600">
                <a:solidFill>
                  <a:srgbClr val="262626"/>
                </a:solidFill>
                <a:latin typeface="Garamond" panose="02020404030301010803" pitchFamily="18" charset="0"/>
              </a:defRPr>
            </a:lvl4pPr>
            <a:lvl5pPr marL="2000250" indent="-1714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5pPr>
            <a:lvl6pPr marL="2457450" indent="-171450" defTabSz="45720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6pPr>
            <a:lvl7pPr marL="2914650" indent="-171450" defTabSz="45720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7pPr>
            <a:lvl8pPr marL="3371850" indent="-171450" defTabSz="45720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8pPr>
            <a:lvl9pPr marL="3829050" indent="-171450" defTabSz="45720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 smtClean="0"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В музее ребята готовятся </a:t>
            </a:r>
            <a:r>
              <a:rPr lang="ru-RU" altLang="ru-RU" sz="1800" b="1" dirty="0"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к различным мероприятиям:</a:t>
            </a:r>
          </a:p>
          <a:p>
            <a:pPr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800" b="1" dirty="0"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ru-RU" altLang="ru-RU" sz="1800" b="1" dirty="0"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800" b="1" dirty="0"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endParaRPr lang="ru-RU" altLang="ru-RU" sz="1800" b="1" dirty="0">
              <a:solidFill>
                <a:srgbClr val="A45A1D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151438" y="1256468"/>
            <a:ext cx="3238500" cy="1303337"/>
          </a:xfrm>
          <a:prstGeom prst="rect">
            <a:avLst/>
          </a:prstGeom>
          <a:effectLst/>
        </p:spPr>
        <p:txBody>
          <a:bodyPr anchor="ctr"/>
          <a:lstStyle>
            <a:lvl1pPr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Garamond" panose="02020404030301010803" pitchFamily="18" charset="0"/>
              </a:defRPr>
            </a:lvl1pPr>
            <a:lvl2pPr marL="7429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2000">
                <a:solidFill>
                  <a:srgbClr val="262626"/>
                </a:solidFill>
                <a:latin typeface="Garamond" panose="02020404030301010803" pitchFamily="18" charset="0"/>
              </a:defRPr>
            </a:lvl2pPr>
            <a:lvl3pPr marL="12001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Garamond" panose="02020404030301010803" pitchFamily="18" charset="0"/>
              </a:defRPr>
            </a:lvl3pPr>
            <a:lvl4pPr marL="1543050" indent="-1714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600">
                <a:solidFill>
                  <a:srgbClr val="262626"/>
                </a:solidFill>
                <a:latin typeface="Garamond" panose="02020404030301010803" pitchFamily="18" charset="0"/>
              </a:defRPr>
            </a:lvl4pPr>
            <a:lvl5pPr marL="2000250" indent="-171450"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5pPr>
            <a:lvl6pPr marL="2457450" indent="-171450" defTabSz="45720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6pPr>
            <a:lvl7pPr marL="2914650" indent="-171450" defTabSz="45720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7pPr>
            <a:lvl8pPr marL="3371850" indent="-171450" defTabSz="45720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8pPr>
            <a:lvl9pPr marL="3829050" indent="-171450" defTabSz="45720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panose="020B0604020202020204" pitchFamily="34" charset="0"/>
              <a:buChar char="•"/>
              <a:defRPr sz="1400">
                <a:solidFill>
                  <a:srgbClr val="262626"/>
                </a:solidFill>
                <a:latin typeface="Garamond" panose="02020404030301010803" pitchFamily="18" charset="0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 smtClean="0"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Классный час 8 классов, в рамках подготовки к фестивалю военной песни.</a:t>
            </a:r>
            <a:endParaRPr lang="ru-RU" altLang="ru-RU" sz="1800" b="1" dirty="0">
              <a:solidFill>
                <a:srgbClr val="A45A1D"/>
              </a:solidFill>
              <a:latin typeface="Tahom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endParaRPr lang="ru-RU" altLang="ru-RU" sz="1800" b="1" dirty="0">
              <a:solidFill>
                <a:srgbClr val="A45A1D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395288" y="841375"/>
            <a:ext cx="6799262" cy="1303338"/>
          </a:xfrm>
        </p:spPr>
        <p:txBody>
          <a:bodyPr/>
          <a:lstStyle/>
          <a:p>
            <a:r>
              <a:rPr lang="ru-RU" altLang="ru-RU" sz="1800" b="1" smtClean="0">
                <a:ln>
                  <a:noFill/>
                </a:ln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Участие во всероссийской акции</a:t>
            </a:r>
            <a:br>
              <a:rPr lang="ru-RU" altLang="ru-RU" sz="1800" b="1" smtClean="0">
                <a:ln>
                  <a:noFill/>
                </a:ln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altLang="ru-RU" sz="1800" b="1" smtClean="0">
                <a:ln>
                  <a:noFill/>
                </a:ln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 «Подарок Ветерану»</a:t>
            </a:r>
            <a:endParaRPr lang="ru-RU" altLang="ru-RU" sz="1800" b="1" smtClean="0">
              <a:ln>
                <a:noFill/>
              </a:ln>
            </a:endParaRPr>
          </a:p>
        </p:txBody>
      </p:sp>
      <p:pic>
        <p:nvPicPr>
          <p:cNvPr id="2150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76338" y="2541588"/>
            <a:ext cx="3338512" cy="333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1" t="8284" r="4683" b="8220"/>
          <a:stretch>
            <a:fillRect/>
          </a:stretch>
        </p:blipFill>
        <p:spPr>
          <a:xfrm>
            <a:off x="4572000" y="2613025"/>
            <a:ext cx="1814513" cy="25003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6" t="9750" r="10158" b="10033"/>
          <a:stretch>
            <a:fillRect/>
          </a:stretch>
        </p:blipFill>
        <p:spPr bwMode="auto">
          <a:xfrm>
            <a:off x="6659563" y="3992563"/>
            <a:ext cx="1512887" cy="224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463" y="-171450"/>
            <a:ext cx="4992687" cy="332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1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2276475"/>
            <a:ext cx="2522537" cy="206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333375"/>
            <a:ext cx="7345363" cy="935038"/>
          </a:xfrm>
        </p:spPr>
        <p:txBody>
          <a:bodyPr>
            <a:noAutofit/>
          </a:bodyPr>
          <a:lstStyle/>
          <a:p>
            <a:r>
              <a:rPr lang="ru-RU" altLang="ru-RU" sz="1800" b="1" dirty="0" smtClean="0">
                <a:ln>
                  <a:noFill/>
                </a:ln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 smtClean="0">
                <a:ln>
                  <a:noFill/>
                </a:ln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ln>
                  <a:noFill/>
                </a:ln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Музейный </a:t>
            </a:r>
            <a:r>
              <a:rPr lang="ru-RU" altLang="ru-RU" sz="1800" b="1" dirty="0" smtClean="0">
                <a:ln>
                  <a:noFill/>
                </a:ln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урок </a:t>
            </a:r>
            <a:r>
              <a:rPr lang="ru-RU" altLang="ru-RU" sz="1800" b="1" dirty="0" smtClean="0">
                <a:ln>
                  <a:noFill/>
                </a:ln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для 1, 2, 3,4-х классов</a:t>
            </a:r>
            <a:r>
              <a:rPr lang="ru-RU" altLang="ru-RU" sz="1800" b="1" dirty="0" smtClean="0">
                <a:ln>
                  <a:noFill/>
                </a:ln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 smtClean="0">
                <a:ln>
                  <a:noFill/>
                </a:ln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endParaRPr lang="ru-RU" altLang="ru-RU" sz="1800" b="1" dirty="0" smtClean="0">
              <a:ln>
                <a:noFill/>
              </a:ln>
              <a:solidFill>
                <a:srgbClr val="A45A1D"/>
              </a:solidFill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052513"/>
            <a:ext cx="2341563" cy="415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2852738"/>
            <a:ext cx="4056062" cy="304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11863" y="2852738"/>
            <a:ext cx="2293937" cy="3062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1800" b="1" smtClean="0">
                <a:ln>
                  <a:noFill/>
                </a:ln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Отзывы о музее от  1, 2, 3,4-х  классов</a:t>
            </a:r>
            <a:r>
              <a:rPr lang="ru-RU" altLang="ru-RU" sz="1800" b="1" smtClean="0">
                <a:ln>
                  <a:noFill/>
                </a:ln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1800" b="1" smtClean="0">
                <a:ln>
                  <a:noFill/>
                </a:ln>
                <a:solidFill>
                  <a:srgbClr val="A45A1D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endParaRPr lang="ru-RU" altLang="ru-RU" smtClean="0">
              <a:ln>
                <a:noFill/>
              </a:ln>
            </a:endParaRPr>
          </a:p>
        </p:txBody>
      </p:sp>
      <p:sp>
        <p:nvSpPr>
          <p:cNvPr id="23555" name="Текст 2"/>
          <p:cNvSpPr>
            <a:spLocks noGrp="1"/>
          </p:cNvSpPr>
          <p:nvPr>
            <p:ph type="body" idx="1"/>
          </p:nvPr>
        </p:nvSpPr>
        <p:spPr>
          <a:xfrm>
            <a:off x="1176338" y="2659063"/>
            <a:ext cx="3338512" cy="576262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23556" name="Текст 4"/>
          <p:cNvSpPr>
            <a:spLocks noGrp="1"/>
          </p:cNvSpPr>
          <p:nvPr>
            <p:ph type="body" sz="quarter" idx="3"/>
          </p:nvPr>
        </p:nvSpPr>
        <p:spPr>
          <a:xfrm>
            <a:off x="4641850" y="2659063"/>
            <a:ext cx="3336925" cy="576262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2355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346242">
            <a:off x="2012950" y="4140200"/>
            <a:ext cx="2806700" cy="22304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8862">
            <a:off x="712788" y="1811338"/>
            <a:ext cx="312102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54753">
            <a:off x="5094288" y="1579563"/>
            <a:ext cx="3479800" cy="291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0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725300">
            <a:off x="4489450" y="3929063"/>
            <a:ext cx="3140075" cy="2635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1176338" y="1389063"/>
            <a:ext cx="2536825" cy="1371600"/>
          </a:xfrm>
        </p:spPr>
        <p:txBody>
          <a:bodyPr/>
          <a:lstStyle/>
          <a:p>
            <a:r>
              <a:rPr lang="ru-RU" altLang="ru-RU" b="1" smtClean="0">
                <a:ln>
                  <a:noFill/>
                </a:ln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22 июня</a:t>
            </a:r>
            <a:endParaRPr lang="ru-RU" altLang="ru-RU" smtClean="0">
              <a:ln>
                <a:noFill/>
              </a:ln>
            </a:endParaRPr>
          </a:p>
        </p:txBody>
      </p:sp>
      <p:sp>
        <p:nvSpPr>
          <p:cNvPr id="24579" name="Текст 3"/>
          <p:cNvSpPr>
            <a:spLocks noGrp="1"/>
          </p:cNvSpPr>
          <p:nvPr>
            <p:ph type="body" sz="half" idx="2"/>
          </p:nvPr>
        </p:nvSpPr>
        <p:spPr>
          <a:xfrm>
            <a:off x="1176338" y="3030538"/>
            <a:ext cx="2536825" cy="2438400"/>
          </a:xfrm>
        </p:spPr>
        <p:txBody>
          <a:bodyPr/>
          <a:lstStyle/>
          <a:p>
            <a:r>
              <a:rPr lang="ru-RU" altLang="ru-RU" b="1" smtClean="0">
                <a:solidFill>
                  <a:srgbClr val="A45A1D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ДЕНЬ ПАМЯТИ</a:t>
            </a:r>
            <a:endParaRPr lang="ru-RU" altLang="ru-RU" smtClean="0"/>
          </a:p>
        </p:txBody>
      </p:sp>
      <p:pic>
        <p:nvPicPr>
          <p:cNvPr id="2458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51275" y="549275"/>
            <a:ext cx="4321175" cy="5759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Музей отчет</Template>
  <TotalTime>4</TotalTime>
  <Words>172</Words>
  <Application>Microsoft Office PowerPoint</Application>
  <PresentationFormat>Экран (4:3)</PresentationFormat>
  <Paragraphs>25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Garamond</vt:lpstr>
      <vt:lpstr>Arial</vt:lpstr>
      <vt:lpstr>Calibri</vt:lpstr>
      <vt:lpstr>Tahoma</vt:lpstr>
      <vt:lpstr>Times New Roman</vt:lpstr>
      <vt:lpstr>Натуральные материалы</vt:lpstr>
      <vt:lpstr>Музей «Памяти»</vt:lpstr>
      <vt:lpstr>Цель проекта: Создание музея "Памяти"  </vt:lpstr>
      <vt:lpstr>Музей содержит экспозицию, включающую документы и предметы периода Великой Отечественной войны, полученные с мест проведения раскопок, переданных из личных архивов участников проекта.</vt:lpstr>
      <vt:lpstr>Основу музея - стена "Памяти" составленная из работ обучающихся, посвященных "Страницам семейной истории", связанным с Великой Отечественной войной.</vt:lpstr>
      <vt:lpstr>  </vt:lpstr>
      <vt:lpstr>Участие во всероссийской акции  «Подарок Ветерану»</vt:lpstr>
      <vt:lpstr> Музейный урок для 1, 2, 3,4-х классов </vt:lpstr>
      <vt:lpstr>Отзывы о музее от  1, 2, 3,4-х  классов </vt:lpstr>
      <vt:lpstr>22 июня</vt:lpstr>
      <vt:lpstr>Память - это то единственное, кроме слов, чем мы можем сказать спасибо. ...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Музей «Памяти»</dc:title>
  <dc:creator>uk5-105-arm0</dc:creator>
  <cp:lastModifiedBy>uk5-105-arm0</cp:lastModifiedBy>
  <cp:revision>1</cp:revision>
  <dcterms:created xsi:type="dcterms:W3CDTF">2017-07-04T09:04:32Z</dcterms:created>
  <dcterms:modified xsi:type="dcterms:W3CDTF">2017-07-04T09:09:03Z</dcterms:modified>
</cp:coreProperties>
</file>