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3" r:id="rId6"/>
    <p:sldId id="264" r:id="rId7"/>
    <p:sldId id="265" r:id="rId8"/>
    <p:sldId id="262" r:id="rId9"/>
    <p:sldId id="261" r:id="rId10"/>
    <p:sldId id="25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CC68-B904-4BC8-81E6-FF6A927BFD8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AA3C0-7253-4CFA-A253-8A94B68FD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5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A3C0-7253-4CFA-A253-8A94B68FDC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9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admin.smolensk.ru/kniga2/pict/9780.gif" TargetMode="External"/><Relationship Id="rId5" Type="http://schemas.openxmlformats.org/officeDocument/2006/relationships/image" Target="../media/image16.png"/><Relationship Id="rId4" Type="http://schemas.openxmlformats.org/officeDocument/2006/relationships/image" Target="http://admin.smolensk.ru/kniga2/pic/logo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1680" y="0"/>
            <a:ext cx="9144000" cy="6858000"/>
            <a:chOff x="32366" y="0"/>
            <a:chExt cx="9144000" cy="6858000"/>
          </a:xfrm>
        </p:grpSpPr>
        <p:pic>
          <p:nvPicPr>
            <p:cNvPr id="4" name="Picture 2" descr="C:\Documents and Settings\Дом\Рабочий стол\настя\вов\Фото День Победы\d3d836d833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66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6516216" y="6021288"/>
              <a:ext cx="26277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929" y="123880"/>
            <a:ext cx="9176365" cy="461665"/>
          </a:xfrm>
          <a:prstGeom prst="rect">
            <a:avLst/>
          </a:prstGeom>
          <a:gradFill flip="none" rotWithShape="1">
            <a:gsLst>
              <a:gs pos="0">
                <a:srgbClr val="CBCBCB">
                  <a:lumMod val="17000"/>
                  <a:alpha val="0"/>
                </a:srgbClr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Деду посвящается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7576"/>
            <a:ext cx="9176366" cy="830997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Авторы: Столяров Максим студент группы 1251</a:t>
            </a:r>
          </a:p>
          <a:p>
            <a:pPr algn="r"/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ГАПОУ «</a:t>
            </a:r>
            <a:r>
              <a:rPr lang="ru-RU" sz="1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Заинский</a:t>
            </a:r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политехническмй</a:t>
            </a:r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колледж»</a:t>
            </a:r>
          </a:p>
          <a:p>
            <a:pPr algn="r"/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1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Шавалиев</a:t>
            </a:r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И.Р., </a:t>
            </a:r>
            <a:r>
              <a:rPr lang="ru-RU" sz="1600" b="1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Столярова</a:t>
            </a:r>
            <a:r>
              <a:rPr lang="ru-RU" sz="16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Г.С.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779" y="62325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1945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7627" y="62325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0891" y="3920465"/>
            <a:ext cx="7107331" cy="40011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13000"/>
                </a:schemeClr>
              </a:gs>
              <a:gs pos="91000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Страницы семейной славы: мы будем помнить тебя всегда!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5" y="1124744"/>
            <a:ext cx="67468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645024"/>
            <a:ext cx="655272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Documents and Settings\Дом\Рабочий стол\настя\вов\Изображение 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46416" y="1360708"/>
            <a:ext cx="1762382" cy="218293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4" t="86102" r="4136" b="5341"/>
          <a:stretch/>
        </p:blipFill>
        <p:spPr bwMode="auto">
          <a:xfrm>
            <a:off x="3646702" y="4365104"/>
            <a:ext cx="4979342" cy="12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65560"/>
            <a:ext cx="4896544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Мы нашли место захоронения нашего дедушки- пусть в информации </a:t>
            </a:r>
            <a:r>
              <a:rPr lang="ru-RU" dirty="0" smtClean="0"/>
              <a:t>есть неточности</a:t>
            </a:r>
            <a:r>
              <a:rPr lang="ru-RU" dirty="0"/>
              <a:t>, сейчас это не важно, но по всем сверкам полученных данных – это </a:t>
            </a:r>
            <a:r>
              <a:rPr lang="ru-RU" dirty="0" smtClean="0"/>
              <a:t>он-</a:t>
            </a:r>
          </a:p>
          <a:p>
            <a:pPr algn="ctr"/>
            <a:r>
              <a:rPr lang="ru-RU" smtClean="0"/>
              <a:t> </a:t>
            </a:r>
            <a:r>
              <a:rPr lang="ru-RU" sz="2000" b="1" dirty="0"/>
              <a:t>Сергеев </a:t>
            </a:r>
            <a:r>
              <a:rPr lang="ru-RU" sz="2000" b="1"/>
              <a:t>Николай </a:t>
            </a:r>
            <a:r>
              <a:rPr lang="ru-RU" sz="2000" b="1" smtClean="0"/>
              <a:t>Васильевич</a:t>
            </a:r>
          </a:p>
          <a:p>
            <a:pPr algn="ctr"/>
            <a:r>
              <a:rPr lang="ru-RU" smtClean="0"/>
              <a:t>- </a:t>
            </a:r>
            <a:r>
              <a:rPr lang="ru-RU" dirty="0"/>
              <a:t>папа нашей бабушки- Гудошниковой Фаины Николаевны. </a:t>
            </a:r>
            <a:endParaRPr lang="ru-RU" dirty="0" smtClean="0"/>
          </a:p>
        </p:txBody>
      </p:sp>
      <p:pic>
        <p:nvPicPr>
          <p:cNvPr id="4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501008"/>
            <a:ext cx="489654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Он не успел получить награды, он погиб защищая свою </a:t>
            </a:r>
            <a:r>
              <a:rPr lang="ru-RU" dirty="0" smtClean="0"/>
              <a:t>Родину </a:t>
            </a:r>
            <a:r>
              <a:rPr lang="ru-RU" dirty="0"/>
              <a:t>и </a:t>
            </a:r>
            <a:r>
              <a:rPr lang="ru-RU" dirty="0" smtClean="0"/>
              <a:t>главной его  </a:t>
            </a:r>
            <a:r>
              <a:rPr lang="ru-RU" dirty="0"/>
              <a:t>наградой являемся мы- его </a:t>
            </a:r>
            <a:r>
              <a:rPr lang="ru-RU" dirty="0" smtClean="0"/>
              <a:t>внуки. </a:t>
            </a:r>
          </a:p>
          <a:p>
            <a:pPr algn="ctr"/>
            <a:r>
              <a:rPr lang="ru-RU" dirty="0" smtClean="0"/>
              <a:t>Мы сохраним </a:t>
            </a:r>
            <a:r>
              <a:rPr lang="ru-RU" dirty="0"/>
              <a:t>память о нём в наших сердцах….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5723" y="5229200"/>
            <a:ext cx="647895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Спасибо дед, за нашу мирную жизнь!!!!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237402"/>
            <a:ext cx="2592288" cy="3754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Его зарыли в шар земной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А </a:t>
            </a:r>
            <a:r>
              <a:rPr lang="ru-RU" sz="1400" dirty="0"/>
              <a:t>был он лишь солдат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Всего</a:t>
            </a:r>
            <a:r>
              <a:rPr lang="ru-RU" sz="1400" dirty="0"/>
              <a:t>, друзья, солдат простой, </a:t>
            </a:r>
            <a:endParaRPr lang="ru-RU" sz="1400" dirty="0" smtClean="0"/>
          </a:p>
          <a:p>
            <a:r>
              <a:rPr lang="ru-RU" sz="1400" dirty="0" smtClean="0"/>
              <a:t>Без </a:t>
            </a:r>
            <a:r>
              <a:rPr lang="ru-RU" sz="1400" dirty="0"/>
              <a:t>званий и наград. </a:t>
            </a:r>
            <a:endParaRPr lang="ru-RU" sz="1400" dirty="0" smtClean="0"/>
          </a:p>
          <a:p>
            <a:r>
              <a:rPr lang="ru-RU" sz="1400" dirty="0" smtClean="0"/>
              <a:t>Ему </a:t>
            </a:r>
            <a:r>
              <a:rPr lang="ru-RU" sz="1400" dirty="0"/>
              <a:t>как мавзолей земля </a:t>
            </a:r>
            <a:r>
              <a:rPr lang="ru-RU" sz="1400" dirty="0" smtClean="0"/>
              <a:t>–</a:t>
            </a:r>
          </a:p>
          <a:p>
            <a:r>
              <a:rPr lang="ru-RU" sz="1400" dirty="0" smtClean="0"/>
              <a:t>На </a:t>
            </a:r>
            <a:r>
              <a:rPr lang="ru-RU" sz="1400" dirty="0"/>
              <a:t>миллион веков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И </a:t>
            </a:r>
            <a:r>
              <a:rPr lang="ru-RU" sz="1400" dirty="0"/>
              <a:t>Млечные Пути </a:t>
            </a:r>
            <a:r>
              <a:rPr lang="ru-RU" sz="1400" dirty="0" smtClean="0"/>
              <a:t>пылят</a:t>
            </a:r>
          </a:p>
          <a:p>
            <a:r>
              <a:rPr lang="ru-RU" sz="1400" dirty="0" smtClean="0"/>
              <a:t>Вокруг </a:t>
            </a:r>
            <a:r>
              <a:rPr lang="ru-RU" sz="1400" dirty="0"/>
              <a:t>него с боков. </a:t>
            </a:r>
            <a:endParaRPr lang="ru-RU" sz="1400" dirty="0" smtClean="0"/>
          </a:p>
          <a:p>
            <a:r>
              <a:rPr lang="ru-RU" sz="1400" dirty="0" smtClean="0"/>
              <a:t>На </a:t>
            </a:r>
            <a:r>
              <a:rPr lang="ru-RU" sz="1400" dirty="0"/>
              <a:t>рыжих скатах тучи спят, </a:t>
            </a:r>
            <a:endParaRPr lang="ru-RU" sz="1400" dirty="0" smtClean="0"/>
          </a:p>
          <a:p>
            <a:r>
              <a:rPr lang="ru-RU" sz="1400" dirty="0" smtClean="0"/>
              <a:t>Метелицы </a:t>
            </a:r>
            <a:r>
              <a:rPr lang="ru-RU" sz="1400" dirty="0"/>
              <a:t>метут, </a:t>
            </a:r>
            <a:endParaRPr lang="ru-RU" sz="1400" dirty="0" smtClean="0"/>
          </a:p>
          <a:p>
            <a:r>
              <a:rPr lang="ru-RU" sz="1400" dirty="0" smtClean="0"/>
              <a:t>Грома </a:t>
            </a:r>
            <a:r>
              <a:rPr lang="ru-RU" sz="1400" dirty="0"/>
              <a:t>тяжелые гремят, </a:t>
            </a:r>
            <a:endParaRPr lang="ru-RU" sz="1400" dirty="0" smtClean="0"/>
          </a:p>
          <a:p>
            <a:r>
              <a:rPr lang="ru-RU" sz="1400" dirty="0" smtClean="0"/>
              <a:t>Ветра </a:t>
            </a:r>
            <a:r>
              <a:rPr lang="ru-RU" sz="1400" dirty="0"/>
              <a:t>разбег берут. </a:t>
            </a:r>
            <a:endParaRPr lang="ru-RU" sz="1400" dirty="0" smtClean="0"/>
          </a:p>
          <a:p>
            <a:r>
              <a:rPr lang="ru-RU" sz="1400" dirty="0" smtClean="0"/>
              <a:t>Давным-давно </a:t>
            </a:r>
            <a:r>
              <a:rPr lang="ru-RU" sz="1400" dirty="0"/>
              <a:t>окончен бой... </a:t>
            </a:r>
            <a:endParaRPr lang="ru-RU" sz="1400" dirty="0" smtClean="0"/>
          </a:p>
          <a:p>
            <a:r>
              <a:rPr lang="ru-RU" sz="1400" dirty="0" smtClean="0"/>
              <a:t>Руками </a:t>
            </a:r>
            <a:r>
              <a:rPr lang="ru-RU" sz="1400" dirty="0"/>
              <a:t>всех друзей </a:t>
            </a:r>
            <a:endParaRPr lang="ru-RU" sz="1400" dirty="0" smtClean="0"/>
          </a:p>
          <a:p>
            <a:r>
              <a:rPr lang="ru-RU" sz="1400" dirty="0" smtClean="0"/>
              <a:t>Положен </a:t>
            </a:r>
            <a:r>
              <a:rPr lang="ru-RU" sz="1400" dirty="0"/>
              <a:t>парень в шар земной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Как будто в мавзолей... </a:t>
            </a:r>
            <a:r>
              <a:rPr lang="ru-RU" sz="1400" i="1" dirty="0" smtClean="0"/>
              <a:t>1944</a:t>
            </a:r>
          </a:p>
          <a:p>
            <a:pPr algn="r"/>
            <a:r>
              <a:rPr lang="ru-RU" sz="1400" b="1" dirty="0"/>
              <a:t>Сергей </a:t>
            </a:r>
            <a:r>
              <a:rPr lang="ru-RU" sz="1400" b="1" dirty="0" smtClean="0"/>
              <a:t>Орлов, </a:t>
            </a:r>
            <a:r>
              <a:rPr lang="ru-RU" sz="1400" dirty="0" smtClean="0"/>
              <a:t>фронтовик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23576" y="6093296"/>
            <a:ext cx="23811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Твой внук: Максим.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47244" y="1092982"/>
            <a:ext cx="4680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Мы родились в мирное время, когда неслышны звуки огнестрельных канонад, взрывы бомб …</a:t>
            </a:r>
          </a:p>
          <a:p>
            <a:r>
              <a:rPr lang="ru-RU" sz="1600" dirty="0" smtClean="0"/>
              <a:t>Мы знаем о войне только из воспоминаний ветеранов, прочтённых книг и фильмов о войне…</a:t>
            </a:r>
          </a:p>
          <a:p>
            <a:endParaRPr lang="ru-RU" sz="1600" dirty="0"/>
          </a:p>
          <a:p>
            <a:r>
              <a:rPr lang="ru-RU" sz="1600" dirty="0" smtClean="0"/>
              <a:t>Я знаю , что   дедушка   погиб на войне 8 октября 1943 года , сражаясь  за Социалистическую Родину…</a:t>
            </a:r>
          </a:p>
          <a:p>
            <a:endParaRPr lang="ru-RU" sz="1600" dirty="0" smtClean="0"/>
          </a:p>
          <a:p>
            <a:r>
              <a:rPr lang="ru-RU" sz="1600" dirty="0" smtClean="0"/>
              <a:t>У нас  в семейном архиве есть только его фотография и копия похоронки, сохранившиеся у нашей бабушки Гудошниковой  Фаины Николаевны- 1938 года рождения, которая помнит своего отца –Сергеева Николая Васильевича, уходившего на фронт в длинной шинели и буденовке…</a:t>
            </a:r>
          </a:p>
          <a:p>
            <a:endParaRPr lang="ru-RU" sz="1600" dirty="0"/>
          </a:p>
          <a:p>
            <a:r>
              <a:rPr lang="ru-RU" sz="1600" dirty="0" smtClean="0"/>
              <a:t>Я отправился в историю настоящего прошлого, чтобы сохранить эту память в своих сердцах и предавать её будущему…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2744" y="6075315"/>
            <a:ext cx="840502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Деду: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Сергееву Николаю Васильевичу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посвящается…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Admin\Downloads\20837816_167003077193322_733745083632425369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57">
            <a:off x="680440" y="1985714"/>
            <a:ext cx="2468432" cy="24684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048" y="5228346"/>
            <a:ext cx="280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я-Столяров Максим </a:t>
            </a:r>
            <a:endParaRPr lang="ru-RU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327" y="3048961"/>
            <a:ext cx="2160240" cy="33857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Сергеев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Николай </a:t>
            </a:r>
            <a:r>
              <a:rPr lang="ru-RU" b="1" dirty="0" smtClean="0">
                <a:solidFill>
                  <a:srgbClr val="002060"/>
                </a:solidFill>
              </a:rPr>
              <a:t>Васильевич- погиб в 08.10. 1943 года </a:t>
            </a:r>
          </a:p>
        </p:txBody>
      </p:sp>
      <p:pic>
        <p:nvPicPr>
          <p:cNvPr id="4" name="Picture 3" descr="C:\Documents and Settings\Дом\Рабочий стол\настя\вов\Изображение 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5638" y="3081238"/>
            <a:ext cx="1762382" cy="2182935"/>
          </a:xfrm>
          <a:prstGeom prst="rect">
            <a:avLst/>
          </a:prstGeom>
          <a:noFill/>
        </p:spPr>
      </p:pic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464" y="2310462"/>
            <a:ext cx="17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НАШ ДЕДУШКА</a:t>
            </a:r>
            <a:endParaRPr lang="ru-RU" b="1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9327" y="2711165"/>
            <a:ext cx="2071702" cy="2499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98400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Наша бабушка не часто рассказывает нам о своем военном детстве. Из её редких рассказов мы знаем, что её отец-наш дед погиб на войне. Он был простым рядовым красноармейцем. У бабушки есть только старенькая его фотография и копия похоронки-извещение о смерти. Используя современные возможности поиска, мы постарались найти всю возможную информацию о нашем дедушке.</a:t>
            </a:r>
            <a:endParaRPr lang="ru-RU" sz="1600" dirty="0"/>
          </a:p>
        </p:txBody>
      </p:sp>
      <p:pic>
        <p:nvPicPr>
          <p:cNvPr id="1026" name="Picture 2" descr="C:\Users\1\Desktop\Новая папка (2)\image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14025" r="19398" b="8167"/>
          <a:stretch/>
        </p:blipFill>
        <p:spPr bwMode="auto">
          <a:xfrm rot="16200000">
            <a:off x="3837190" y="2131029"/>
            <a:ext cx="3182869" cy="45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6024931"/>
            <a:ext cx="391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похоронка-извещение о гибели деда.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7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bd-memorial.ru/html/images/memorial-log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77" y="1124744"/>
            <a:ext cx="265013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8894" y="1860628"/>
            <a:ext cx="2413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http://obd-memorial.ru</a:t>
            </a:r>
            <a:endParaRPr lang="ru-RU" dirty="0"/>
          </a:p>
        </p:txBody>
      </p:sp>
      <p:pic>
        <p:nvPicPr>
          <p:cNvPr id="1027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24" y="2230752"/>
            <a:ext cx="5783759" cy="43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5606" r="948"/>
          <a:stretch>
            <a:fillRect/>
          </a:stretch>
        </p:blipFill>
        <p:spPr bwMode="auto">
          <a:xfrm>
            <a:off x="3419872" y="3152240"/>
            <a:ext cx="5401011" cy="36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5589240"/>
            <a:ext cx="51125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339" y="1412776"/>
            <a:ext cx="276015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Номер записи 	</a:t>
            </a:r>
            <a:r>
              <a:rPr lang="ru-RU" sz="1400" b="1" dirty="0"/>
              <a:t>55256589</a:t>
            </a:r>
            <a:endParaRPr lang="ru-RU" sz="1400" dirty="0"/>
          </a:p>
          <a:p>
            <a:r>
              <a:rPr lang="ru-RU" sz="1400" dirty="0"/>
              <a:t>Фамилия	</a:t>
            </a:r>
            <a:r>
              <a:rPr lang="ru-RU" sz="1400" b="1" dirty="0"/>
              <a:t>Сергеев</a:t>
            </a:r>
            <a:endParaRPr lang="ru-RU" sz="1400" dirty="0"/>
          </a:p>
          <a:p>
            <a:r>
              <a:rPr lang="ru-RU" sz="1400" dirty="0"/>
              <a:t>Имя	</a:t>
            </a:r>
            <a:r>
              <a:rPr lang="ru-RU" sz="1400" b="1" dirty="0"/>
              <a:t>Николай</a:t>
            </a:r>
            <a:endParaRPr lang="ru-RU" sz="1400" dirty="0"/>
          </a:p>
          <a:p>
            <a:r>
              <a:rPr lang="ru-RU" sz="1400" dirty="0"/>
              <a:t>Отчество	</a:t>
            </a:r>
            <a:r>
              <a:rPr lang="ru-RU" sz="1400" b="1" dirty="0"/>
              <a:t>Васильевич</a:t>
            </a:r>
            <a:endParaRPr lang="ru-RU" sz="1400" dirty="0"/>
          </a:p>
          <a:p>
            <a:r>
              <a:rPr lang="ru-RU" sz="1400" dirty="0"/>
              <a:t>Дата </a:t>
            </a:r>
            <a:r>
              <a:rPr lang="ru-RU" sz="1400" dirty="0" smtClean="0"/>
              <a:t>рождения</a:t>
            </a:r>
            <a:r>
              <a:rPr lang="ru-RU" sz="1400" b="1" dirty="0" smtClean="0"/>
              <a:t>__.__.</a:t>
            </a:r>
            <a:r>
              <a:rPr lang="ru-RU" sz="1400" b="1" dirty="0"/>
              <a:t>1917</a:t>
            </a:r>
            <a:endParaRPr lang="ru-RU" sz="1400" dirty="0"/>
          </a:p>
          <a:p>
            <a:r>
              <a:rPr lang="ru-RU" sz="1400" dirty="0"/>
              <a:t>Место </a:t>
            </a:r>
            <a:r>
              <a:rPr lang="ru-RU" sz="1400" dirty="0" smtClean="0"/>
              <a:t>рождения </a:t>
            </a:r>
            <a:r>
              <a:rPr lang="ru-RU" sz="1400" b="1" dirty="0" smtClean="0"/>
              <a:t>Кировская </a:t>
            </a:r>
            <a:r>
              <a:rPr lang="ru-RU" sz="1400" b="1" dirty="0"/>
              <a:t>обл., </a:t>
            </a:r>
            <a:r>
              <a:rPr lang="ru-RU" sz="1400" b="1" dirty="0" err="1"/>
              <a:t>Верховинский</a:t>
            </a:r>
            <a:r>
              <a:rPr lang="ru-RU" sz="1400" b="1" dirty="0"/>
              <a:t> р-н</a:t>
            </a:r>
            <a:endParaRPr lang="ru-RU" sz="1400" dirty="0"/>
          </a:p>
          <a:p>
            <a:r>
              <a:rPr lang="ru-RU" sz="1400" dirty="0"/>
              <a:t>Последнее место </a:t>
            </a:r>
            <a:r>
              <a:rPr lang="ru-RU" sz="1400" dirty="0" smtClean="0"/>
              <a:t>службы </a:t>
            </a:r>
            <a:r>
              <a:rPr lang="ru-RU" sz="1400" b="1" dirty="0" smtClean="0"/>
              <a:t>82 </a:t>
            </a:r>
            <a:r>
              <a:rPr lang="ru-RU" sz="1400" b="1" dirty="0" err="1"/>
              <a:t>сд</a:t>
            </a:r>
            <a:endParaRPr lang="ru-RU" sz="1400" dirty="0"/>
          </a:p>
          <a:p>
            <a:r>
              <a:rPr lang="ru-RU" sz="1400" dirty="0"/>
              <a:t>Воинское </a:t>
            </a:r>
            <a:r>
              <a:rPr lang="ru-RU" sz="1400" dirty="0" smtClean="0"/>
              <a:t>звание </a:t>
            </a:r>
            <a:r>
              <a:rPr lang="ru-RU" sz="1400" b="1" dirty="0" smtClean="0"/>
              <a:t>красноармеец</a:t>
            </a:r>
            <a:endParaRPr lang="ru-RU" sz="1400" dirty="0"/>
          </a:p>
          <a:p>
            <a:r>
              <a:rPr lang="ru-RU" sz="1400" dirty="0"/>
              <a:t>Причина выбытия	</a:t>
            </a:r>
            <a:r>
              <a:rPr lang="ru-RU" sz="1400" b="1" dirty="0"/>
              <a:t>убит</a:t>
            </a:r>
            <a:endParaRPr lang="ru-RU" sz="1400" dirty="0"/>
          </a:p>
          <a:p>
            <a:r>
              <a:rPr lang="ru-RU" sz="1400" dirty="0"/>
              <a:t>Дата </a:t>
            </a:r>
            <a:r>
              <a:rPr lang="ru-RU" sz="1400" dirty="0" smtClean="0"/>
              <a:t>выбытия </a:t>
            </a:r>
            <a:r>
              <a:rPr lang="ru-RU" sz="1400" b="1" dirty="0" smtClean="0"/>
              <a:t>08.10.1943</a:t>
            </a:r>
            <a:endParaRPr lang="ru-RU" sz="1400" dirty="0"/>
          </a:p>
          <a:p>
            <a:r>
              <a:rPr lang="ru-RU" sz="1400" dirty="0"/>
              <a:t>Название источника информации	</a:t>
            </a:r>
            <a:r>
              <a:rPr lang="ru-RU" sz="1400" b="1" dirty="0"/>
              <a:t>ЦАМО</a:t>
            </a:r>
            <a:endParaRPr lang="ru-RU" sz="1400" dirty="0"/>
          </a:p>
          <a:p>
            <a:r>
              <a:rPr lang="ru-RU" sz="1400" dirty="0"/>
              <a:t>Номер фонда источника информации	</a:t>
            </a:r>
            <a:r>
              <a:rPr lang="ru-RU" sz="1400" b="1" dirty="0"/>
              <a:t>58</a:t>
            </a:r>
            <a:endParaRPr lang="ru-RU" sz="1400" dirty="0"/>
          </a:p>
          <a:p>
            <a:r>
              <a:rPr lang="ru-RU" sz="1400" dirty="0"/>
              <a:t>Номер описи источника информации	</a:t>
            </a:r>
            <a:r>
              <a:rPr lang="ru-RU" sz="1400" b="1" dirty="0"/>
              <a:t>18001</a:t>
            </a:r>
            <a:endParaRPr lang="ru-RU" sz="1400" dirty="0"/>
          </a:p>
          <a:p>
            <a:r>
              <a:rPr lang="ru-RU" sz="1400" dirty="0"/>
              <a:t>Номер дела источника информации	</a:t>
            </a:r>
            <a:r>
              <a:rPr lang="ru-RU" sz="1400" b="1" dirty="0"/>
              <a:t>952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82-я Краснознаменная </a:t>
            </a:r>
            <a:r>
              <a:rPr lang="ru-RU" sz="1400" b="1" dirty="0" err="1"/>
              <a:t>Ярцевская</a:t>
            </a:r>
            <a:r>
              <a:rPr lang="ru-RU" sz="1400" b="1" dirty="0"/>
              <a:t> стрелковая дивизия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55144" y="1043444"/>
            <a:ext cx="400750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Наша первая найденная информация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52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8400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Из донесения </a:t>
            </a:r>
            <a:r>
              <a:rPr lang="ru-RU" b="1" dirty="0"/>
              <a:t>о безвозвратных </a:t>
            </a:r>
            <a:r>
              <a:rPr lang="ru-RU" b="1" dirty="0" smtClean="0"/>
              <a:t>потерях </a:t>
            </a:r>
            <a:r>
              <a:rPr lang="ru-RU" dirty="0" smtClean="0"/>
              <a:t>Номер </a:t>
            </a:r>
            <a:r>
              <a:rPr lang="ru-RU" b="1" dirty="0"/>
              <a:t>4468</a:t>
            </a:r>
            <a:r>
              <a:rPr lang="ru-RU" dirty="0"/>
              <a:t> </a:t>
            </a:r>
            <a:r>
              <a:rPr lang="ru-RU" dirty="0" smtClean="0"/>
              <a:t>Дата</a:t>
            </a:r>
            <a:r>
              <a:rPr lang="ru-RU" b="1" dirty="0" smtClean="0"/>
              <a:t> 29.10.1943 </a:t>
            </a:r>
            <a:r>
              <a:rPr lang="ru-RU" dirty="0" smtClean="0"/>
              <a:t>Источник </a:t>
            </a:r>
            <a:r>
              <a:rPr lang="ru-RU" dirty="0"/>
              <a:t>донесения</a:t>
            </a:r>
            <a:r>
              <a:rPr lang="ru-RU" b="1" dirty="0"/>
              <a:t> 82 </a:t>
            </a:r>
            <a:r>
              <a:rPr lang="ru-RU" b="1" dirty="0" err="1" smtClean="0"/>
              <a:t>сд</a:t>
            </a:r>
            <a:r>
              <a:rPr lang="ru-RU" b="1" dirty="0" smtClean="0"/>
              <a:t> </a:t>
            </a:r>
            <a:r>
              <a:rPr lang="ru-RU" dirty="0" smtClean="0"/>
              <a:t>мы знаем, что </a:t>
            </a:r>
            <a:r>
              <a:rPr lang="ru-RU" dirty="0"/>
              <a:t>номер части, где служил </a:t>
            </a:r>
            <a:r>
              <a:rPr lang="ru-RU" dirty="0" smtClean="0"/>
              <a:t>наш дед: </a:t>
            </a:r>
          </a:p>
          <a:p>
            <a:pPr algn="ctr"/>
            <a:r>
              <a:rPr lang="ru-RU" dirty="0" smtClean="0"/>
              <a:t>210 </a:t>
            </a:r>
            <a:r>
              <a:rPr lang="ru-RU" dirty="0"/>
              <a:t>стрелковый полк 82-й стрелковой дивизии.</a:t>
            </a:r>
          </a:p>
          <a:p>
            <a:pPr algn="just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149019"/>
            <a:ext cx="7380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82 стрелковая дивизия</a:t>
            </a:r>
            <a:endParaRPr lang="ru-RU" sz="1500" dirty="0"/>
          </a:p>
          <a:p>
            <a:r>
              <a:rPr lang="ru-RU" sz="1500" dirty="0"/>
              <a:t> Сформирована на базе 64 </a:t>
            </a:r>
            <a:r>
              <a:rPr lang="ru-RU" sz="1500" dirty="0" err="1"/>
              <a:t>мотдельная</a:t>
            </a:r>
            <a:r>
              <a:rPr lang="ru-RU" sz="1500" dirty="0"/>
              <a:t> рота </a:t>
            </a:r>
            <a:r>
              <a:rPr lang="ru-RU" sz="1500" dirty="0" smtClean="0"/>
              <a:t>связной </a:t>
            </a:r>
            <a:r>
              <a:rPr lang="ru-RU" sz="1500" dirty="0"/>
              <a:t>стрелковой бригады.</a:t>
            </a:r>
          </a:p>
          <a:p>
            <a:r>
              <a:rPr lang="ru-RU" sz="1500" dirty="0"/>
              <a:t>210, 250 и 601 стрелковый полк, </a:t>
            </a:r>
          </a:p>
          <a:p>
            <a:r>
              <a:rPr lang="ru-RU" sz="1500" dirty="0"/>
              <a:t>795 артиллерийский полк, </a:t>
            </a:r>
          </a:p>
          <a:p>
            <a:r>
              <a:rPr lang="ru-RU" sz="1500" dirty="0"/>
              <a:t>146 отдельный истребительно-противотанковый дивизион, </a:t>
            </a:r>
          </a:p>
          <a:p>
            <a:r>
              <a:rPr lang="ru-RU" sz="1500" dirty="0"/>
              <a:t>94 </a:t>
            </a:r>
            <a:r>
              <a:rPr lang="ru-RU" sz="1500" dirty="0" err="1"/>
              <a:t>разведовательная</a:t>
            </a:r>
            <a:r>
              <a:rPr lang="ru-RU" sz="1500" dirty="0"/>
              <a:t> рота, </a:t>
            </a:r>
          </a:p>
          <a:p>
            <a:r>
              <a:rPr lang="ru-RU" sz="1500" dirty="0"/>
              <a:t>123 саперный батальон, </a:t>
            </a:r>
          </a:p>
          <a:p>
            <a:r>
              <a:rPr lang="ru-RU" sz="1500" dirty="0"/>
              <a:t>130 отдельный батальон связи (401 отдельная рота связи), </a:t>
            </a:r>
          </a:p>
          <a:p>
            <a:r>
              <a:rPr lang="ru-RU" sz="1500" dirty="0"/>
              <a:t>53 медико-санитарный батальон, </a:t>
            </a:r>
          </a:p>
          <a:p>
            <a:r>
              <a:rPr lang="ru-RU" sz="1500" dirty="0"/>
              <a:t>286 отдельная рота химзащиты, </a:t>
            </a:r>
          </a:p>
          <a:p>
            <a:r>
              <a:rPr lang="ru-RU" sz="1500" dirty="0"/>
              <a:t>597 автотранспортная рота, </a:t>
            </a:r>
          </a:p>
          <a:p>
            <a:r>
              <a:rPr lang="ru-RU" sz="1500" dirty="0"/>
              <a:t>493 полевая хлебопекарня, </a:t>
            </a:r>
          </a:p>
          <a:p>
            <a:r>
              <a:rPr lang="ru-RU" sz="1500" dirty="0"/>
              <a:t>1003 дивизионный ветеринарный лазарет, </a:t>
            </a:r>
          </a:p>
          <a:p>
            <a:r>
              <a:rPr lang="ru-RU" sz="1500" dirty="0"/>
              <a:t>681 (1650) полевая почтовая станция, </a:t>
            </a:r>
          </a:p>
          <a:p>
            <a:r>
              <a:rPr lang="ru-RU" sz="1500" dirty="0"/>
              <a:t>1649 полевая касса Госбанка.</a:t>
            </a:r>
          </a:p>
          <a:p>
            <a:r>
              <a:rPr lang="ru-RU" sz="1500" b="1" dirty="0"/>
              <a:t>Боевой период</a:t>
            </a:r>
            <a:endParaRPr lang="ru-RU" sz="1500" dirty="0"/>
          </a:p>
          <a:p>
            <a:r>
              <a:rPr lang="ru-RU" sz="1500" dirty="0"/>
              <a:t>17.6.42-16.11.43</a:t>
            </a:r>
          </a:p>
          <a:p>
            <a:r>
              <a:rPr lang="ru-RU" sz="1500" dirty="0"/>
              <a:t>12.12.43-6.8.44</a:t>
            </a:r>
          </a:p>
          <a:p>
            <a:r>
              <a:rPr lang="ru-RU" sz="1500" dirty="0"/>
              <a:t>13.9.44-20.12.44</a:t>
            </a:r>
          </a:p>
          <a:p>
            <a:r>
              <a:rPr lang="ru-RU" sz="1500" dirty="0"/>
              <a:t>25.12.44-9.5.45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2061220"/>
            <a:ext cx="842493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411760" y="2061220"/>
            <a:ext cx="6264696" cy="453613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43233" y="3719641"/>
            <a:ext cx="356388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Используя материалы книги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Аврамова И.Ф.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82-я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Ярцевская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Боевой путь 82-й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Ярцевской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Краснознаменной, орденов Суворова и Кутузова стрелковой дивизии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Ордена Трудового Красного Знамени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ВОЕННОЕ ИЗДАТЕЛЬСТВО МИНИСТЕРСТВА ОБОРОНЫ СССР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МОСКВА — 1973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проследили боевой путь нашего деда…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ersonalhistory.ru/images/08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002243"/>
            <a:ext cx="2523970" cy="19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намя 210 сп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7468"/>
            <a:ext cx="2257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Оборотная сторона Знамени 210 сп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46235"/>
            <a:ext cx="2266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813960"/>
            <a:ext cx="23397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лицевая и  </a:t>
            </a:r>
            <a:r>
              <a:rPr lang="ru-RU" sz="1400" dirty="0"/>
              <a:t>оборотная сторона Знамени 210 стрелкового полка. </a:t>
            </a:r>
            <a:endParaRPr lang="ru-RU" sz="1400" dirty="0" smtClean="0"/>
          </a:p>
          <a:p>
            <a:pPr algn="r"/>
            <a:r>
              <a:rPr lang="ru-RU" sz="1400" dirty="0" smtClean="0"/>
              <a:t>Из </a:t>
            </a:r>
            <a:r>
              <a:rPr lang="ru-RU" sz="1400" dirty="0"/>
              <a:t>архива С. Л. Лобанова</a:t>
            </a:r>
            <a:r>
              <a:rPr lang="ru-RU" sz="1400" dirty="0" smtClean="0"/>
              <a:t>.</a:t>
            </a:r>
          </a:p>
          <a:p>
            <a:pPr algn="r"/>
            <a:r>
              <a:rPr lang="en-US" sz="1400" dirty="0"/>
              <a:t>http://10otb.ru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9547" y="991586"/>
            <a:ext cx="614092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История </a:t>
            </a:r>
            <a:r>
              <a:rPr lang="ru-RU" sz="1400" b="1" dirty="0" smtClean="0"/>
              <a:t>210 </a:t>
            </a:r>
            <a:r>
              <a:rPr lang="ru-RU" sz="1400" b="1" dirty="0"/>
              <a:t>стрелкового </a:t>
            </a:r>
            <a:r>
              <a:rPr lang="ru-RU" sz="1400" b="1" dirty="0" smtClean="0"/>
              <a:t>полка. </a:t>
            </a:r>
            <a:r>
              <a:rPr lang="ru-RU" sz="1400" dirty="0" smtClean="0"/>
              <a:t>История </a:t>
            </a:r>
            <a:r>
              <a:rPr lang="ru-RU" sz="1400" dirty="0"/>
              <a:t>полка начинается с директивы начальника штаба Уральского военного округа от 7 июня 1939 года № 41/00336, согласно которой 16 июня 1939 года в Пермской области в составе 82-й стрелковой дивизии был сформирован 210-й стрелковый полк. В соответствии с указанной директивой все части и подразделения 82 стрелковой дивизии наряду с действительными получили условные наименования. Так, 72, 210 и 289 стрелковые полки стали условно именоваться в/ч 601, в/ч 602 и в/ч 603 соответственно.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833" y="2875155"/>
            <a:ext cx="55446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История 82 Краснознаменной </a:t>
            </a:r>
            <a:r>
              <a:rPr lang="ru-RU" sz="1400" b="1" dirty="0" err="1"/>
              <a:t>Ярцевской</a:t>
            </a:r>
            <a:r>
              <a:rPr lang="ru-RU" sz="1400" b="1" dirty="0"/>
              <a:t> дивизии</a:t>
            </a:r>
            <a:endParaRPr lang="ru-RU" sz="1400" dirty="0"/>
          </a:p>
          <a:p>
            <a:pPr algn="just"/>
            <a:r>
              <a:rPr lang="ru-RU" sz="1400" dirty="0"/>
              <a:t>Сформирована 17.06.1942 года на базе 64-й морской стрелковой бригады непосредственно на позициях на рубеже Егорьевское, Бутово, </a:t>
            </a:r>
            <a:r>
              <a:rPr lang="ru-RU" sz="1400" dirty="0" err="1"/>
              <a:t>Кучино</a:t>
            </a:r>
            <a:r>
              <a:rPr lang="ru-RU" sz="1400" dirty="0"/>
              <a:t> (на подступах к </a:t>
            </a:r>
            <a:r>
              <a:rPr lang="ru-RU" sz="1400" dirty="0" err="1"/>
              <a:t>Гжатску</a:t>
            </a:r>
            <a:r>
              <a:rPr lang="ru-RU" sz="1400" dirty="0"/>
              <a:t> южнее Красного холма</a:t>
            </a:r>
            <a:r>
              <a:rPr lang="ru-RU" sz="1400" dirty="0" smtClean="0"/>
              <a:t>). </a:t>
            </a:r>
            <a:r>
              <a:rPr lang="ru-RU" sz="1400" dirty="0"/>
              <a:t>На базе 1-го стрелкового батальона бригады был создан 210-й стрелковый полк, на базе 2-го батальона — 250-й стрелковый полк, на базе 3-го стрелкового батальона — 601-й стрелковый полк.</a:t>
            </a:r>
            <a:r>
              <a:rPr lang="ru-RU" sz="1400" dirty="0" smtClean="0"/>
              <a:t> </a:t>
            </a:r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99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ersonalhistory.ru/images/082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0" y="1519545"/>
            <a:ext cx="5949921" cy="33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03327" y="2525052"/>
            <a:ext cx="2147741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Наступление 82-й Краснознаменной стрелковой дивизии на </a:t>
            </a:r>
            <a:r>
              <a:rPr lang="ru-RU" sz="1400" dirty="0" err="1"/>
              <a:t>ярцевско</a:t>
            </a:r>
            <a:r>
              <a:rPr lang="ru-RU" sz="1400" dirty="0"/>
              <a:t>-смоленском направлении с 5.8 по 11.10.43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630" y="4913235"/>
            <a:ext cx="841243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За период с 19 ноября 1941 года по 11 октября 1943 года 82-я Краснознаменная </a:t>
            </a:r>
            <a:r>
              <a:rPr lang="ru-RU" sz="1400" dirty="0" err="1"/>
              <a:t>Ярцевская</a:t>
            </a:r>
            <a:r>
              <a:rPr lang="ru-RU" sz="1400" dirty="0"/>
              <a:t> стрелковая дивизия с упорными боями прошла 728 километров, освободила 418 населенных пунктов, в том числе ряд городов. Части дивизии уничтожили десятки тысяч гитлеровцев и большое количество боевой техники противника, захватили 3878 винтовок, 300 ручных и станковых пулеметов, 112 орудий разных, 57 минометов, 52 танка и 12 бронемашин, 378 грузовых автомашин, свыше миллиона винтовочных патронов, более 5 тысяч мин и 50 тысяч снарядов, авиабомб, 2 самолета, много складов с боеприпасами, продовольствием и другое военное имущество. За боевые подвиги и проявленное при этом мужество и отвагу были награждены орденами и медалями 2751 боец и офицер.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342" y="984002"/>
            <a:ext cx="84053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августе </a:t>
            </a:r>
            <a:r>
              <a:rPr lang="ru-RU" sz="1600" dirty="0" smtClean="0"/>
              <a:t>1943 года по </a:t>
            </a:r>
            <a:r>
              <a:rPr lang="ru-RU" sz="1600" dirty="0"/>
              <a:t>решению Ставки развернулась Смоленская стратегическая наступательная операция (7 августа — 2 октября 1943 г.) под кодовым названием «Суворов». </a:t>
            </a:r>
          </a:p>
        </p:txBody>
      </p:sp>
    </p:spTree>
    <p:extLst>
      <p:ext uri="{BB962C8B-B14F-4D97-AF65-F5344CB8AC3E}">
        <p14:creationId xmlns:p14="http://schemas.microsoft.com/office/powerpoint/2010/main" val="24808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76391"/>
              </p:ext>
            </p:extLst>
          </p:nvPr>
        </p:nvGraphicFramePr>
        <p:xfrm>
          <a:off x="189972" y="1006377"/>
          <a:ext cx="4392488" cy="577075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92288"/>
                <a:gridCol w="1800200"/>
              </a:tblGrid>
              <a:tr h="222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Информационная карта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770" marR="39770" marT="19885" marB="19885"/>
                </a:tc>
              </a:tr>
              <a:tr h="7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Ф.И.О.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СЕРГЕЕВ НИКОЛАЙ ВАСИЛЬЕВИЧ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53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рождения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7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рождения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Республика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7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0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Область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7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5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Населенный пункт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7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несения службы, воинское звание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0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Дивизия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7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0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Батальон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0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Полевая почта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7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Звание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рядовой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7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Данные о гибели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гибели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0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гибели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53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Причина гибели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погиб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7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Данные о захоронение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захоронения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8.10.1943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5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 захоронения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Краснинский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5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Населенный пункт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д. Лонница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  <a:tr h="15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кладбища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3" marR="4143" marT="4143" marB="4143" anchor="ctr"/>
                </a:tc>
              </a:tr>
            </a:tbl>
          </a:graphicData>
        </a:graphic>
      </p:graphicFrame>
      <p:pic>
        <p:nvPicPr>
          <p:cNvPr id="3074" name="Picture 2" descr="http://admin.smolensk.ru/kniga2/pic/logo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21" y="5216460"/>
            <a:ext cx="3240360" cy="6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http://admin.smolensk.ru/kniga2/pict/9780.g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21" y="157596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8021" y="3933056"/>
            <a:ext cx="2952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 поиска</a:t>
            </a:r>
            <a:br>
              <a:rPr lang="ru-RU" b="1" dirty="0"/>
            </a:br>
            <a:r>
              <a:rPr lang="ru-RU" b="1" dirty="0"/>
              <a:t>по электронной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Книге Памяти"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6037459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© Управление информатики и телекоммуникаций Аппарата Администрации Смоленской области</a:t>
            </a:r>
            <a:br>
              <a:rPr lang="ru-RU" sz="1400" dirty="0"/>
            </a:br>
            <a:r>
              <a:rPr lang="ru-RU" sz="1400" dirty="0"/>
              <a:t>© Военный комиссариат Смоленской области </a:t>
            </a:r>
          </a:p>
        </p:txBody>
      </p:sp>
    </p:spTree>
    <p:extLst>
      <p:ext uri="{BB962C8B-B14F-4D97-AF65-F5344CB8AC3E}">
        <p14:creationId xmlns:p14="http://schemas.microsoft.com/office/powerpoint/2010/main" val="1437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3168352" cy="53285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o-vo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4"/>
            <a:ext cx="914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162752" cy="307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240533" cy="31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4" b="51009"/>
          <a:stretch/>
        </p:blipFill>
        <p:spPr bwMode="auto">
          <a:xfrm>
            <a:off x="2915816" y="1148671"/>
            <a:ext cx="5437734" cy="9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50000" r="50000" b="18006"/>
          <a:stretch/>
        </p:blipFill>
        <p:spPr bwMode="auto">
          <a:xfrm>
            <a:off x="3580361" y="1988840"/>
            <a:ext cx="2813433" cy="292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028"/>
          <a:stretch/>
        </p:blipFill>
        <p:spPr bwMode="auto">
          <a:xfrm>
            <a:off x="5796136" y="3645024"/>
            <a:ext cx="2914560" cy="29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228</TotalTime>
  <Words>884</Words>
  <Application>Microsoft Office PowerPoint</Application>
  <PresentationFormat>Экран (4:3)</PresentationFormat>
  <Paragraphs>165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37</cp:revision>
  <dcterms:created xsi:type="dcterms:W3CDTF">2014-12-23T10:24:21Z</dcterms:created>
  <dcterms:modified xsi:type="dcterms:W3CDTF">2017-12-18T15:36:06Z</dcterms:modified>
</cp:coreProperties>
</file>