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</p:sldMasterIdLst>
  <p:sldIdLst>
    <p:sldId id="261" r:id="rId2"/>
    <p:sldId id="262" r:id="rId3"/>
    <p:sldId id="259" r:id="rId4"/>
    <p:sldId id="263" r:id="rId5"/>
    <p:sldId id="270" r:id="rId6"/>
    <p:sldId id="265" r:id="rId7"/>
    <p:sldId id="266" r:id="rId8"/>
    <p:sldId id="267" r:id="rId9"/>
    <p:sldId id="271" r:id="rId10"/>
    <p:sldId id="272" r:id="rId11"/>
    <p:sldId id="273" r:id="rId12"/>
    <p:sldId id="269" r:id="rId13"/>
    <p:sldId id="274" r:id="rId14"/>
    <p:sldId id="276" r:id="rId15"/>
    <p:sldId id="277" r:id="rId16"/>
    <p:sldId id="275" r:id="rId17"/>
    <p:sldId id="278" r:id="rId18"/>
    <p:sldId id="280" r:id="rId19"/>
    <p:sldId id="279" r:id="rId20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" initials="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7-10T16:20:23.266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4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3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0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4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8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9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8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0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758C8C2-DBC5-48F7-8ABA-CFE3DCA1B59A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BC29EE-9FF4-495E-A687-A5EC1F291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8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17" Type="http://schemas.openxmlformats.org/officeDocument/2006/relationships/image" Target="../media/image24.jpeg"/><Relationship Id="rId2" Type="http://schemas.openxmlformats.org/officeDocument/2006/relationships/image" Target="../media/image10.jp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80" y="752857"/>
            <a:ext cx="8551247" cy="4055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8048" y="2237679"/>
            <a:ext cx="70943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Воин </a:t>
            </a:r>
            <a:r>
              <a:rPr lang="ru-RU" sz="4400" dirty="0"/>
              <a:t>и Пахарь </a:t>
            </a:r>
            <a:r>
              <a:rPr lang="ru-RU" sz="4400" dirty="0" smtClean="0"/>
              <a:t>Григоров</a:t>
            </a:r>
            <a:endParaRPr lang="ru-RU" sz="44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Исследовательская работа</a:t>
            </a:r>
            <a:endParaRPr lang="ru-RU" sz="16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701406" y="4618342"/>
            <a:ext cx="4092261" cy="1419628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Автор: </a:t>
            </a:r>
            <a:r>
              <a:rPr lang="ru-RU" sz="1400" dirty="0"/>
              <a:t>Метелёв Данила, </a:t>
            </a:r>
            <a:r>
              <a:rPr lang="ru-RU" sz="1400" dirty="0" smtClean="0"/>
              <a:t>ученик 4 </a:t>
            </a:r>
            <a:r>
              <a:rPr lang="ru-RU" sz="1400" dirty="0"/>
              <a:t>«Г» </a:t>
            </a:r>
            <a:r>
              <a:rPr lang="ru-RU" sz="1400" dirty="0" smtClean="0"/>
              <a:t>класса</a:t>
            </a:r>
          </a:p>
          <a:p>
            <a:endParaRPr lang="ru-RU" sz="1400" dirty="0"/>
          </a:p>
          <a:p>
            <a:r>
              <a:rPr lang="ru-RU" sz="1400" dirty="0" smtClean="0"/>
              <a:t>Руководитель: </a:t>
            </a:r>
            <a:r>
              <a:rPr lang="ru-RU" sz="1400" dirty="0" err="1"/>
              <a:t>Идиятуллина</a:t>
            </a:r>
            <a:r>
              <a:rPr lang="ru-RU" sz="1400" dirty="0"/>
              <a:t> </a:t>
            </a:r>
            <a:r>
              <a:rPr lang="ru-RU" sz="1400" dirty="0" err="1"/>
              <a:t>Диляра</a:t>
            </a:r>
            <a:r>
              <a:rPr lang="ru-RU" sz="1400" dirty="0"/>
              <a:t> </a:t>
            </a:r>
            <a:r>
              <a:rPr lang="ru-RU" sz="1400" dirty="0" err="1" smtClean="0"/>
              <a:t>Исмаиловна</a:t>
            </a:r>
            <a:r>
              <a:rPr lang="ru-RU" sz="1400" dirty="0" smtClean="0"/>
              <a:t>, учитель начальных классов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Николаевной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6185"/>
            <a:ext cx="2883049" cy="2136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827" y="128544"/>
            <a:ext cx="1185729" cy="2822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91" y="5865257"/>
            <a:ext cx="903718" cy="997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8203" y="233369"/>
            <a:ext cx="6096000" cy="10549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Москвы «Школа № 1542»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69921" y="6022537"/>
            <a:ext cx="6096000" cy="557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Москва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2017-2018 учебный год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28" y="8731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пелагеЯ</a:t>
            </a:r>
            <a:r>
              <a:rPr lang="ru-RU" dirty="0" smtClean="0"/>
              <a:t> </a:t>
            </a:r>
            <a:r>
              <a:rPr lang="ru-RU" dirty="0" err="1" smtClean="0"/>
              <a:t>григорова</a:t>
            </a:r>
            <a:r>
              <a:rPr lang="ru-RU" dirty="0" smtClean="0"/>
              <a:t> (двоюродная прабабушка)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6612" y="1926377"/>
            <a:ext cx="6096000" cy="31936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dirty="0"/>
              <a:t> </a:t>
            </a:r>
            <a:r>
              <a:rPr lang="ru-RU" sz="2400" dirty="0"/>
              <a:t>Пелагея шестнадцатилетней девушкой ушла в партизанский отряд. Погибла в бою в феврале 1943 года.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/>
              <a:t>Имя Пелагеи </a:t>
            </a:r>
            <a:r>
              <a:rPr lang="ru-RU" sz="2400" dirty="0" err="1"/>
              <a:t>Мартыновны</a:t>
            </a:r>
            <a:r>
              <a:rPr lang="ru-RU" sz="2400" dirty="0"/>
              <a:t> записано на памятнике партизанам </a:t>
            </a:r>
            <a:r>
              <a:rPr lang="ru-RU" sz="2400" dirty="0" err="1" smtClean="0"/>
              <a:t>Брянщины</a:t>
            </a:r>
            <a:r>
              <a:rPr lang="ru-RU" sz="2400" dirty="0" smtClean="0"/>
              <a:t>. Фамилию немного исказили (написали Григорьева П.М.).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5" y="1782004"/>
            <a:ext cx="3300874" cy="469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124" y="2473682"/>
            <a:ext cx="902286" cy="3840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03632"/>
            <a:ext cx="9956800" cy="1710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Ольга, Татьяна и </a:t>
            </a:r>
            <a:r>
              <a:rPr lang="ru-RU" dirty="0" err="1" smtClean="0"/>
              <a:t>николай</a:t>
            </a:r>
            <a:r>
              <a:rPr lang="ru-RU" dirty="0" smtClean="0"/>
              <a:t> Григоровы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1398" y="2365763"/>
            <a:ext cx="6437998" cy="1247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Николая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Ольгу и их мать Анну Яковлевну угнали в концлагерь.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58" y="1350327"/>
            <a:ext cx="1718542" cy="2438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9699" y="5109048"/>
            <a:ext cx="6630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Татьяне удалось спастись. Она жива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Ей сейчас  87 лет. Я ездил с бабушкой к ней в гости.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со слезами вспоминала те годы.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58" y="3788799"/>
            <a:ext cx="2145604" cy="2956165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8141605" y="5411538"/>
            <a:ext cx="849097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018960" y="2665722"/>
            <a:ext cx="651351" cy="229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3" y="1333500"/>
            <a:ext cx="2183212" cy="3429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344" y="0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Иван </a:t>
            </a:r>
            <a:r>
              <a:rPr lang="ru-RU" dirty="0" err="1" smtClean="0"/>
              <a:t>григоров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(мой прадед). Война.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9248" y="1769017"/>
            <a:ext cx="796137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/>
              <a:t>Моего прадедушку Ивана, </a:t>
            </a:r>
            <a:r>
              <a:rPr lang="ru-RU" sz="2400" dirty="0"/>
              <a:t>которому было 14 лет, тоже </a:t>
            </a:r>
            <a:r>
              <a:rPr lang="ru-RU" sz="2400" dirty="0" smtClean="0"/>
              <a:t>угнали в Германию. Его там </a:t>
            </a:r>
            <a:r>
              <a:rPr lang="ru-RU" sz="2400" dirty="0"/>
              <a:t>часто избивали, не давали кушать. У прадедушки Ивана на голове остался большой шрам после побоев.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14197" y="4126482"/>
            <a:ext cx="4595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освобождения Красной </a:t>
            </a:r>
            <a:r>
              <a:rPr lang="ru-RU" sz="2400" dirty="0" smtClean="0"/>
              <a:t>Армией </a:t>
            </a:r>
            <a:r>
              <a:rPr lang="ru-RU" sz="2400" dirty="0"/>
              <a:t>Иван </a:t>
            </a:r>
            <a:r>
              <a:rPr lang="ru-RU" sz="2400" dirty="0" err="1"/>
              <a:t>Мартынович</a:t>
            </a:r>
            <a:r>
              <a:rPr lang="ru-RU" sz="2400" dirty="0"/>
              <a:t> служил в </a:t>
            </a:r>
            <a:r>
              <a:rPr lang="ru-RU" sz="2400" dirty="0" smtClean="0"/>
              <a:t>Германии.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9810" y="2560320"/>
            <a:ext cx="2777775" cy="4094480"/>
          </a:xfrm>
          <a:prstGeom prst="rect">
            <a:avLst/>
          </a:prstGeom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09810" y="1702707"/>
            <a:ext cx="2655181" cy="613773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службе в Германии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571" y="3113262"/>
            <a:ext cx="2723866" cy="3631821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968086" y="5640924"/>
            <a:ext cx="2376264" cy="1046374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Приказ Сталина о возвращении деда на Родину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6332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Иван </a:t>
            </a:r>
            <a:r>
              <a:rPr lang="ru-RU" dirty="0" err="1"/>
              <a:t>григоров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(мой прадед). </a:t>
            </a:r>
            <a:r>
              <a:rPr lang="ru-RU" dirty="0" smtClean="0"/>
              <a:t>После войны.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3282"/>
            <a:ext cx="2971800" cy="2340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" y="3924146"/>
            <a:ext cx="4114800" cy="288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1912" y="2771126"/>
            <a:ext cx="3718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Он хорошо понимал работу колхоза и вскоре стал бригадиром колхоза.</a:t>
            </a:r>
          </a:p>
          <a:p>
            <a:r>
              <a:rPr lang="ru-RU" sz="2000" dirty="0" smtClean="0"/>
              <a:t>Под его руководством деревня была восстановлена.</a:t>
            </a:r>
            <a:endParaRPr lang="ru-RU" sz="2000" dirty="0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865648" y="2608301"/>
            <a:ext cx="2376264" cy="1296144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Прадед Иван рассказывает,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как лучше устроить парниковую систему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641035" y="5561856"/>
            <a:ext cx="2376264" cy="1296144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Развивает пасечное хозяйство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036" y="2231354"/>
            <a:ext cx="3169246" cy="44907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1764" y="1659233"/>
            <a:ext cx="5758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/>
              <a:t>Вернувшись </a:t>
            </a:r>
            <a:r>
              <a:rPr lang="ru-RU" sz="2000" dirty="0" smtClean="0"/>
              <a:t>в выжженную </a:t>
            </a:r>
            <a:r>
              <a:rPr lang="ru-RU" sz="2000" dirty="0" err="1" smtClean="0"/>
              <a:t>Каружу</a:t>
            </a:r>
            <a:r>
              <a:rPr lang="ru-RU" sz="2000" dirty="0" smtClean="0"/>
              <a:t> прадед Иван 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ринял активное участие в восстановлении деревни.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1024" y="4858435"/>
            <a:ext cx="24958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прадеда Ивана родилось четверо детей, в том числе моя бабушка Вера и Нина.</a:t>
            </a:r>
            <a:endParaRPr lang="ru-RU" sz="2000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9104014" y="1583282"/>
            <a:ext cx="2376264" cy="7874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Семья прадеда Ивана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199" y="5719068"/>
            <a:ext cx="1054325" cy="11641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955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4432"/>
            <a:ext cx="10058400" cy="1140968"/>
          </a:xfrm>
        </p:spPr>
        <p:txBody>
          <a:bodyPr/>
          <a:lstStyle/>
          <a:p>
            <a:r>
              <a:rPr lang="ru-RU" dirty="0" smtClean="0"/>
              <a:t>Моя бабушка вера и </a:t>
            </a:r>
            <a:r>
              <a:rPr lang="ru-RU" dirty="0" err="1" smtClean="0"/>
              <a:t>нина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71850" y="1100835"/>
            <a:ext cx="8515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Именно благодаря исследованиям бабушки Нины, мне удалось так глубоко познакомиться с историей моей семьи.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Нина Ивановна Григорова – учитель начальный классов гимназии в Республике Коми.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Помимо преподавательской деятельности она постоянно что-то исследует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и пишет книги.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" y="1088135"/>
            <a:ext cx="2568956" cy="3993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5695" r="29517" b="1"/>
          <a:stretch/>
        </p:blipFill>
        <p:spPr>
          <a:xfrm>
            <a:off x="8744034" y="2982978"/>
            <a:ext cx="2464478" cy="3171329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7" name="TextBox 6"/>
          <p:cNvSpPr txBox="1"/>
          <p:nvPr/>
        </p:nvSpPr>
        <p:spPr>
          <a:xfrm>
            <a:off x="3238500" y="3958593"/>
            <a:ext cx="5366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000000"/>
                </a:solidFill>
              </a:rPr>
              <a:t>Бабушка Вера Ивановна после </a:t>
            </a:r>
            <a:r>
              <a:rPr lang="ru-RU" sz="2400" dirty="0" err="1">
                <a:solidFill>
                  <a:srgbClr val="000000"/>
                </a:solidFill>
              </a:rPr>
              <a:t>Каружи</a:t>
            </a:r>
            <a:r>
              <a:rPr lang="ru-RU" sz="2400" dirty="0">
                <a:solidFill>
                  <a:srgbClr val="000000"/>
                </a:solidFill>
              </a:rPr>
              <a:t> и учебы в институте поехала работать геологом на крайний север, в </a:t>
            </a:r>
            <a:r>
              <a:rPr lang="ru-RU" sz="2400" dirty="0" smtClean="0">
                <a:solidFill>
                  <a:srgbClr val="000000"/>
                </a:solidFill>
              </a:rPr>
              <a:t>город Инту</a:t>
            </a:r>
            <a:r>
              <a:rPr lang="ru-RU" sz="2400" dirty="0">
                <a:solidFill>
                  <a:srgbClr val="000000"/>
                </a:solidFill>
              </a:rPr>
              <a:t>. Там она исследовала нашу землю, искала уголь и нефть.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r"/>
            <a:r>
              <a:rPr lang="ru-RU" sz="2400" dirty="0" smtClean="0">
                <a:solidFill>
                  <a:srgbClr val="000000"/>
                </a:solidFill>
              </a:rPr>
              <a:t>В </a:t>
            </a:r>
            <a:r>
              <a:rPr lang="ru-RU" sz="2400" dirty="0">
                <a:solidFill>
                  <a:srgbClr val="000000"/>
                </a:solidFill>
              </a:rPr>
              <a:t>1980 году она родила девочку Аню, мою маму.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69544" y="4568642"/>
            <a:ext cx="2568956" cy="987216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Нина Ивановна Григорова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(двоюродная бабушка)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744034" y="6033513"/>
            <a:ext cx="2381165" cy="82448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Вера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Ивановна Иванова (Григорова) 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(бабушка)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848" y="294132"/>
            <a:ext cx="6321552" cy="7599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Мама, папа и 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704" y="2086825"/>
            <a:ext cx="623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моя семья: мама, папа, брат и сестра.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04" y="1201944"/>
            <a:ext cx="4222496" cy="5207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01" y="3103453"/>
            <a:ext cx="1514215" cy="2261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06" y="4274265"/>
            <a:ext cx="1616625" cy="1876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4274265"/>
            <a:ext cx="1322517" cy="1876600"/>
          </a:xfrm>
          <a:prstGeom prst="rect">
            <a:avLst/>
          </a:prstGeom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26981" y="3940023"/>
            <a:ext cx="1041400" cy="508469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Оливия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799063" y="3940023"/>
            <a:ext cx="931672" cy="588475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Матвей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263393" y="2676276"/>
            <a:ext cx="1041400" cy="508469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Я, Данила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889024" y="975634"/>
            <a:ext cx="2466364" cy="508469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Моя семья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62" y="2548888"/>
            <a:ext cx="2425700" cy="3638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8900"/>
            <a:ext cx="10058400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Открытие памятника в </a:t>
            </a:r>
            <a:r>
              <a:rPr lang="ru-RU" dirty="0" err="1" smtClean="0"/>
              <a:t>каруже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0375" y="1295226"/>
            <a:ext cx="662103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мая 2016 года в деревне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Каружа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 открыт памятник воинам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рмии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партизанам. На памятнике увековечены имена моих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предков Григоровых.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720819" y="5538201"/>
            <a:ext cx="2315614" cy="1158189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Я рассказываю стихотворение на открытии памятника партизанам в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Каруже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75" y="3970216"/>
            <a:ext cx="4093650" cy="27243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5" y="1075878"/>
            <a:ext cx="3633141" cy="54592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31891" y="2651327"/>
            <a:ext cx="451882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присутствовал на открытии памятника, читал стихотворение о нашей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Родине перед </a:t>
            </a:r>
            <a:r>
              <a:rPr lang="ru-RU" sz="200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всей деревней!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2966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Герб </a:t>
            </a:r>
            <a:r>
              <a:rPr lang="ru-RU" dirty="0" err="1" smtClean="0"/>
              <a:t>григоровых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1" y="1220223"/>
            <a:ext cx="4578650" cy="50556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65751" y="1448742"/>
            <a:ext cx="6375699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мы ни короли, ни графы, но мои предки сделали большой вклад в развитие нашей страны и мира в ней.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Поэтому, как своеобразный знак того, что мы помним их и чтим, мы решили разработать герб Григоровых.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нем точно сочетаются два главных вида деятельности Григоровых на протяжении нескольких столетий: Григоров-воин и Григоров-пахарь. В центре – рожь, а наверху как раз та дикая роза, с названием которой связано название деревни </a:t>
            </a:r>
            <a:r>
              <a:rPr lang="ru-RU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Каружа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нашей семье хранят память о родных, которые защищали нашу Родину от захватчиков, начиная с 1826 года. Я горжусь своими предками и обещаю хранить память о них всегда.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675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9848" y="1789176"/>
            <a:ext cx="1064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проектом мне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удалось справиться с поставленными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задачами. </a:t>
            </a:r>
          </a:p>
          <a:p>
            <a:pPr algn="just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</a:t>
            </a:r>
            <a:r>
              <a:rPr lang="ru-RU" dirty="0" smtClean="0"/>
              <a:t>знакомился </a:t>
            </a:r>
            <a:r>
              <a:rPr lang="ru-RU" dirty="0"/>
              <a:t>со своим </a:t>
            </a:r>
            <a:r>
              <a:rPr lang="ru-RU" dirty="0" smtClean="0"/>
              <a:t>генеалогическим </a:t>
            </a:r>
            <a:r>
              <a:rPr lang="ru-RU" dirty="0"/>
              <a:t>древом со стороны мамы</a:t>
            </a:r>
            <a:r>
              <a:rPr lang="ru-RU" dirty="0" smtClean="0"/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/>
              <a:t>Проследил </a:t>
            </a:r>
            <a:r>
              <a:rPr lang="ru-RU" dirty="0"/>
              <a:t>род Григоровых до самых ранних упоминаний.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/>
              <a:t>Разработал </a:t>
            </a:r>
            <a:r>
              <a:rPr lang="ru-RU" dirty="0"/>
              <a:t>возможный герб Григоровых. </a:t>
            </a:r>
          </a:p>
          <a:p>
            <a:pPr algn="just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Надеюсь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моя работа заинтересовала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Вас и, возможно,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побудит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кого-либо к исследованию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своих корней.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80" y="752857"/>
            <a:ext cx="8551247" cy="4055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6282" y="1718933"/>
            <a:ext cx="6239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ru-RU" dirty="0" smtClean="0"/>
              <a:t>Паспорт проектной работы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1821" y="1243584"/>
            <a:ext cx="110409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Название проекта: «Воин и пахарь Григоров».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А</a:t>
            </a:r>
            <a:r>
              <a:rPr lang="ru-RU" sz="2000" dirty="0" smtClean="0"/>
              <a:t>втор проекта: 4Г школа №1542 Метелёв Данила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Цели проекта</a:t>
            </a:r>
            <a:r>
              <a:rPr lang="ru-RU" sz="2000" dirty="0" smtClean="0"/>
              <a:t>:    1. Познакомиться </a:t>
            </a:r>
            <a:r>
              <a:rPr lang="ru-RU" sz="2000" dirty="0"/>
              <a:t>со своим </a:t>
            </a:r>
            <a:r>
              <a:rPr lang="ru-RU" sz="2000" dirty="0" smtClean="0"/>
              <a:t>генеалогическим древом со стороны мамы.</a:t>
            </a:r>
            <a:endParaRPr lang="ru-RU" sz="2000" dirty="0"/>
          </a:p>
          <a:p>
            <a:r>
              <a:rPr lang="ru-RU" sz="2000" dirty="0" smtClean="0"/>
              <a:t>                                       2. Развить </a:t>
            </a:r>
            <a:r>
              <a:rPr lang="ru-RU" sz="2000" dirty="0"/>
              <a:t>навыки проектной и исследовательской работы.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Задача </a:t>
            </a:r>
            <a:r>
              <a:rPr lang="ru-RU" sz="2000" dirty="0" smtClean="0"/>
              <a:t>проекта: 1. </a:t>
            </a:r>
            <a:r>
              <a:rPr lang="ru-RU" sz="2000" dirty="0"/>
              <a:t>П</a:t>
            </a:r>
            <a:r>
              <a:rPr lang="ru-RU" sz="2000" dirty="0" smtClean="0"/>
              <a:t>роследить </a:t>
            </a:r>
            <a:r>
              <a:rPr lang="ru-RU" sz="2000" dirty="0"/>
              <a:t>род Григоровых до самых ранних </a:t>
            </a:r>
            <a:r>
              <a:rPr lang="ru-RU" sz="2000" dirty="0" smtClean="0"/>
              <a:t>упоминаний.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2. Проследить военный путь Григоровых.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3. Изучить документы из семейного архива.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4. Разработать возможный герб Григоровых.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Источник информации: 1. </a:t>
            </a:r>
            <a:r>
              <a:rPr lang="ru-RU" sz="2000" dirty="0"/>
              <a:t>Архивы и паспортные столы Брянской области.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2. </a:t>
            </a:r>
            <a:r>
              <a:rPr lang="ru-RU" sz="2000" dirty="0"/>
              <a:t>Бабушка Нина Григорова - главный исследователь семьи. </a:t>
            </a:r>
            <a:endParaRPr lang="ru-RU" sz="2000" dirty="0" smtClean="0"/>
          </a:p>
          <a:p>
            <a:r>
              <a:rPr lang="ru-RU" sz="2000" dirty="0" smtClean="0"/>
              <a:t>                                                        3. </a:t>
            </a:r>
            <a:r>
              <a:rPr lang="ru-RU" sz="2000" dirty="0"/>
              <a:t>Интернет-ресурсы, посвященные ВОВ.</a:t>
            </a:r>
          </a:p>
          <a:p>
            <a:r>
              <a:rPr lang="ru-RU" sz="2000" dirty="0" smtClean="0"/>
              <a:t>                                                        4. Семейные фотографии.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5. </a:t>
            </a:r>
            <a:r>
              <a:rPr lang="ru-RU" sz="2000" dirty="0"/>
              <a:t>Словарь русских фамилий (</a:t>
            </a:r>
            <a:r>
              <a:rPr lang="ru-RU" sz="2000" dirty="0" err="1"/>
              <a:t>Ганжина</a:t>
            </a:r>
            <a:r>
              <a:rPr lang="ru-RU" sz="2000" dirty="0"/>
              <a:t> И.М.)</a:t>
            </a:r>
          </a:p>
          <a:p>
            <a:r>
              <a:rPr lang="ru-RU" sz="2000" dirty="0" smtClean="0"/>
              <a:t>                                                        </a:t>
            </a:r>
            <a:r>
              <a:rPr lang="ru-RU" sz="2000" dirty="0"/>
              <a:t>6</a:t>
            </a:r>
            <a:r>
              <a:rPr lang="ru-RU" sz="2000" dirty="0" smtClean="0"/>
              <a:t>. </a:t>
            </a:r>
            <a:r>
              <a:rPr lang="ru-RU" sz="2000" dirty="0"/>
              <a:t>Центральный архив Министерства обороны (ЦАМО).</a:t>
            </a:r>
          </a:p>
          <a:p>
            <a:r>
              <a:rPr lang="ru-RU" sz="2000" dirty="0" smtClean="0"/>
              <a:t>Методы исследования: метод опроса, беседа-интервью, анализ, изучение документов и литературы.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29" y="4060870"/>
            <a:ext cx="1521335" cy="264235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30" y="4060870"/>
            <a:ext cx="1521335" cy="264235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61" y="1415915"/>
            <a:ext cx="1521335" cy="248571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22" y="4021401"/>
            <a:ext cx="1521335" cy="264235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149" y="1385390"/>
            <a:ext cx="1521335" cy="248571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99" y="3999659"/>
            <a:ext cx="1521335" cy="264641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65" y="1415915"/>
            <a:ext cx="1521335" cy="2485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64" y="2860833"/>
            <a:ext cx="1306050" cy="24857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76" y="301333"/>
            <a:ext cx="11672047" cy="5923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>
                  <a:solidFill>
                    <a:schemeClr val="tx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Данила Метелёв: потомок Григоровых</a:t>
            </a:r>
            <a:endParaRPr lang="ru-RU" dirty="0">
              <a:ln w="0">
                <a:solidFill>
                  <a:schemeClr val="tx2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438188" y="2465216"/>
            <a:ext cx="1366138" cy="10129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6936" tIns="376936" rIns="376936" bIns="37693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300" kern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3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2073815" y="1225290"/>
            <a:ext cx="1304173" cy="1011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6936" tIns="376936" rIns="376936" bIns="37693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300" kern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3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2393871" y="1017873"/>
            <a:ext cx="1337111" cy="1011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6936" tIns="376936" rIns="376936" bIns="37693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300" kern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3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1877946" y="1402791"/>
            <a:ext cx="1337110" cy="1011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6936" tIns="376936" rIns="376936" bIns="37693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300" kern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3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8337144" y="883839"/>
            <a:ext cx="1336640" cy="1011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6936" tIns="376936" rIns="376936" bIns="376936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5300" kern="1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3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72383" y="2920520"/>
            <a:ext cx="889411" cy="87997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Овал 45"/>
          <p:cNvSpPr/>
          <p:nvPr/>
        </p:nvSpPr>
        <p:spPr>
          <a:xfrm>
            <a:off x="8982825" y="1544595"/>
            <a:ext cx="853496" cy="83861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Овал 46"/>
          <p:cNvSpPr/>
          <p:nvPr/>
        </p:nvSpPr>
        <p:spPr>
          <a:xfrm>
            <a:off x="7297278" y="1523482"/>
            <a:ext cx="853496" cy="83861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Овал 48"/>
          <p:cNvSpPr/>
          <p:nvPr/>
        </p:nvSpPr>
        <p:spPr>
          <a:xfrm>
            <a:off x="9089147" y="4167755"/>
            <a:ext cx="853497" cy="765461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" y="96983"/>
            <a:ext cx="959618" cy="932629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8696">
            <a:off x="11099899" y="205210"/>
            <a:ext cx="959618" cy="932629"/>
          </a:xfrm>
          <a:prstGeom prst="rect">
            <a:avLst/>
          </a:prstGeom>
        </p:spPr>
      </p:pic>
      <p:sp>
        <p:nvSpPr>
          <p:cNvPr id="65" name="Овал 64"/>
          <p:cNvSpPr/>
          <p:nvPr/>
        </p:nvSpPr>
        <p:spPr>
          <a:xfrm>
            <a:off x="5430435" y="1532125"/>
            <a:ext cx="1099404" cy="1100794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Овал 65"/>
          <p:cNvSpPr/>
          <p:nvPr/>
        </p:nvSpPr>
        <p:spPr>
          <a:xfrm>
            <a:off x="7191539" y="4155051"/>
            <a:ext cx="998250" cy="950013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Овал 66"/>
          <p:cNvSpPr/>
          <p:nvPr/>
        </p:nvSpPr>
        <p:spPr>
          <a:xfrm>
            <a:off x="5488200" y="4172052"/>
            <a:ext cx="967554" cy="962118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Овал 67"/>
          <p:cNvSpPr/>
          <p:nvPr/>
        </p:nvSpPr>
        <p:spPr>
          <a:xfrm>
            <a:off x="3554202" y="4194190"/>
            <a:ext cx="1083635" cy="1148389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TextBox 42"/>
          <p:cNvSpPr txBox="1"/>
          <p:nvPr/>
        </p:nvSpPr>
        <p:spPr>
          <a:xfrm>
            <a:off x="10708088" y="3700632"/>
            <a:ext cx="1071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Петр Григоров</a:t>
            </a:r>
          </a:p>
          <a:p>
            <a:r>
              <a:rPr lang="ru-RU" sz="1600" dirty="0"/>
              <a:t>1826 - ?</a:t>
            </a:r>
          </a:p>
          <a:p>
            <a:r>
              <a:rPr lang="ru-RU" sz="1600" dirty="0" err="1"/>
              <a:t>Каружа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8824209" y="2316713"/>
            <a:ext cx="14535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Каллистрат Григоров</a:t>
            </a:r>
          </a:p>
          <a:p>
            <a:r>
              <a:rPr lang="ru-RU" sz="1400" dirty="0"/>
              <a:t>1858-1930</a:t>
            </a:r>
          </a:p>
          <a:p>
            <a:r>
              <a:rPr lang="ru-RU" sz="1400" dirty="0" err="1"/>
              <a:t>Каружа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8851846" y="4837591"/>
            <a:ext cx="14597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Степаннида</a:t>
            </a:r>
            <a:r>
              <a:rPr lang="ru-RU" dirty="0"/>
              <a:t> </a:t>
            </a:r>
            <a:r>
              <a:rPr lang="ru-RU" dirty="0" smtClean="0"/>
              <a:t>Семеновна </a:t>
            </a:r>
            <a:r>
              <a:rPr lang="ru-RU" dirty="0"/>
              <a:t>Григорова </a:t>
            </a:r>
            <a:r>
              <a:rPr lang="ru-RU" sz="1200" dirty="0"/>
              <a:t>(</a:t>
            </a:r>
            <a:r>
              <a:rPr lang="ru-RU" sz="1400" dirty="0"/>
              <a:t>Миронова)</a:t>
            </a:r>
          </a:p>
          <a:p>
            <a:r>
              <a:rPr lang="ru-RU" sz="1400" dirty="0" err="1"/>
              <a:t>Каружа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093059" y="2263776"/>
            <a:ext cx="14241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Мартын Григоров</a:t>
            </a:r>
          </a:p>
          <a:p>
            <a:r>
              <a:rPr lang="ru-RU" sz="1400" dirty="0"/>
              <a:t>1891-1934</a:t>
            </a:r>
          </a:p>
          <a:p>
            <a:r>
              <a:rPr lang="ru-RU" sz="1400" dirty="0" err="1"/>
              <a:t>Каружа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996560" y="5024071"/>
            <a:ext cx="1597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Анна Яков. Григорова </a:t>
            </a:r>
            <a:r>
              <a:rPr lang="ru-RU" sz="1200" dirty="0"/>
              <a:t>(Андрейкина)</a:t>
            </a:r>
          </a:p>
          <a:p>
            <a:r>
              <a:rPr lang="ru-RU" sz="1400" dirty="0"/>
              <a:t>1892-1965</a:t>
            </a:r>
          </a:p>
          <a:p>
            <a:r>
              <a:rPr lang="ru-RU" sz="1400" dirty="0" err="1"/>
              <a:t>Каружа</a:t>
            </a:r>
            <a:endParaRPr lang="ru-RU" sz="1400" dirty="0"/>
          </a:p>
          <a:p>
            <a:endParaRPr lang="ru-R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5275671" y="2496547"/>
            <a:ext cx="15227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Иван</a:t>
            </a:r>
          </a:p>
          <a:p>
            <a:r>
              <a:rPr lang="ru-RU" sz="1600" dirty="0"/>
              <a:t>Григоров</a:t>
            </a:r>
          </a:p>
          <a:p>
            <a:r>
              <a:rPr lang="ru-RU" sz="1400" dirty="0"/>
              <a:t>(1926-2014</a:t>
            </a:r>
            <a:r>
              <a:rPr lang="ru-RU" sz="1400" dirty="0" smtClean="0"/>
              <a:t>)</a:t>
            </a:r>
            <a:endParaRPr lang="ru-RU" sz="1400" dirty="0"/>
          </a:p>
          <a:p>
            <a:r>
              <a:rPr lang="ru-RU" sz="1400" dirty="0" err="1"/>
              <a:t>Каружа</a:t>
            </a:r>
            <a:endParaRPr lang="ru-RU" sz="1400" dirty="0"/>
          </a:p>
          <a:p>
            <a:r>
              <a:rPr lang="ru-RU" sz="1400" dirty="0" smtClean="0"/>
              <a:t>(прадед</a:t>
            </a:r>
            <a:r>
              <a:rPr lang="ru-RU" sz="1400" dirty="0"/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84603" y="5014538"/>
            <a:ext cx="151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Анна Григорова (Изотова)</a:t>
            </a:r>
          </a:p>
          <a:p>
            <a:r>
              <a:rPr lang="ru-RU" sz="1400" dirty="0"/>
              <a:t>1926-1961</a:t>
            </a:r>
          </a:p>
          <a:p>
            <a:r>
              <a:rPr lang="ru-RU" sz="1400" dirty="0" err="1"/>
              <a:t>Каружа</a:t>
            </a:r>
            <a:endParaRPr lang="ru-RU" sz="1400" dirty="0"/>
          </a:p>
          <a:p>
            <a:r>
              <a:rPr lang="ru-RU" sz="1400" dirty="0" smtClean="0"/>
              <a:t>(прабабушка</a:t>
            </a:r>
            <a:r>
              <a:rPr lang="ru-RU" sz="1400" dirty="0"/>
              <a:t>)</a:t>
            </a:r>
          </a:p>
          <a:p>
            <a:endParaRPr lang="ru-RU" dirty="0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77" y="1418442"/>
            <a:ext cx="1521335" cy="2485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3878" y="2269948"/>
            <a:ext cx="1813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Вера</a:t>
            </a:r>
          </a:p>
          <a:p>
            <a:r>
              <a:rPr lang="ru-RU" dirty="0"/>
              <a:t>Иванова</a:t>
            </a:r>
          </a:p>
          <a:p>
            <a:r>
              <a:rPr lang="ru-RU" dirty="0"/>
              <a:t>(Григорова)</a:t>
            </a:r>
          </a:p>
          <a:p>
            <a:r>
              <a:rPr lang="ru-RU" sz="1400" dirty="0"/>
              <a:t>1957</a:t>
            </a:r>
          </a:p>
          <a:p>
            <a:r>
              <a:rPr lang="ru-RU" sz="1400" dirty="0" err="1"/>
              <a:t>Каружа</a:t>
            </a:r>
            <a:endParaRPr lang="ru-RU" sz="1400" dirty="0"/>
          </a:p>
          <a:p>
            <a:r>
              <a:rPr lang="ru-RU" sz="1400" dirty="0"/>
              <a:t>(бабушка)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54" y="1452653"/>
            <a:ext cx="1521335" cy="24857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07976" y="2453537"/>
            <a:ext cx="120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Анна</a:t>
            </a:r>
          </a:p>
          <a:p>
            <a:r>
              <a:rPr lang="ru-RU" dirty="0"/>
              <a:t>Иванова</a:t>
            </a:r>
          </a:p>
          <a:p>
            <a:r>
              <a:rPr lang="ru-RU" sz="1400" dirty="0"/>
              <a:t>1980</a:t>
            </a:r>
          </a:p>
          <a:p>
            <a:r>
              <a:rPr lang="ru-RU" sz="1400" dirty="0"/>
              <a:t>Коми</a:t>
            </a:r>
          </a:p>
          <a:p>
            <a:r>
              <a:rPr lang="ru-RU" sz="1400" dirty="0"/>
              <a:t>(</a:t>
            </a:r>
            <a:r>
              <a:rPr lang="ru-RU" sz="1400" dirty="0" smtClean="0"/>
              <a:t>мама)</a:t>
            </a:r>
            <a:endParaRPr lang="ru-RU" sz="1400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62503" y="5236715"/>
            <a:ext cx="16653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Нина</a:t>
            </a:r>
          </a:p>
          <a:p>
            <a:r>
              <a:rPr lang="ru-RU" dirty="0"/>
              <a:t>Григорова</a:t>
            </a:r>
          </a:p>
          <a:p>
            <a:r>
              <a:rPr lang="ru-RU" sz="1400" dirty="0"/>
              <a:t>1952</a:t>
            </a:r>
          </a:p>
          <a:p>
            <a:r>
              <a:rPr lang="ru-RU" sz="1400" dirty="0" err="1"/>
              <a:t>Каружа</a:t>
            </a:r>
            <a:endParaRPr lang="ru-RU" sz="1400" dirty="0"/>
          </a:p>
          <a:p>
            <a:r>
              <a:rPr lang="ru-RU" sz="1400" dirty="0"/>
              <a:t>(</a:t>
            </a:r>
            <a:r>
              <a:rPr lang="ru-RU" sz="1400" dirty="0" smtClean="0"/>
              <a:t>2-родная </a:t>
            </a:r>
            <a:r>
              <a:rPr lang="ru-RU" sz="1400" dirty="0"/>
              <a:t>бабушка)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66" y="4074852"/>
            <a:ext cx="1521335" cy="26423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49610" y="5221413"/>
            <a:ext cx="1460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Олег</a:t>
            </a:r>
          </a:p>
          <a:p>
            <a:r>
              <a:rPr lang="ru-RU" dirty="0"/>
              <a:t>Метелёв</a:t>
            </a:r>
          </a:p>
          <a:p>
            <a:r>
              <a:rPr lang="ru-RU" sz="1400" dirty="0"/>
              <a:t>1980</a:t>
            </a:r>
          </a:p>
          <a:p>
            <a:r>
              <a:rPr lang="ru-RU" sz="1400" dirty="0"/>
              <a:t>Киров</a:t>
            </a:r>
          </a:p>
          <a:p>
            <a:r>
              <a:rPr lang="ru-RU" sz="1400" dirty="0"/>
              <a:t>(отец)</a:t>
            </a:r>
          </a:p>
          <a:p>
            <a:endParaRPr lang="ru-RU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7" y="763793"/>
            <a:ext cx="1433789" cy="21001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4629" y="1723594"/>
            <a:ext cx="12311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Данила Метелёв</a:t>
            </a:r>
          </a:p>
          <a:p>
            <a:r>
              <a:rPr lang="ru-RU" sz="1400" dirty="0"/>
              <a:t>Москва</a:t>
            </a:r>
          </a:p>
          <a:p>
            <a:r>
              <a:rPr lang="ru-RU" sz="1400" dirty="0"/>
              <a:t>04.12.2007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" y="2925519"/>
            <a:ext cx="1367735" cy="191207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2914" y="3748190"/>
            <a:ext cx="1168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Матвей</a:t>
            </a:r>
          </a:p>
          <a:p>
            <a:r>
              <a:rPr lang="ru-RU" sz="1200" dirty="0"/>
              <a:t>Метелёв</a:t>
            </a:r>
          </a:p>
          <a:p>
            <a:r>
              <a:rPr lang="ru-RU" sz="1200" dirty="0"/>
              <a:t>Москва</a:t>
            </a:r>
          </a:p>
          <a:p>
            <a:r>
              <a:rPr lang="ru-RU" sz="1200" dirty="0"/>
              <a:t>12.11.2013</a:t>
            </a:r>
          </a:p>
          <a:p>
            <a:r>
              <a:rPr lang="ru-RU" sz="1200" dirty="0"/>
              <a:t>(брат)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8" y="4759816"/>
            <a:ext cx="1313746" cy="198500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2226" y="5704390"/>
            <a:ext cx="119445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Оливия</a:t>
            </a:r>
          </a:p>
          <a:p>
            <a:r>
              <a:rPr lang="ru-RU" sz="1200" dirty="0"/>
              <a:t>Метелёва</a:t>
            </a:r>
          </a:p>
          <a:p>
            <a:r>
              <a:rPr lang="ru-RU" sz="1100" dirty="0"/>
              <a:t>Москва</a:t>
            </a:r>
          </a:p>
          <a:p>
            <a:r>
              <a:rPr lang="ru-RU" sz="1100" dirty="0"/>
              <a:t>13.07.2016</a:t>
            </a:r>
          </a:p>
          <a:p>
            <a:r>
              <a:rPr lang="ru-RU" sz="1100" dirty="0"/>
              <a:t>(сестра)</a:t>
            </a:r>
          </a:p>
        </p:txBody>
      </p:sp>
      <p:sp>
        <p:nvSpPr>
          <p:cNvPr id="73" name="Овал 72"/>
          <p:cNvSpPr/>
          <p:nvPr/>
        </p:nvSpPr>
        <p:spPr>
          <a:xfrm>
            <a:off x="3750949" y="1544595"/>
            <a:ext cx="831980" cy="841657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Овал 73"/>
          <p:cNvSpPr/>
          <p:nvPr/>
        </p:nvSpPr>
        <p:spPr>
          <a:xfrm>
            <a:off x="1900730" y="1558197"/>
            <a:ext cx="1022032" cy="966607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Овал 74"/>
          <p:cNvSpPr/>
          <p:nvPr/>
        </p:nvSpPr>
        <p:spPr>
          <a:xfrm>
            <a:off x="1814334" y="4340884"/>
            <a:ext cx="1029048" cy="975627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b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Овал 75"/>
          <p:cNvSpPr/>
          <p:nvPr/>
        </p:nvSpPr>
        <p:spPr>
          <a:xfrm>
            <a:off x="357983" y="2993220"/>
            <a:ext cx="886623" cy="807276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Овал 76"/>
          <p:cNvSpPr/>
          <p:nvPr/>
        </p:nvSpPr>
        <p:spPr>
          <a:xfrm>
            <a:off x="357983" y="4933216"/>
            <a:ext cx="773592" cy="711674"/>
          </a:xfrm>
          <a:prstGeom prst="ellipse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8982825" y="3852151"/>
            <a:ext cx="0" cy="2227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8456857" y="2993220"/>
            <a:ext cx="525968" cy="10064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10093896" y="3041323"/>
            <a:ext cx="525968" cy="10064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 flipV="1">
            <a:off x="6543385" y="2896256"/>
            <a:ext cx="525968" cy="10064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106826" y="3852151"/>
            <a:ext cx="0" cy="2227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430435" y="3888308"/>
            <a:ext cx="0" cy="2227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858413" y="3949519"/>
            <a:ext cx="0" cy="2227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 flipV="1">
            <a:off x="4841799" y="3080817"/>
            <a:ext cx="569818" cy="9222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4729891" y="4014987"/>
            <a:ext cx="681807" cy="8551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2981435" y="2695513"/>
            <a:ext cx="547195" cy="186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 flipV="1">
            <a:off x="1444224" y="2704858"/>
            <a:ext cx="452026" cy="12759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 flipV="1">
            <a:off x="1386826" y="3946464"/>
            <a:ext cx="485376" cy="262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1308901" y="3999658"/>
            <a:ext cx="565203" cy="11508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  <p:sp>
        <p:nvSpPr>
          <p:cNvPr id="90" name="Овал 89"/>
          <p:cNvSpPr/>
          <p:nvPr/>
        </p:nvSpPr>
        <p:spPr>
          <a:xfrm>
            <a:off x="330737" y="868285"/>
            <a:ext cx="978164" cy="975627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035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02" y="0"/>
            <a:ext cx="11198711" cy="1609344"/>
          </a:xfrm>
        </p:spPr>
        <p:txBody>
          <a:bodyPr/>
          <a:lstStyle/>
          <a:p>
            <a:r>
              <a:rPr lang="ru-RU" dirty="0" smtClean="0"/>
              <a:t>Родина моих предков: </a:t>
            </a:r>
            <a:r>
              <a:rPr lang="ru-RU" dirty="0" err="1" smtClean="0"/>
              <a:t>Каружа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7316" y="1609345"/>
            <a:ext cx="6123307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Мои предки жили в Брянской области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деревне </a:t>
            </a:r>
            <a:r>
              <a:rPr lang="ru-R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Каружа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500 км к юго-западу от Москвы.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Каружа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означает «дикая роза». 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деревенька упоминается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1710 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14" y="4265584"/>
            <a:ext cx="3732904" cy="2329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25" y="1479838"/>
            <a:ext cx="4184894" cy="4796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821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Первое упоминание Григоровых в </a:t>
            </a:r>
            <a:r>
              <a:rPr lang="ru-RU" dirty="0" err="1" smtClean="0"/>
              <a:t>каруже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11973" y="2274838"/>
            <a:ext cx="5507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Имя моего самого первого известного нам предка, Петра Григорова, упоминается в архивных документах с 1826 года. </a:t>
            </a:r>
          </a:p>
          <a:p>
            <a:endParaRPr lang="ru-RU" sz="2400" dirty="0"/>
          </a:p>
          <a:p>
            <a:r>
              <a:rPr lang="ru-RU" sz="2400" dirty="0" smtClean="0"/>
              <a:t>А в 1858 году у него родился сын Каллистрат (мой </a:t>
            </a:r>
            <a:r>
              <a:rPr lang="ru-RU" sz="2400" dirty="0" err="1" smtClean="0"/>
              <a:t>пра</a:t>
            </a:r>
            <a:r>
              <a:rPr lang="ru-RU" sz="2400" dirty="0" smtClean="0"/>
              <a:t>-</a:t>
            </a:r>
            <a:r>
              <a:rPr lang="ru-RU" sz="2400" dirty="0" err="1" smtClean="0"/>
              <a:t>пра</a:t>
            </a:r>
            <a:r>
              <a:rPr lang="ru-RU" sz="2400" dirty="0" smtClean="0"/>
              <a:t>-прадед).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80" y="2170815"/>
            <a:ext cx="2837043" cy="4213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831" y="82670"/>
            <a:ext cx="10058400" cy="860599"/>
          </a:xfrm>
        </p:spPr>
        <p:txBody>
          <a:bodyPr/>
          <a:lstStyle/>
          <a:p>
            <a:pPr algn="ctr"/>
            <a:r>
              <a:rPr lang="ru-RU" dirty="0" smtClean="0"/>
              <a:t>Каллистрат Григоров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15712" y="1266434"/>
            <a:ext cx="6688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Каллистрат Петрович </a:t>
            </a:r>
            <a:r>
              <a:rPr lang="ru-RU" sz="2400" dirty="0" smtClean="0"/>
              <a:t>был воином. Он служил 24 года, и назывался рекрутом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семье Каллистрата Петровича </a:t>
            </a:r>
            <a:r>
              <a:rPr lang="ru-RU" sz="2400" dirty="0" smtClean="0"/>
              <a:t>родилось </a:t>
            </a:r>
            <a:r>
              <a:rPr lang="ru-RU" sz="2400" dirty="0"/>
              <a:t>пятеро </a:t>
            </a:r>
            <a:r>
              <a:rPr lang="ru-RU" sz="2400" dirty="0" smtClean="0"/>
              <a:t>сыновей, в том числе мой </a:t>
            </a:r>
            <a:r>
              <a:rPr lang="ru-RU" sz="2400" dirty="0" err="1" smtClean="0"/>
              <a:t>пра</a:t>
            </a:r>
            <a:r>
              <a:rPr lang="ru-RU" sz="2400" dirty="0" smtClean="0"/>
              <a:t>-прадед Мартин (Мартын).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3" y="2113751"/>
            <a:ext cx="4025346" cy="3854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231" y="5968080"/>
            <a:ext cx="805950" cy="889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12" y="4040915"/>
            <a:ext cx="3831590" cy="25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022805" cy="16093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Мартин </a:t>
            </a:r>
            <a:r>
              <a:rPr lang="ru-RU" sz="4800" dirty="0" err="1" smtClean="0"/>
              <a:t>григоров</a:t>
            </a:r>
            <a:r>
              <a:rPr lang="ru-RU" sz="4800" dirty="0" smtClean="0"/>
              <a:t> и анна Яковлевна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78098" y="2277507"/>
            <a:ext cx="6356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Мой прапрадедушка Григоров </a:t>
            </a:r>
            <a:r>
              <a:rPr lang="ru-RU" sz="2400" dirty="0" smtClean="0"/>
              <a:t>Мартин (Мартын) </a:t>
            </a:r>
            <a:r>
              <a:rPr lang="ru-RU" sz="2400" dirty="0"/>
              <a:t>Каллистратович родился в 1891 </a:t>
            </a:r>
            <a:r>
              <a:rPr lang="ru-RU" sz="2400" dirty="0" smtClean="0"/>
              <a:t>году. </a:t>
            </a:r>
          </a:p>
          <a:p>
            <a:endParaRPr lang="ru-RU" sz="2400" dirty="0"/>
          </a:p>
          <a:p>
            <a:r>
              <a:rPr lang="ru-RU" sz="2400" dirty="0" smtClean="0"/>
              <a:t>После службы женился </a:t>
            </a:r>
            <a:r>
              <a:rPr lang="ru-RU" sz="2400" dirty="0"/>
              <a:t>на Анне Яковлевне Андрейкиной из соседней деревни. 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8" y="1130000"/>
            <a:ext cx="2389995" cy="2427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5438"/>
            <a:ext cx="5029200" cy="3182562"/>
          </a:xfrm>
          <a:prstGeom prst="rect">
            <a:avLst/>
          </a:prstGeom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2701819" y="1225689"/>
            <a:ext cx="2376264" cy="1854153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Анна Яковлевна Андрейкина (Григорова) жена Мартина </a:t>
            </a:r>
            <a:r>
              <a:rPr lang="ru-RU" sz="1400" i="1" dirty="0" err="1" smtClean="0">
                <a:latin typeface="Times New Roman" pitchFamily="18" charset="0"/>
                <a:cs typeface="Arial" pitchFamily="34" charset="0"/>
              </a:rPr>
              <a:t>Каллистратовича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 Григорова – моя прапрабабушка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767" y="-41802"/>
            <a:ext cx="8523514" cy="1609344"/>
          </a:xfrm>
        </p:spPr>
        <p:txBody>
          <a:bodyPr/>
          <a:lstStyle/>
          <a:p>
            <a:r>
              <a:rPr lang="ru-RU" dirty="0" smtClean="0"/>
              <a:t>Дети Мартина и Анны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3408" y="1107653"/>
            <a:ext cx="55891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рождением </a:t>
            </a:r>
            <a:r>
              <a:rPr lang="ru-RU" sz="2400" dirty="0"/>
              <a:t>детей Мартин </a:t>
            </a:r>
            <a:r>
              <a:rPr lang="ru-RU" sz="2400" dirty="0" err="1"/>
              <a:t>Каллистратович</a:t>
            </a:r>
            <a:r>
              <a:rPr lang="ru-RU" sz="2400" dirty="0"/>
              <a:t> </a:t>
            </a:r>
            <a:r>
              <a:rPr lang="ru-RU" sz="2400" dirty="0" smtClean="0"/>
              <a:t>построил просторную </a:t>
            </a:r>
            <a:r>
              <a:rPr lang="ru-RU" sz="2400" dirty="0"/>
              <a:t>избу с широкими сенями.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Подрастали  </a:t>
            </a:r>
            <a:r>
              <a:rPr lang="ru-RU" sz="2400" dirty="0"/>
              <a:t>трое сыновей и трое дочерей.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Но заболел прапрадедушка Мартин тифом и умер. И пришлось прапрабабушке самой поднимать детей.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0337" y="2319919"/>
            <a:ext cx="5817525" cy="4072268"/>
            <a:chOff x="195942" y="2319919"/>
            <a:chExt cx="5817525" cy="407226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42" y="2319919"/>
              <a:ext cx="5817525" cy="4072268"/>
            </a:xfrm>
            <a:prstGeom prst="rect">
              <a:avLst/>
            </a:prstGeom>
          </p:spPr>
        </p:pic>
        <p:sp>
          <p:nvSpPr>
            <p:cNvPr id="10" name="Рамка 9"/>
            <p:cNvSpPr/>
            <p:nvPr/>
          </p:nvSpPr>
          <p:spPr>
            <a:xfrm>
              <a:off x="2158407" y="2319922"/>
              <a:ext cx="1892596" cy="2041449"/>
            </a:xfrm>
            <a:prstGeom prst="frame">
              <a:avLst>
                <a:gd name="adj1" fmla="val 238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Рамка 10"/>
            <p:cNvSpPr/>
            <p:nvPr/>
          </p:nvSpPr>
          <p:spPr>
            <a:xfrm>
              <a:off x="381488" y="2319921"/>
              <a:ext cx="1892596" cy="2041449"/>
            </a:xfrm>
            <a:prstGeom prst="frame">
              <a:avLst>
                <a:gd name="adj1" fmla="val 238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16353" y="1118953"/>
            <a:ext cx="1897424" cy="89717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Григоров Иван</a:t>
            </a:r>
            <a:endParaRPr lang="en-US" sz="1400" i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Мой прадед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2295401" y="1100687"/>
            <a:ext cx="2088978" cy="115138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Григорова Анна и ее 6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Моя прапрабабушка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202181" y="1948279"/>
            <a:ext cx="180052" cy="30378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2874240" y="2130014"/>
            <a:ext cx="187408" cy="1899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693827"/>
            <a:ext cx="1054325" cy="11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7553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Алексей </a:t>
            </a:r>
            <a:r>
              <a:rPr lang="ru-RU" dirty="0" err="1" smtClean="0"/>
              <a:t>Мартынович</a:t>
            </a:r>
            <a:r>
              <a:rPr lang="ru-RU" dirty="0" smtClean="0"/>
              <a:t> Григоров. Военный путь.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3293" y="1626317"/>
            <a:ext cx="82314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Судьбы детей  </a:t>
            </a:r>
            <a:r>
              <a:rPr lang="ru-RU" sz="2400" dirty="0" smtClean="0"/>
              <a:t>Мартына и </a:t>
            </a:r>
            <a:r>
              <a:rPr lang="ru-RU" sz="2400" dirty="0"/>
              <a:t>Анны Яковлевны связаны с Великой Отечественной </a:t>
            </a:r>
            <a:r>
              <a:rPr lang="ru-RU" sz="2400" dirty="0" smtClean="0"/>
              <a:t>войной.</a:t>
            </a:r>
          </a:p>
          <a:p>
            <a:endParaRPr lang="ru-RU" sz="2400" dirty="0" smtClean="0"/>
          </a:p>
          <a:p>
            <a:r>
              <a:rPr lang="ru-RU" sz="2400" dirty="0" smtClean="0"/>
              <a:t>Алексей, старший сын, был призван </a:t>
            </a:r>
            <a:r>
              <a:rPr lang="ru-RU" sz="2400" dirty="0"/>
              <a:t>в армию в 1938 году. </a:t>
            </a:r>
            <a:r>
              <a:rPr lang="ru-RU" sz="2400" dirty="0" smtClean="0"/>
              <a:t>Он служил </a:t>
            </a:r>
            <a:r>
              <a:rPr lang="ru-RU" sz="2400" dirty="0"/>
              <a:t>на Дальнем Востоке</a:t>
            </a:r>
            <a:r>
              <a:rPr lang="ru-RU" sz="2400" dirty="0" smtClean="0"/>
              <a:t>. Осенью </a:t>
            </a:r>
            <a:r>
              <a:rPr lang="ru-RU" sz="2400" dirty="0"/>
              <a:t>1941 года </a:t>
            </a:r>
            <a:r>
              <a:rPr lang="ru-RU" sz="2400" dirty="0" smtClean="0"/>
              <a:t>его </a:t>
            </a:r>
            <a:r>
              <a:rPr lang="ru-RU" sz="2400" dirty="0"/>
              <a:t>полк с Дальнего Востока </a:t>
            </a:r>
            <a:r>
              <a:rPr lang="ru-RU" sz="2400" dirty="0" smtClean="0"/>
              <a:t>перебросили на фронт.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Потом </a:t>
            </a:r>
            <a:r>
              <a:rPr lang="ru-RU" sz="2400" dirty="0"/>
              <a:t>пришло письмо, что он бьется под Москвой. Его последние слова: «Горит земля и небо. Товарищи подносят мне воды. Отбросили немцев от Москвы</a:t>
            </a:r>
            <a:r>
              <a:rPr lang="ru-RU" sz="2400" dirty="0" smtClean="0"/>
              <a:t>».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Алексей пропал без вести. До сих пор мы не можем найти его место гибели.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3" y="1806897"/>
            <a:ext cx="3297106" cy="4678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68" y="5961888"/>
            <a:ext cx="811557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9498</TotalTime>
  <Words>1165</Words>
  <Application>Microsoft Office PowerPoint</Application>
  <PresentationFormat>Произвольный</PresentationFormat>
  <Paragraphs>180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Дерево</vt:lpstr>
      <vt:lpstr>Презентация PowerPoint</vt:lpstr>
      <vt:lpstr>Паспорт проектной работы</vt:lpstr>
      <vt:lpstr>Данила Метелёв: потомок Григоровых</vt:lpstr>
      <vt:lpstr>Родина моих предков: Каружа</vt:lpstr>
      <vt:lpstr>Первое упоминание Григоровых в каруже</vt:lpstr>
      <vt:lpstr>Каллистрат Григоров </vt:lpstr>
      <vt:lpstr>Мартин григоров и анна Яковлевна</vt:lpstr>
      <vt:lpstr>Дети Мартина и Анны</vt:lpstr>
      <vt:lpstr>Алексей Мартынович Григоров. Военный путь.</vt:lpstr>
      <vt:lpstr>пелагеЯ григорова (двоюродная прабабушка)</vt:lpstr>
      <vt:lpstr>Ольга, Татьяна и николай Григоровы</vt:lpstr>
      <vt:lpstr>Иван григоров  (мой прадед). Война.    </vt:lpstr>
      <vt:lpstr>Иван григоров  (мой прадед). После войны.</vt:lpstr>
      <vt:lpstr>Моя бабушка вера и нина</vt:lpstr>
      <vt:lpstr>Мама, папа и я</vt:lpstr>
      <vt:lpstr>Открытие памятника в каруже</vt:lpstr>
      <vt:lpstr>Герб григоровых</vt:lpstr>
      <vt:lpstr>Выводы: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Секретарь</cp:lastModifiedBy>
  <cp:revision>139</cp:revision>
  <cp:lastPrinted>2017-12-11T17:38:07Z</cp:lastPrinted>
  <dcterms:created xsi:type="dcterms:W3CDTF">2017-07-04T15:28:59Z</dcterms:created>
  <dcterms:modified xsi:type="dcterms:W3CDTF">2018-01-22T09:51:21Z</dcterms:modified>
</cp:coreProperties>
</file>