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10" r:id="rId3"/>
    <p:sldId id="281" r:id="rId4"/>
    <p:sldId id="283" r:id="rId5"/>
    <p:sldId id="284" r:id="rId6"/>
    <p:sldId id="290" r:id="rId7"/>
    <p:sldId id="291" r:id="rId8"/>
    <p:sldId id="292" r:id="rId9"/>
    <p:sldId id="293" r:id="rId10"/>
    <p:sldId id="306" r:id="rId11"/>
    <p:sldId id="298" r:id="rId12"/>
    <p:sldId id="297" r:id="rId13"/>
    <p:sldId id="305" r:id="rId14"/>
    <p:sldId id="282" r:id="rId15"/>
    <p:sldId id="289" r:id="rId16"/>
    <p:sldId id="308" r:id="rId17"/>
    <p:sldId id="307" r:id="rId18"/>
    <p:sldId id="304" r:id="rId19"/>
    <p:sldId id="296" r:id="rId20"/>
    <p:sldId id="285" r:id="rId21"/>
    <p:sldId id="295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Международный интернет-конкурс «Страница семейной славы»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«История моей семьи в истории моей страны : 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война»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ученица 10 класса 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Ширинская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marL="0" indent="0" algn="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Полина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24.01.2018.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" y="0"/>
            <a:ext cx="9128204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1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ИРЕКТОР\Desktop\Родословная книга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РЕКТОР\Desktop\Родословная книга\3320946_195606037484_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01" y="-522820"/>
            <a:ext cx="6104061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97346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89844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-1741646"/>
            <a:ext cx="46795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-2572643"/>
            <a:ext cx="4679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30552" y="-1049149"/>
            <a:ext cx="45609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35955"/>
            <a:ext cx="3995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Annabelle" pitchFamily="66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Annabelle" pitchFamily="66" charset="0"/>
              </a:rPr>
              <a:t>Батура</a:t>
            </a:r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 Вера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 (1898-14.07.1943)</a:t>
            </a:r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,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моя 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прапрабабушка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п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о линии мамы</a:t>
            </a:r>
          </a:p>
          <a:p>
            <a:pPr algn="ctr"/>
            <a:endParaRPr lang="ru-RU" dirty="0">
              <a:solidFill>
                <a:srgbClr val="663300"/>
              </a:solidFill>
              <a:latin typeface="Annabelle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6464" y="-2018645"/>
            <a:ext cx="44279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algn="just"/>
            <a:r>
              <a:rPr lang="ru-RU" sz="1200" dirty="0" smtClean="0">
                <a:latin typeface="Annabelle" pitchFamily="66" charset="0"/>
              </a:rPr>
              <a:t>Уроженка </a:t>
            </a:r>
            <a:r>
              <a:rPr lang="ru-RU" sz="1200" dirty="0">
                <a:latin typeface="Annabelle" pitchFamily="66" charset="0"/>
              </a:rPr>
              <a:t>Западной Белоруссии </a:t>
            </a:r>
            <a:r>
              <a:rPr lang="ru-RU" sz="1200" dirty="0" smtClean="0">
                <a:latin typeface="Annabelle" pitchFamily="66" charset="0"/>
              </a:rPr>
              <a:t>(</a:t>
            </a:r>
            <a:r>
              <a:rPr lang="ru-RU" sz="1200" dirty="0">
                <a:latin typeface="Annabelle" pitchFamily="66" charset="0"/>
              </a:rPr>
              <a:t>Гродненская губерния, Гродненский уезд, </a:t>
            </a:r>
            <a:r>
              <a:rPr lang="ru-RU" sz="1200" dirty="0" err="1">
                <a:latin typeface="Annabelle" pitchFamily="66" charset="0"/>
              </a:rPr>
              <a:t>Скидельская</a:t>
            </a:r>
            <a:r>
              <a:rPr lang="ru-RU" sz="1200" dirty="0">
                <a:latin typeface="Annabelle" pitchFamily="66" charset="0"/>
              </a:rPr>
              <a:t> волость, </a:t>
            </a:r>
            <a:r>
              <a:rPr lang="ru-RU" sz="1200" dirty="0" smtClean="0">
                <a:latin typeface="Annabelle" pitchFamily="66" charset="0"/>
              </a:rPr>
              <a:t>деревня </a:t>
            </a:r>
            <a:r>
              <a:rPr lang="ru-RU" sz="1200" dirty="0">
                <a:latin typeface="Annabelle" pitchFamily="66" charset="0"/>
              </a:rPr>
              <a:t>Головачи, которая  принадлежала помещице </a:t>
            </a:r>
            <a:r>
              <a:rPr lang="ru-RU" sz="1200" dirty="0" err="1">
                <a:latin typeface="Annabelle" pitchFamily="66" charset="0"/>
              </a:rPr>
              <a:t>Чечетовой</a:t>
            </a:r>
            <a:r>
              <a:rPr lang="ru-RU" sz="1200" dirty="0">
                <a:latin typeface="Annabelle" pitchFamily="66" charset="0"/>
              </a:rPr>
              <a:t> (деревня Головачи </a:t>
            </a:r>
            <a:r>
              <a:rPr lang="ru-RU" sz="1200" dirty="0" err="1">
                <a:latin typeface="Annabelle" pitchFamily="66" charset="0"/>
              </a:rPr>
              <a:t>Скидельского</a:t>
            </a:r>
            <a:r>
              <a:rPr lang="ru-RU" sz="1200" dirty="0">
                <a:latin typeface="Annabelle" pitchFamily="66" charset="0"/>
              </a:rPr>
              <a:t> сельсовета Гродненской области с 1939 года). Девичьей фамилии не знаем. Вышла замуж за </a:t>
            </a:r>
            <a:r>
              <a:rPr lang="ru-RU" sz="1200" dirty="0" err="1">
                <a:latin typeface="Annabelle" pitchFamily="66" charset="0"/>
              </a:rPr>
              <a:t>Батура</a:t>
            </a:r>
            <a:r>
              <a:rPr lang="ru-RU" sz="1200" dirty="0">
                <a:latin typeface="Annabelle" pitchFamily="66" charset="0"/>
              </a:rPr>
              <a:t> Петра, муж был плотником, погиб в 1926 году при строительстве кровли дома. Родила двух сыновей: Александра (1896-1943) и Петра, 1922 г.р. Семья жила бедно, батрачили на других хозяев и польских панов. Александр пошел примаком в семью жены, взяв её с дочерью, у Надежды и Александра родились ещё двое сыновей: Петр и Алексей. Родственники были в деревне </a:t>
            </a:r>
            <a:r>
              <a:rPr lang="ru-RU" sz="1200" dirty="0" err="1">
                <a:latin typeface="Annabelle" pitchFamily="66" charset="0"/>
              </a:rPr>
              <a:t>Машталеры</a:t>
            </a:r>
            <a:r>
              <a:rPr lang="ru-RU" sz="1200" dirty="0">
                <a:latin typeface="Annabelle" pitchFamily="66" charset="0"/>
              </a:rPr>
              <a:t>. Во время ВОВ, в июле 1943 г., Вера пошла проведать семью старшего сына в  деревню </a:t>
            </a:r>
            <a:r>
              <a:rPr lang="ru-RU" sz="1200" dirty="0" err="1">
                <a:latin typeface="Annabelle" pitchFamily="66" charset="0"/>
              </a:rPr>
              <a:t>Пузевичи</a:t>
            </a:r>
            <a:r>
              <a:rPr lang="ru-RU" sz="1200" dirty="0">
                <a:latin typeface="Annabelle" pitchFamily="66" charset="0"/>
              </a:rPr>
              <a:t>. Каратели захватили население деревни и заживо сожгли их в амбарах за помощь партизанам. Впоследствии эту деревню назовут Партизанская. Такой информацией мы владели со слов младшего сына Петра, маминого дедушки. Недавно, знакомясь с архивами воинских захоронений </a:t>
            </a:r>
            <a:r>
              <a:rPr lang="ru-RU" sz="1200" dirty="0" err="1">
                <a:latin typeface="Annabelle" pitchFamily="66" charset="0"/>
              </a:rPr>
              <a:t>Скидельского</a:t>
            </a:r>
            <a:r>
              <a:rPr lang="ru-RU" sz="1200" dirty="0">
                <a:latin typeface="Annabelle" pitchFamily="66" charset="0"/>
              </a:rPr>
              <a:t> района, мы нашли братскую могилу 5563, в которой покоятся наши родственники: прапрабабушка Вера, семья её сына Александра (документ прилагаем). Долго не могли уснуть той ночью, мы обрели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«</a:t>
            </a:r>
            <a:r>
              <a:rPr lang="ru-RU" sz="1200" dirty="0">
                <a:latin typeface="Annabelle" pitchFamily="66" charset="0"/>
              </a:rPr>
              <a:t>свою» </a:t>
            </a:r>
            <a:r>
              <a:rPr lang="ru-RU" sz="1200" dirty="0" smtClean="0">
                <a:latin typeface="Annabelle" pitchFamily="66" charset="0"/>
              </a:rPr>
              <a:t>Хатынь. Вера- </a:t>
            </a:r>
            <a:r>
              <a:rPr lang="ru-RU" sz="1200" dirty="0">
                <a:latin typeface="Annabelle" pitchFamily="66" charset="0"/>
              </a:rPr>
              <a:t>45 </a:t>
            </a:r>
            <a:r>
              <a:rPr lang="ru-RU" sz="1200" dirty="0" smtClean="0">
                <a:latin typeface="Annabelle" pitchFamily="66" charset="0"/>
              </a:rPr>
              <a:t>лет, Александр</a:t>
            </a:r>
            <a:r>
              <a:rPr lang="ru-RU" sz="1200" dirty="0">
                <a:latin typeface="Annabelle" pitchFamily="66" charset="0"/>
              </a:rPr>
              <a:t>, </a:t>
            </a:r>
            <a:r>
              <a:rPr lang="ru-RU" sz="1200" dirty="0" smtClean="0">
                <a:latin typeface="Annabelle" pitchFamily="66" charset="0"/>
              </a:rPr>
              <a:t>сын, </a:t>
            </a:r>
            <a:r>
              <a:rPr lang="ru-RU" sz="1200" dirty="0">
                <a:latin typeface="Annabelle" pitchFamily="66" charset="0"/>
              </a:rPr>
              <a:t>около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28 лет, Надежда</a:t>
            </a:r>
            <a:r>
              <a:rPr lang="ru-RU" sz="1200" dirty="0">
                <a:latin typeface="Annabelle" pitchFamily="66" charset="0"/>
              </a:rPr>
              <a:t>, </a:t>
            </a:r>
            <a:r>
              <a:rPr lang="ru-RU" sz="1200" dirty="0" smtClean="0">
                <a:latin typeface="Annabelle" pitchFamily="66" charset="0"/>
              </a:rPr>
              <a:t>невестка– </a:t>
            </a:r>
            <a:r>
              <a:rPr lang="ru-RU" sz="1200" dirty="0">
                <a:latin typeface="Annabelle" pitchFamily="66" charset="0"/>
              </a:rPr>
              <a:t>около 32 </a:t>
            </a:r>
            <a:r>
              <a:rPr lang="ru-RU" sz="1200" dirty="0" smtClean="0">
                <a:latin typeface="Annabelle" pitchFamily="66" charset="0"/>
              </a:rPr>
              <a:t>лет, Мария</a:t>
            </a:r>
            <a:r>
              <a:rPr lang="ru-RU" sz="1200" dirty="0">
                <a:latin typeface="Annabelle" pitchFamily="66" charset="0"/>
              </a:rPr>
              <a:t>,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внучка </a:t>
            </a:r>
            <a:r>
              <a:rPr lang="ru-RU" sz="1200" dirty="0">
                <a:latin typeface="Annabelle" pitchFamily="66" charset="0"/>
              </a:rPr>
              <a:t>– </a:t>
            </a:r>
            <a:r>
              <a:rPr lang="ru-RU" sz="1200" dirty="0" smtClean="0">
                <a:latin typeface="Annabelle" pitchFamily="66" charset="0"/>
              </a:rPr>
              <a:t>14 лет, Петр</a:t>
            </a:r>
            <a:r>
              <a:rPr lang="ru-RU" sz="1200" dirty="0">
                <a:latin typeface="Annabelle" pitchFamily="66" charset="0"/>
              </a:rPr>
              <a:t>, внук- 6 </a:t>
            </a:r>
            <a:r>
              <a:rPr lang="ru-RU" sz="1200" dirty="0" smtClean="0">
                <a:latin typeface="Annabelle" pitchFamily="66" charset="0"/>
              </a:rPr>
              <a:t>лет, Алексей</a:t>
            </a:r>
            <a:r>
              <a:rPr lang="ru-RU" sz="1200" dirty="0">
                <a:latin typeface="Annabelle" pitchFamily="66" charset="0"/>
              </a:rPr>
              <a:t>,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внук </a:t>
            </a:r>
            <a:r>
              <a:rPr lang="ru-RU" sz="1200" dirty="0">
                <a:latin typeface="Annabelle" pitchFamily="66" charset="0"/>
              </a:rPr>
              <a:t>– 2 </a:t>
            </a:r>
            <a:r>
              <a:rPr lang="ru-RU" sz="1200" dirty="0" smtClean="0">
                <a:latin typeface="Annabelle" pitchFamily="66" charset="0"/>
              </a:rPr>
              <a:t>года.</a:t>
            </a:r>
            <a:endParaRPr lang="ru-RU" sz="1200" dirty="0">
              <a:latin typeface="Annabelle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" t="1836" r="2867" b="2405"/>
          <a:stretch/>
        </p:blipFill>
        <p:spPr bwMode="auto">
          <a:xfrm>
            <a:off x="669955" y="1919334"/>
            <a:ext cx="2851843" cy="3885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9" y="-223662"/>
            <a:ext cx="13044426" cy="88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988" y="-221078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858" y="1308983"/>
            <a:ext cx="7986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47" y="82843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5263" y="572209"/>
            <a:ext cx="5842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3" y="5366977"/>
            <a:ext cx="4332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9572" y="849208"/>
            <a:ext cx="7685295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932038" y="3336668"/>
            <a:ext cx="385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99591" y="6231708"/>
            <a:ext cx="3744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8024" y="5090992"/>
            <a:ext cx="309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0035" y="3982996"/>
            <a:ext cx="2778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863586" y="674652"/>
            <a:ext cx="8136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76057" y="3244334"/>
            <a:ext cx="37504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1022887" y="422670"/>
            <a:ext cx="7253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nnabelle" pitchFamily="66" charset="0"/>
              </a:rPr>
              <a:t>              </a:t>
            </a:r>
            <a:endParaRPr lang="ru-RU" sz="1200" dirty="0">
              <a:latin typeface="Annabelle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1979" y="-461382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9591" y="-1326148"/>
            <a:ext cx="725791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022888" y="-3680638"/>
            <a:ext cx="725324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436478" y="3336670"/>
            <a:ext cx="3390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392689" y="596881"/>
            <a:ext cx="41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99594" y="-1279100"/>
            <a:ext cx="73765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79713" y="443567"/>
            <a:ext cx="3487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13033" y="3717032"/>
            <a:ext cx="2209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1300845" y="5860435"/>
            <a:ext cx="5526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16403" y="628919"/>
            <a:ext cx="3464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Annabelle" pitchFamily="66" charset="0"/>
              </a:rPr>
              <a:t>Батура</a:t>
            </a:r>
            <a:r>
              <a:rPr lang="ru-RU" sz="1600" b="1" dirty="0" smtClean="0">
                <a:latin typeface="Annabelle" pitchFamily="66" charset="0"/>
              </a:rPr>
              <a:t> </a:t>
            </a:r>
            <a:r>
              <a:rPr lang="ru-RU" sz="1600" b="1" dirty="0">
                <a:latin typeface="Annabelle" pitchFamily="66" charset="0"/>
              </a:rPr>
              <a:t>Вера</a:t>
            </a:r>
            <a:endParaRPr lang="ru-RU" sz="1600" dirty="0">
              <a:latin typeface="Annabelle" pitchFamily="66" charset="0"/>
            </a:endParaRPr>
          </a:p>
        </p:txBody>
      </p:sp>
      <p:pic>
        <p:nvPicPr>
          <p:cNvPr id="53" name="Рисунок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8" y="1308984"/>
            <a:ext cx="3854986" cy="518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C:\Users\Инна\Desktop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65" y="1308984"/>
            <a:ext cx="3399557" cy="3383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50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46" y="-223663"/>
            <a:ext cx="13044426" cy="88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988" y="-221078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858" y="1308983"/>
            <a:ext cx="7986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47" y="82843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5263" y="572209"/>
            <a:ext cx="5842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3" y="5366977"/>
            <a:ext cx="4332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9572" y="849208"/>
            <a:ext cx="7685295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932038" y="3336668"/>
            <a:ext cx="385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99591" y="6231708"/>
            <a:ext cx="3744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8024" y="5090992"/>
            <a:ext cx="309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0035" y="3982996"/>
            <a:ext cx="2778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863586" y="674652"/>
            <a:ext cx="8136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76057" y="3244334"/>
            <a:ext cx="37504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1022887" y="422670"/>
            <a:ext cx="7253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nnabelle" pitchFamily="66" charset="0"/>
              </a:rPr>
              <a:t>              </a:t>
            </a:r>
            <a:endParaRPr lang="ru-RU" sz="1200" dirty="0">
              <a:latin typeface="Annabelle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1979" y="-461382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9591" y="-1326148"/>
            <a:ext cx="725791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022888" y="-3680638"/>
            <a:ext cx="725324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436478" y="3336670"/>
            <a:ext cx="3390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392689" y="596881"/>
            <a:ext cx="4125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99594" y="-1279100"/>
            <a:ext cx="73765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79713" y="443567"/>
            <a:ext cx="3487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13033" y="3717032"/>
            <a:ext cx="2209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1300845" y="5860435"/>
            <a:ext cx="5526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16403" y="628919"/>
            <a:ext cx="3464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6" y="587039"/>
            <a:ext cx="4514390" cy="4745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Прямоугольник 47"/>
          <p:cNvSpPr/>
          <p:nvPr/>
        </p:nvSpPr>
        <p:spPr>
          <a:xfrm>
            <a:off x="1022888" y="5460327"/>
            <a:ext cx="7977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nnabelle" pitchFamily="66" charset="0"/>
              </a:rPr>
              <a:t>№ 27-31 – семья старшего прадедушкиного брата  Александра Петровича </a:t>
            </a:r>
            <a:r>
              <a:rPr lang="ru-RU" sz="1600" dirty="0" err="1">
                <a:latin typeface="Annabelle" pitchFamily="66" charset="0"/>
              </a:rPr>
              <a:t>Батура</a:t>
            </a:r>
            <a:r>
              <a:rPr lang="ru-RU" sz="1600" dirty="0">
                <a:latin typeface="Annabelle" pitchFamily="66" charset="0"/>
              </a:rPr>
              <a:t>, жителей деревни </a:t>
            </a:r>
            <a:r>
              <a:rPr lang="ru-RU" sz="1600" dirty="0" err="1">
                <a:latin typeface="Annabelle" pitchFamily="66" charset="0"/>
              </a:rPr>
              <a:t>Пузевичи</a:t>
            </a:r>
            <a:r>
              <a:rPr lang="ru-RU" sz="1600" dirty="0">
                <a:latin typeface="Annabelle" pitchFamily="66" charset="0"/>
              </a:rPr>
              <a:t> (Партизанская с 2013 г.)</a:t>
            </a:r>
          </a:p>
          <a:p>
            <a:r>
              <a:rPr lang="ru-RU" sz="1600" dirty="0">
                <a:latin typeface="Annabelle" pitchFamily="66" charset="0"/>
              </a:rPr>
              <a:t>Прапрабабушка </a:t>
            </a:r>
            <a:r>
              <a:rPr lang="ru-RU" sz="1600" dirty="0" err="1">
                <a:latin typeface="Annabelle" pitchFamily="66" charset="0"/>
              </a:rPr>
              <a:t>Батура</a:t>
            </a:r>
            <a:r>
              <a:rPr lang="ru-RU" sz="1600" dirty="0">
                <a:latin typeface="Annabelle" pitchFamily="66" charset="0"/>
              </a:rPr>
              <a:t> Вера значится в числе неизвестных, так как она  была жительницей деревни Головачи, а не деревни </a:t>
            </a:r>
            <a:r>
              <a:rPr lang="ru-RU" sz="1600" dirty="0" err="1" smtClean="0">
                <a:latin typeface="Annabelle" pitchFamily="66" charset="0"/>
              </a:rPr>
              <a:t>Пузевичи</a:t>
            </a:r>
            <a:r>
              <a:rPr lang="ru-RU" sz="1400" dirty="0" smtClean="0">
                <a:latin typeface="Annabelle" pitchFamily="66" charset="0"/>
              </a:rPr>
              <a:t>.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7852" y="517585"/>
            <a:ext cx="28126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err="1">
                <a:latin typeface="Annabelle" pitchFamily="66" charset="0"/>
              </a:rPr>
              <a:t>Администр</a:t>
            </a:r>
            <a:r>
              <a:rPr lang="ru-RU" sz="1600" dirty="0">
                <a:latin typeface="Annabelle" pitchFamily="66" charset="0"/>
              </a:rPr>
              <a:t>. принадлежность</a:t>
            </a:r>
          </a:p>
          <a:p>
            <a:pPr fontAlgn="base"/>
            <a:r>
              <a:rPr lang="ru-RU" sz="1600" b="1" dirty="0">
                <a:latin typeface="Annabelle" pitchFamily="66" charset="0"/>
              </a:rPr>
              <a:t>1870</a:t>
            </a:r>
            <a:endParaRPr lang="ru-RU" sz="1600" dirty="0">
              <a:latin typeface="Annabelle" pitchFamily="66" charset="0"/>
            </a:endParaRPr>
          </a:p>
          <a:p>
            <a:pPr fontAlgn="base"/>
            <a:r>
              <a:rPr lang="ru-RU" sz="1600" dirty="0">
                <a:latin typeface="Annabelle" pitchFamily="66" charset="0"/>
              </a:rPr>
              <a:t>Гродненская губерния</a:t>
            </a:r>
          </a:p>
          <a:p>
            <a:pPr fontAlgn="base"/>
            <a:r>
              <a:rPr lang="ru-RU" sz="1600" dirty="0">
                <a:latin typeface="Annabelle" pitchFamily="66" charset="0"/>
              </a:rPr>
              <a:t>Гродненский уезд</a:t>
            </a:r>
          </a:p>
          <a:p>
            <a:pPr fontAlgn="base"/>
            <a:r>
              <a:rPr lang="ru-RU" sz="1600" u="sng" dirty="0" err="1">
                <a:latin typeface="Annabelle" pitchFamily="66" charset="0"/>
              </a:rPr>
              <a:t>Скидельская</a:t>
            </a:r>
            <a:r>
              <a:rPr lang="ru-RU" sz="1600" u="sng" dirty="0">
                <a:latin typeface="Annabelle" pitchFamily="66" charset="0"/>
              </a:rPr>
              <a:t> волость</a:t>
            </a:r>
            <a:endParaRPr lang="ru-RU" sz="1600" dirty="0">
              <a:latin typeface="Annabelle" pitchFamily="66" charset="0"/>
            </a:endParaRPr>
          </a:p>
          <a:p>
            <a:pPr fontAlgn="base"/>
            <a:r>
              <a:rPr lang="ru-RU" sz="1600" dirty="0" err="1">
                <a:latin typeface="Annabelle" pitchFamily="66" charset="0"/>
              </a:rPr>
              <a:t>Пузевичи</a:t>
            </a:r>
            <a:r>
              <a:rPr lang="ru-RU" sz="1600" dirty="0">
                <a:latin typeface="Annabelle" pitchFamily="66" charset="0"/>
              </a:rPr>
              <a:t>, деревня</a:t>
            </a:r>
          </a:p>
          <a:p>
            <a:pPr fontAlgn="base"/>
            <a:r>
              <a:rPr lang="ru-RU" sz="1600" b="1" dirty="0">
                <a:latin typeface="Annabelle" pitchFamily="66" charset="0"/>
              </a:rPr>
              <a:t>1924</a:t>
            </a:r>
            <a:endParaRPr lang="ru-RU" sz="1600" dirty="0">
              <a:latin typeface="Annabelle" pitchFamily="66" charset="0"/>
            </a:endParaRPr>
          </a:p>
          <a:p>
            <a:pPr fontAlgn="base"/>
            <a:r>
              <a:rPr lang="ru-RU" sz="1600" dirty="0" err="1">
                <a:latin typeface="Annabelle" pitchFamily="66" charset="0"/>
              </a:rPr>
              <a:t>Белостокское</a:t>
            </a:r>
            <a:r>
              <a:rPr lang="ru-RU" sz="1600" dirty="0">
                <a:latin typeface="Annabelle" pitchFamily="66" charset="0"/>
              </a:rPr>
              <a:t> воеводство</a:t>
            </a:r>
          </a:p>
          <a:p>
            <a:pPr fontAlgn="base"/>
            <a:r>
              <a:rPr lang="ru-RU" sz="1600" dirty="0">
                <a:latin typeface="Annabelle" pitchFamily="66" charset="0"/>
              </a:rPr>
              <a:t>Гродненский повет</a:t>
            </a:r>
          </a:p>
          <a:p>
            <a:pPr fontAlgn="base"/>
            <a:r>
              <a:rPr lang="ru-RU" sz="1600" dirty="0">
                <a:latin typeface="Annabelle" pitchFamily="66" charset="0"/>
              </a:rPr>
              <a:t>гмина сельская Скидель</a:t>
            </a:r>
          </a:p>
          <a:p>
            <a:pPr fontAlgn="base"/>
            <a:r>
              <a:rPr lang="ru-RU" sz="1600" dirty="0" err="1">
                <a:latin typeface="Annabelle" pitchFamily="66" charset="0"/>
              </a:rPr>
              <a:t>Пузевичи</a:t>
            </a:r>
            <a:r>
              <a:rPr lang="ru-RU" sz="1600" dirty="0">
                <a:latin typeface="Annabelle" pitchFamily="66" charset="0"/>
              </a:rPr>
              <a:t>, деревня</a:t>
            </a:r>
          </a:p>
          <a:p>
            <a:pPr fontAlgn="base"/>
            <a:r>
              <a:rPr lang="ru-RU" sz="1600" b="1" dirty="0">
                <a:latin typeface="Annabelle" pitchFamily="66" charset="0"/>
              </a:rPr>
              <a:t>2013</a:t>
            </a:r>
            <a:endParaRPr lang="ru-RU" sz="1600" dirty="0">
              <a:latin typeface="Annabelle" pitchFamily="66" charset="0"/>
            </a:endParaRPr>
          </a:p>
          <a:p>
            <a:pPr fontAlgn="base"/>
            <a:r>
              <a:rPr lang="ru-RU" sz="1600" dirty="0">
                <a:latin typeface="Annabelle" pitchFamily="66" charset="0"/>
              </a:rPr>
              <a:t>Гродненская область</a:t>
            </a:r>
          </a:p>
          <a:p>
            <a:pPr fontAlgn="base"/>
            <a:r>
              <a:rPr lang="ru-RU" sz="1600" dirty="0">
                <a:latin typeface="Annabelle" pitchFamily="66" charset="0"/>
              </a:rPr>
              <a:t>Гродненский район</a:t>
            </a:r>
          </a:p>
          <a:p>
            <a:pPr fontAlgn="base"/>
            <a:r>
              <a:rPr lang="ru-RU" sz="1600" dirty="0" err="1">
                <a:latin typeface="Annabelle" pitchFamily="66" charset="0"/>
              </a:rPr>
              <a:t>Скидельский</a:t>
            </a:r>
            <a:r>
              <a:rPr lang="ru-RU" sz="1600" dirty="0">
                <a:latin typeface="Annabelle" pitchFamily="66" charset="0"/>
              </a:rPr>
              <a:t> сельсовет</a:t>
            </a:r>
          </a:p>
          <a:p>
            <a:pPr fontAlgn="base"/>
            <a:r>
              <a:rPr lang="ru-RU" sz="1600" dirty="0">
                <a:latin typeface="Annabelle" pitchFamily="66" charset="0"/>
              </a:rPr>
              <a:t>Партизанская, деревня</a:t>
            </a:r>
          </a:p>
        </p:txBody>
      </p:sp>
    </p:spTree>
    <p:extLst>
      <p:ext uri="{BB962C8B-B14F-4D97-AF65-F5344CB8AC3E}">
        <p14:creationId xmlns:p14="http://schemas.microsoft.com/office/powerpoint/2010/main" val="31928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ИРЕКТОР\Desktop\Родословная книга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2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РЕКТОР\Desktop\Родословная книга\3320946_195606037484_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35" y="-277267"/>
            <a:ext cx="6536111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671691"/>
            <a:ext cx="46085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400" dirty="0" smtClean="0">
                <a:latin typeface="Annabelle" pitchFamily="66" charset="0"/>
              </a:rPr>
              <a:t>Родилась </a:t>
            </a:r>
            <a:r>
              <a:rPr lang="ru-RU" sz="1400" dirty="0">
                <a:latin typeface="Annabelle" pitchFamily="66" charset="0"/>
              </a:rPr>
              <a:t>в Западной Белоруссии: деревня Головачи </a:t>
            </a:r>
            <a:r>
              <a:rPr lang="ru-RU" sz="1400" dirty="0" err="1">
                <a:latin typeface="Annabelle" pitchFamily="66" charset="0"/>
              </a:rPr>
              <a:t>Скидельской</a:t>
            </a:r>
            <a:r>
              <a:rPr lang="ru-RU" sz="1400" dirty="0">
                <a:latin typeface="Annabelle" pitchFamily="66" charset="0"/>
              </a:rPr>
              <a:t> гмины (волости) </a:t>
            </a:r>
            <a:r>
              <a:rPr lang="ru-RU" sz="1400" dirty="0" err="1">
                <a:latin typeface="Annabelle" pitchFamily="66" charset="0"/>
              </a:rPr>
              <a:t>Гроднинского</a:t>
            </a:r>
            <a:r>
              <a:rPr lang="ru-RU" sz="1400" dirty="0">
                <a:latin typeface="Annabelle" pitchFamily="66" charset="0"/>
              </a:rPr>
              <a:t> повета (деревня Головачи </a:t>
            </a:r>
            <a:r>
              <a:rPr lang="ru-RU" sz="1400" dirty="0" err="1">
                <a:latin typeface="Annabelle" pitchFamily="66" charset="0"/>
              </a:rPr>
              <a:t>Скидельского</a:t>
            </a:r>
            <a:r>
              <a:rPr lang="ru-RU" sz="1400" dirty="0">
                <a:latin typeface="Annabelle" pitchFamily="66" charset="0"/>
              </a:rPr>
              <a:t> сельсовета Гродненской области с 1939 года) в семье крестьян. Семья имела хорошие участки земли, работали на них даже батраки. У четы </a:t>
            </a:r>
            <a:r>
              <a:rPr lang="ru-RU" sz="1400" dirty="0" err="1">
                <a:latin typeface="Annabelle" pitchFamily="66" charset="0"/>
              </a:rPr>
              <a:t>Езепчик</a:t>
            </a:r>
            <a:r>
              <a:rPr lang="ru-RU" sz="1400" dirty="0">
                <a:latin typeface="Annabelle" pitchFamily="66" charset="0"/>
              </a:rPr>
              <a:t> родились дети:  сын Петр, прим.1920 г.р., дочь Нина, 1922 г.р.,  дочь Екатерина, прим. 1924 г.р.  Нина четыре года обучалась в церковно-приходской школе, проявила себя способной ученицей. Говорила на белорусском, польском, русском языках. Священник-учитель советовал продолжить обучение девочки, но родители не посчитали нужным. Прожила очень тяжелую жизнь. В 19 лет, в 1941 году, Нина венчается с </a:t>
            </a:r>
            <a:r>
              <a:rPr lang="ru-RU" sz="1400" dirty="0" err="1">
                <a:latin typeface="Annabelle" pitchFamily="66" charset="0"/>
              </a:rPr>
              <a:t>Батура</a:t>
            </a:r>
            <a:r>
              <a:rPr lang="ru-RU" sz="1400" dirty="0">
                <a:latin typeface="Annabelle" pitchFamily="66" charset="0"/>
              </a:rPr>
              <a:t> Петром Петровичем, чтобы не быть угнанной на принудительные работы в Германию. Но мужа все равно угоняют в Германию. В 1942г. родился сын Николай. </a:t>
            </a:r>
            <a:r>
              <a:rPr lang="ru-RU" sz="1400" dirty="0" smtClean="0">
                <a:latin typeface="Annabelle" pitchFamily="66" charset="0"/>
              </a:rPr>
              <a:t>В 1945 году возвращается муж с войны инвалидом, вся тяжесть крестьянского быта легла на бабушкины</a:t>
            </a:r>
          </a:p>
          <a:p>
            <a:r>
              <a:rPr lang="ru-RU" sz="1400" dirty="0" smtClean="0">
                <a:latin typeface="Annabelle" pitchFamily="66" charset="0"/>
              </a:rPr>
              <a:t> плечи. У </a:t>
            </a:r>
            <a:r>
              <a:rPr lang="ru-RU" sz="1400" dirty="0">
                <a:latin typeface="Annabelle" pitchFamily="66" charset="0"/>
              </a:rPr>
              <a:t>них родилось пять </a:t>
            </a:r>
            <a:r>
              <a:rPr lang="ru-RU" sz="1400" dirty="0" smtClean="0">
                <a:latin typeface="Annabelle" pitchFamily="66" charset="0"/>
              </a:rPr>
              <a:t>детей</a:t>
            </a:r>
            <a:r>
              <a:rPr lang="ru-RU" sz="1400" dirty="0">
                <a:latin typeface="Annabelle" pitchFamily="66" charset="0"/>
              </a:rPr>
              <a:t>. Дочь умерла </a:t>
            </a:r>
            <a:endParaRPr lang="ru-RU" sz="1400" dirty="0" smtClean="0">
              <a:latin typeface="Annabelle" pitchFamily="66" charset="0"/>
            </a:endParaRPr>
          </a:p>
          <a:p>
            <a:r>
              <a:rPr lang="ru-RU" sz="1400" dirty="0" smtClean="0">
                <a:latin typeface="Annabelle" pitchFamily="66" charset="0"/>
              </a:rPr>
              <a:t>еще </a:t>
            </a:r>
            <a:r>
              <a:rPr lang="ru-RU" sz="1400" dirty="0">
                <a:latin typeface="Annabelle" pitchFamily="66" charset="0"/>
              </a:rPr>
              <a:t>в младенчестве. Они вырастили </a:t>
            </a:r>
            <a:r>
              <a:rPr lang="ru-RU" sz="1400" dirty="0" smtClean="0">
                <a:latin typeface="Annabelle" pitchFamily="66" charset="0"/>
              </a:rPr>
              <a:t>четырех </a:t>
            </a:r>
          </a:p>
          <a:p>
            <a:r>
              <a:rPr lang="ru-RU" sz="1400" dirty="0" smtClean="0">
                <a:latin typeface="Annabelle" pitchFamily="66" charset="0"/>
              </a:rPr>
              <a:t>сыновей</a:t>
            </a:r>
            <a:r>
              <a:rPr lang="ru-RU" sz="1400" dirty="0">
                <a:latin typeface="Annabelle" pitchFamily="66" charset="0"/>
              </a:rPr>
              <a:t>, один из них – Александр, мой </a:t>
            </a:r>
            <a:endParaRPr lang="ru-RU" sz="1400" dirty="0" smtClean="0">
              <a:latin typeface="Annabelle" pitchFamily="66" charset="0"/>
            </a:endParaRPr>
          </a:p>
          <a:p>
            <a:r>
              <a:rPr lang="ru-RU" sz="1400" dirty="0" smtClean="0">
                <a:latin typeface="Annabelle" pitchFamily="66" charset="0"/>
              </a:rPr>
              <a:t>дедушка. В </a:t>
            </a:r>
            <a:r>
              <a:rPr lang="ru-RU" sz="1400" dirty="0">
                <a:latin typeface="Annabelle" pitchFamily="66" charset="0"/>
              </a:rPr>
              <a:t>2оо1 г. умирает бабушка</a:t>
            </a:r>
            <a:r>
              <a:rPr lang="ru-RU" sz="1400" dirty="0" smtClean="0">
                <a:latin typeface="Annabelle" pitchFamily="66" charset="0"/>
              </a:rPr>
              <a:t>. </a:t>
            </a:r>
          </a:p>
          <a:p>
            <a:r>
              <a:rPr lang="ru-RU" sz="1400" dirty="0" smtClean="0">
                <a:latin typeface="Annabelle" pitchFamily="66" charset="0"/>
              </a:rPr>
              <a:t>Похоронена на кладбище деревни </a:t>
            </a:r>
          </a:p>
          <a:p>
            <a:r>
              <a:rPr lang="ru-RU" sz="1400" dirty="0" smtClean="0">
                <a:latin typeface="Annabelle" pitchFamily="66" charset="0"/>
              </a:rPr>
              <a:t>Головачи.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97346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-1741646"/>
            <a:ext cx="50395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 descr="C:\Users\Инна\Desktop\Родословная\Бабушка Нин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0" y="2060848"/>
            <a:ext cx="2764155" cy="3699510"/>
          </a:xfrm>
          <a:prstGeom prst="round2DiagRect">
            <a:avLst>
              <a:gd name="adj1" fmla="val 16667"/>
              <a:gd name="adj2" fmla="val 0"/>
            </a:avLst>
          </a:prstGeom>
          <a:ln w="152400" cap="sq">
            <a:solidFill>
              <a:srgbClr val="FBDC8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97346"/>
            <a:ext cx="2984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Annabelle" pitchFamily="66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Annabelle" pitchFamily="66" charset="0"/>
              </a:rPr>
              <a:t>Батура</a:t>
            </a:r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 (</a:t>
            </a:r>
            <a:r>
              <a:rPr lang="ru-RU" b="1" dirty="0" err="1">
                <a:solidFill>
                  <a:srgbClr val="663300"/>
                </a:solidFill>
                <a:latin typeface="Annabelle" pitchFamily="66" charset="0"/>
              </a:rPr>
              <a:t>Езепчик</a:t>
            </a:r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)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Нина Осиповна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(11.09.1922 – 13.05. 2001)</a:t>
            </a:r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,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моя 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прабабушка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п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о линии мамы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ИРЕКТОР\Desktop\Родословная книга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2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РЕКТОР\Desktop\Родословная книга\3320946_195606037484_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-243408"/>
            <a:ext cx="6536111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671691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97346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88984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" name="Рисунок 9" descr="C:\Users\Инна\Desktop\Родословная\Пантюхин А.А.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" y="2348880"/>
            <a:ext cx="2658110" cy="3540125"/>
          </a:xfrm>
          <a:prstGeom prst="round2DiagRect">
            <a:avLst>
              <a:gd name="adj1" fmla="val 16667"/>
              <a:gd name="adj2" fmla="val 0"/>
            </a:avLst>
          </a:prstGeom>
          <a:ln w="152400" cap="sq">
            <a:solidFill>
              <a:srgbClr val="FBDC8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382012"/>
            <a:ext cx="28371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663300"/>
                </a:solidFill>
                <a:latin typeface="Annabelle" pitchFamily="66" charset="0"/>
              </a:rPr>
              <a:t>Пантюхин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 Алексей Афанасьевич 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(15.03.1922-29.12.1985)</a:t>
            </a:r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,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мой 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прадедушка 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по линии мамы,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участник и ветеран ВОВ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-1741646"/>
            <a:ext cx="482453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pPr algn="just"/>
            <a:r>
              <a:rPr lang="ru-RU" sz="1200" dirty="0" smtClean="0">
                <a:latin typeface="Annabelle" pitchFamily="66" charset="0"/>
              </a:rPr>
              <a:t>Родился </a:t>
            </a:r>
            <a:r>
              <a:rPr lang="ru-RU" sz="1200" dirty="0">
                <a:latin typeface="Annabelle" pitchFamily="66" charset="0"/>
              </a:rPr>
              <a:t>15 марта 1920 года в Сибири: Алтайский край, Красногорский район, дер. Лебяжье. Мальчика воспитывали сестры, так как мама умерла (когда она родила сына, ей было 50 лет), а отец женился вновь. Разница в возрасте с сестрами у Алексея была в двадцать лет. Отец мальчика, Афанасий, долгожитель, умер в возрасте ста лет. </a:t>
            </a:r>
          </a:p>
          <a:p>
            <a:pPr algn="just"/>
            <a:r>
              <a:rPr lang="ru-RU" sz="1200" dirty="0">
                <a:latin typeface="Annabelle" pitchFamily="66" charset="0"/>
              </a:rPr>
              <a:t>Окончил 4 класса школы. До призыва в ряды Советской Армии,  до августа1940 года, работал в колхозе, пек хлеб  в колхозной пекарне. Служить Алексей попал на Дальний Восток. Военную присягу принял в феврале 1941 года. Начиная с 1938 года, там шли столкновения с фашистской Японией у реки </a:t>
            </a:r>
            <a:r>
              <a:rPr lang="ru-RU" sz="1200" dirty="0" err="1">
                <a:latin typeface="Annabelle" pitchFamily="66" charset="0"/>
              </a:rPr>
              <a:t>Халкин</a:t>
            </a:r>
            <a:r>
              <a:rPr lang="ru-RU" sz="1200" dirty="0">
                <a:latin typeface="Annabelle" pitchFamily="66" charset="0"/>
              </a:rPr>
              <a:t>-Гол и озера Хасан. Две дальневосточные дивизии сдерживали натиск агрессора  в годы ВОВ. Алексей Афанасьевич служил в 7-м стрелковом батальоне ручным пулеметчиком. Имел  правительственные награды за победу над Японией. Демобилизован был в сентябре 1946 года </a:t>
            </a:r>
            <a:r>
              <a:rPr lang="ru-RU" sz="1200" dirty="0" smtClean="0">
                <a:latin typeface="Annabelle" pitchFamily="66" charset="0"/>
              </a:rPr>
              <a:t>рядовым. Остался работать </a:t>
            </a:r>
            <a:r>
              <a:rPr lang="ru-RU" sz="1200" dirty="0">
                <a:latin typeface="Annabelle" pitchFamily="66" charset="0"/>
              </a:rPr>
              <a:t>на Камчатке в рыбоводческом хозяйстве. </a:t>
            </a:r>
            <a:r>
              <a:rPr lang="ru-RU" sz="1200" dirty="0" smtClean="0">
                <a:latin typeface="Annabelle" pitchFamily="66" charset="0"/>
              </a:rPr>
              <a:t>Там </a:t>
            </a:r>
            <a:r>
              <a:rPr lang="ru-RU" sz="1200" dirty="0">
                <a:latin typeface="Annabelle" pitchFamily="66" charset="0"/>
              </a:rPr>
              <a:t>познакомился со своей будущей женой, </a:t>
            </a:r>
            <a:r>
              <a:rPr lang="ru-RU" sz="1200" dirty="0" err="1" smtClean="0">
                <a:latin typeface="Annabelle" pitchFamily="66" charset="0"/>
              </a:rPr>
              <a:t>Мжачих</a:t>
            </a:r>
            <a:r>
              <a:rPr lang="ru-RU" sz="1200" dirty="0" smtClean="0">
                <a:latin typeface="Annabelle" pitchFamily="66" charset="0"/>
              </a:rPr>
              <a:t> Еленой </a:t>
            </a:r>
            <a:r>
              <a:rPr lang="ru-RU" sz="1200" dirty="0">
                <a:latin typeface="Annabelle" pitchFamily="66" charset="0"/>
              </a:rPr>
              <a:t>Васильевной. У них родилось </a:t>
            </a:r>
            <a:r>
              <a:rPr lang="ru-RU" sz="1200" dirty="0" smtClean="0">
                <a:latin typeface="Annabelle" pitchFamily="66" charset="0"/>
              </a:rPr>
              <a:t> </a:t>
            </a:r>
            <a:r>
              <a:rPr lang="ru-RU" sz="1200" dirty="0">
                <a:latin typeface="Annabelle" pitchFamily="66" charset="0"/>
              </a:rPr>
              <a:t>пять дочерей </a:t>
            </a:r>
            <a:r>
              <a:rPr lang="ru-RU" sz="1200" dirty="0" smtClean="0">
                <a:latin typeface="Annabelle" pitchFamily="66" charset="0"/>
              </a:rPr>
              <a:t>и сын</a:t>
            </a:r>
            <a:r>
              <a:rPr lang="ru-RU" sz="1200" dirty="0">
                <a:latin typeface="Annabelle" pitchFamily="66" charset="0"/>
              </a:rPr>
              <a:t>. </a:t>
            </a:r>
            <a:r>
              <a:rPr lang="ru-RU" sz="1200" dirty="0" smtClean="0">
                <a:latin typeface="Annabelle" pitchFamily="66" charset="0"/>
              </a:rPr>
              <a:t>Семья </a:t>
            </a:r>
            <a:r>
              <a:rPr lang="ru-RU" sz="1200" dirty="0">
                <a:latin typeface="Annabelle" pitchFamily="66" charset="0"/>
              </a:rPr>
              <a:t>переехала в </a:t>
            </a:r>
            <a:r>
              <a:rPr lang="ru-RU" sz="1200" dirty="0" smtClean="0">
                <a:latin typeface="Annabelle" pitchFamily="66" charset="0"/>
              </a:rPr>
              <a:t>Московскую </a:t>
            </a:r>
            <a:r>
              <a:rPr lang="ru-RU" sz="1200" dirty="0">
                <a:latin typeface="Annabelle" pitchFamily="66" charset="0"/>
              </a:rPr>
              <a:t>область (ныне </a:t>
            </a:r>
            <a:r>
              <a:rPr lang="ru-RU" sz="1200" dirty="0" smtClean="0">
                <a:latin typeface="Annabelle" pitchFamily="66" charset="0"/>
              </a:rPr>
              <a:t>Тульская</a:t>
            </a:r>
            <a:r>
              <a:rPr lang="ru-RU" sz="1200" dirty="0">
                <a:latin typeface="Annabelle" pitchFamily="66" charset="0"/>
              </a:rPr>
              <a:t>), </a:t>
            </a:r>
            <a:r>
              <a:rPr lang="ru-RU" sz="1200" dirty="0" smtClean="0">
                <a:latin typeface="Annabelle" pitchFamily="66" charset="0"/>
              </a:rPr>
              <a:t>где </a:t>
            </a:r>
            <a:r>
              <a:rPr lang="ru-RU" sz="1200" dirty="0">
                <a:latin typeface="Annabelle" pitchFamily="66" charset="0"/>
              </a:rPr>
              <a:t>работал на подмосковных шахтах.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Жили </a:t>
            </a:r>
            <a:r>
              <a:rPr lang="ru-RU" sz="1200" dirty="0">
                <a:latin typeface="Annabelle" pitchFamily="66" charset="0"/>
              </a:rPr>
              <a:t>в поселке Малиновский. У него </a:t>
            </a:r>
            <a:r>
              <a:rPr lang="ru-RU" sz="1200" dirty="0" smtClean="0">
                <a:latin typeface="Annabelle" pitchFamily="66" charset="0"/>
              </a:rPr>
              <a:t>10 </a:t>
            </a:r>
            <a:r>
              <a:rPr lang="ru-RU" sz="1200" dirty="0">
                <a:latin typeface="Annabelle" pitchFamily="66" charset="0"/>
              </a:rPr>
              <a:t>внуков, </a:t>
            </a:r>
            <a:r>
              <a:rPr lang="ru-RU" sz="1200" dirty="0" smtClean="0">
                <a:latin typeface="Annabelle" pitchFamily="66" charset="0"/>
              </a:rPr>
              <a:t>которые его </a:t>
            </a:r>
          </a:p>
          <a:p>
            <a:pPr algn="just"/>
            <a:r>
              <a:rPr lang="ru-RU" sz="1200" dirty="0" smtClean="0">
                <a:latin typeface="Annabelle" pitchFamily="66" charset="0"/>
              </a:rPr>
              <a:t>любят </a:t>
            </a:r>
            <a:r>
              <a:rPr lang="ru-RU" sz="1200" dirty="0">
                <a:latin typeface="Annabelle" pitchFamily="66" charset="0"/>
              </a:rPr>
              <a:t>и уважают. </a:t>
            </a:r>
            <a:r>
              <a:rPr lang="ru-RU" sz="1200" dirty="0" smtClean="0">
                <a:latin typeface="Annabelle" pitchFamily="66" charset="0"/>
              </a:rPr>
              <a:t>Умер Алексей </a:t>
            </a:r>
            <a:r>
              <a:rPr lang="ru-RU" sz="1200" dirty="0">
                <a:latin typeface="Annabelle" pitchFamily="66" charset="0"/>
              </a:rPr>
              <a:t>Афанасьевич в </a:t>
            </a:r>
            <a:r>
              <a:rPr lang="ru-RU" sz="1200" dirty="0" smtClean="0">
                <a:latin typeface="Annabelle" pitchFamily="66" charset="0"/>
              </a:rPr>
              <a:t>возрасте</a:t>
            </a:r>
          </a:p>
          <a:p>
            <a:pPr algn="just"/>
            <a:r>
              <a:rPr lang="ru-RU" sz="1200" dirty="0" smtClean="0">
                <a:latin typeface="Annabelle" pitchFamily="66" charset="0"/>
              </a:rPr>
              <a:t> </a:t>
            </a:r>
            <a:r>
              <a:rPr lang="ru-RU" sz="1200" dirty="0">
                <a:latin typeface="Annabelle" pitchFamily="66" charset="0"/>
              </a:rPr>
              <a:t>65 </a:t>
            </a:r>
            <a:r>
              <a:rPr lang="ru-RU" sz="1200" dirty="0" smtClean="0">
                <a:latin typeface="Annabelle" pitchFamily="66" charset="0"/>
              </a:rPr>
              <a:t>лет 29 </a:t>
            </a:r>
            <a:r>
              <a:rPr lang="ru-RU" sz="1200" dirty="0">
                <a:latin typeface="Annabelle" pitchFamily="66" charset="0"/>
              </a:rPr>
              <a:t>декабря 1985 года </a:t>
            </a:r>
            <a:r>
              <a:rPr lang="ru-RU" sz="1200" dirty="0" smtClean="0">
                <a:latin typeface="Annabelle" pitchFamily="66" charset="0"/>
              </a:rPr>
              <a:t>от болезни </a:t>
            </a:r>
            <a:r>
              <a:rPr lang="ru-RU" sz="1200" dirty="0">
                <a:latin typeface="Annabelle" pitchFamily="66" charset="0"/>
              </a:rPr>
              <a:t>сердца.</a:t>
            </a:r>
          </a:p>
          <a:p>
            <a:r>
              <a:rPr lang="ru-RU" dirty="0">
                <a:latin typeface="Annabelle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85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9" y="-1281697"/>
            <a:ext cx="12353388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20" y="-393521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886" y="-725983"/>
            <a:ext cx="798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11871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9731" y="-535785"/>
            <a:ext cx="82199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>
              <a:latin typeface="Annabelle" pitchFamily="66" charset="0"/>
            </a:endParaRPr>
          </a:p>
          <a:p>
            <a:pPr algn="ctr"/>
            <a:r>
              <a:rPr lang="ru-RU" sz="1400" b="1" dirty="0" smtClean="0">
                <a:latin typeface="Annabelle" pitchFamily="66" charset="0"/>
              </a:rPr>
              <a:t>            </a:t>
            </a:r>
            <a:r>
              <a:rPr lang="ru-RU" sz="1600" b="1" dirty="0" smtClean="0">
                <a:latin typeface="Annabelle" pitchFamily="66" charset="0"/>
              </a:rPr>
              <a:t> Пантюхин </a:t>
            </a:r>
            <a:r>
              <a:rPr lang="ru-RU" sz="1600" b="1" dirty="0">
                <a:latin typeface="Annabelle" pitchFamily="66" charset="0"/>
              </a:rPr>
              <a:t>Алексей Афанасьевич</a:t>
            </a:r>
            <a:endParaRPr lang="ru-RU" sz="1600" dirty="0">
              <a:latin typeface="Annabelle" pitchFamily="66" charset="0"/>
            </a:endParaRPr>
          </a:p>
          <a:p>
            <a:endParaRPr lang="ru-RU" sz="1200" b="1" dirty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5" y="5366977"/>
            <a:ext cx="7126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31608" y="5590176"/>
            <a:ext cx="8076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1848" y="5213088"/>
            <a:ext cx="790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744230" y="5282399"/>
            <a:ext cx="8148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nnabelle" pitchFamily="66" charset="0"/>
              </a:rPr>
              <a:t>Военный билет прадедушки </a:t>
            </a:r>
            <a:r>
              <a:rPr lang="ru-RU" sz="1400" dirty="0" err="1">
                <a:latin typeface="Annabelle" pitchFamily="66" charset="0"/>
              </a:rPr>
              <a:t>Пантюхина</a:t>
            </a:r>
            <a:r>
              <a:rPr lang="ru-RU" sz="1400" dirty="0">
                <a:latin typeface="Annabelle" pitchFamily="66" charset="0"/>
              </a:rPr>
              <a:t> А.А.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9731" y="3789040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pic>
        <p:nvPicPr>
          <p:cNvPr id="42" name="Рисунок 41" descr="C:\Users\Инна\Desktop\Родословие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0" y="1696801"/>
            <a:ext cx="4155481" cy="273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C:\Users\Инна\Desktop\Родословие\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46" y="1727200"/>
            <a:ext cx="3777978" cy="2671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74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ИРЕКТОР\Desktop\Родословная книга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РЕКТОР\Desktop\Родословная книга\3320946_195606037484_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-243408"/>
            <a:ext cx="6536111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671691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97346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889844"/>
            <a:ext cx="48965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nnabelle" pitchFamily="66" charset="0"/>
              </a:rPr>
              <a:t>Родилась </a:t>
            </a:r>
            <a:r>
              <a:rPr lang="ru-RU" sz="1200" dirty="0">
                <a:latin typeface="Annabelle" pitchFamily="66" charset="0"/>
              </a:rPr>
              <a:t>в селе </a:t>
            </a:r>
            <a:r>
              <a:rPr lang="ru-RU" sz="1200" dirty="0" err="1">
                <a:latin typeface="Annabelle" pitchFamily="66" charset="0"/>
              </a:rPr>
              <a:t>Ранино</a:t>
            </a:r>
            <a:r>
              <a:rPr lang="ru-RU" sz="1200" dirty="0">
                <a:latin typeface="Annabelle" pitchFamily="66" charset="0"/>
              </a:rPr>
              <a:t> Мичуринского района  Тамбовской области в семье мелких лавочников  (бабушка торговала селедкой). Отец – </a:t>
            </a:r>
            <a:r>
              <a:rPr lang="ru-RU" sz="1200" dirty="0" err="1">
                <a:latin typeface="Annabelle" pitchFamily="66" charset="0"/>
              </a:rPr>
              <a:t>Мжачих</a:t>
            </a:r>
            <a:r>
              <a:rPr lang="ru-RU" sz="1200" dirty="0">
                <a:latin typeface="Annabelle" pitchFamily="66" charset="0"/>
              </a:rPr>
              <a:t> Василий Николаевич, мать – </a:t>
            </a:r>
            <a:r>
              <a:rPr lang="ru-RU" sz="1200" dirty="0" err="1">
                <a:latin typeface="Annabelle" pitchFamily="66" charset="0"/>
              </a:rPr>
              <a:t>Мжачих</a:t>
            </a:r>
            <a:r>
              <a:rPr lang="ru-RU" sz="1200" dirty="0">
                <a:latin typeface="Annabelle" pitchFamily="66" charset="0"/>
              </a:rPr>
              <a:t> (Соловых) Василиса Степановна. Кроме Елены, в семье родилась сестра  Мария (1926 г.р.) и брат  Николай (1932 г.р.). В довоенные годы  семья жила в Подмосковье, затем эвакуировалась на Кубань. Елена с сестрой закончили   курсы радисток, участвовали в трудовом фронте: рыли противотанковые рвы под Москвой. По окончании войны семья  вернулась в </a:t>
            </a:r>
            <a:r>
              <a:rPr lang="ru-RU" sz="1200" dirty="0" err="1">
                <a:latin typeface="Annabelle" pitchFamily="66" charset="0"/>
              </a:rPr>
              <a:t>Сталиногорский</a:t>
            </a:r>
            <a:r>
              <a:rPr lang="ru-RU" sz="1200" dirty="0">
                <a:latin typeface="Annabelle" pitchFamily="66" charset="0"/>
              </a:rPr>
              <a:t> район Московской области, пос. Малиновский, где проживали   родные сестры матери,  Мария Степановна (Соловых) </a:t>
            </a:r>
            <a:r>
              <a:rPr lang="ru-RU" sz="1200" dirty="0" err="1">
                <a:latin typeface="Annabelle" pitchFamily="66" charset="0"/>
              </a:rPr>
              <a:t>Трунова</a:t>
            </a:r>
            <a:r>
              <a:rPr lang="ru-RU" sz="1200" dirty="0">
                <a:latin typeface="Annabelle" pitchFamily="66" charset="0"/>
              </a:rPr>
              <a:t>  и Анна Степановна (Соловых) </a:t>
            </a:r>
            <a:r>
              <a:rPr lang="ru-RU" sz="1200" dirty="0" err="1">
                <a:latin typeface="Annabelle" pitchFamily="66" charset="0"/>
              </a:rPr>
              <a:t>Привиденцева</a:t>
            </a:r>
            <a:r>
              <a:rPr lang="ru-RU" sz="1200" dirty="0">
                <a:latin typeface="Annabelle" pitchFamily="66" charset="0"/>
              </a:rPr>
              <a:t>. А Елена завербовалась на Камчатку, на рыбный завод. Там, в 1946 году, она познакомилась с </a:t>
            </a:r>
            <a:r>
              <a:rPr lang="ru-RU" sz="1200" dirty="0" err="1">
                <a:latin typeface="Annabelle" pitchFamily="66" charset="0"/>
              </a:rPr>
              <a:t>Пантюхиным</a:t>
            </a:r>
            <a:r>
              <a:rPr lang="ru-RU" sz="1200" dirty="0">
                <a:latin typeface="Annabelle" pitchFamily="66" charset="0"/>
              </a:rPr>
              <a:t> Алексеем Афанасьевичем, вышла за него замуж. В 1947 г. родилась дочь Людмила, умерла в младенчестве от скарлатины. В 1949 г. родилась дочь Валентина. Семья переезжает на родину мужа, в село Лебяжье Алтайского края. </a:t>
            </a:r>
            <a:r>
              <a:rPr lang="ru-RU" sz="1200" dirty="0" smtClean="0">
                <a:latin typeface="Annabelle" pitchFamily="66" charset="0"/>
              </a:rPr>
              <a:t>Муж </a:t>
            </a:r>
            <a:r>
              <a:rPr lang="ru-RU" sz="1200" dirty="0">
                <a:latin typeface="Annabelle" pitchFamily="66" charset="0"/>
              </a:rPr>
              <a:t>работает пекарем. Елене нет работы, она </a:t>
            </a:r>
            <a:r>
              <a:rPr lang="ru-RU" sz="1200" dirty="0" smtClean="0">
                <a:latin typeface="Annabelle" pitchFamily="66" charset="0"/>
              </a:rPr>
              <a:t>уезжает </a:t>
            </a:r>
            <a:r>
              <a:rPr lang="ru-RU" sz="1200" dirty="0">
                <a:latin typeface="Annabelle" pitchFamily="66" charset="0"/>
              </a:rPr>
              <a:t>к родителям в Тульскую область, </a:t>
            </a:r>
            <a:r>
              <a:rPr lang="ru-RU" sz="1200" dirty="0" smtClean="0">
                <a:latin typeface="Annabelle" pitchFamily="66" charset="0"/>
              </a:rPr>
              <a:t>здесь </a:t>
            </a:r>
            <a:r>
              <a:rPr lang="ru-RU" sz="1200" dirty="0">
                <a:latin typeface="Annabelle" pitchFamily="66" charset="0"/>
              </a:rPr>
              <a:t>рождается дочь Нина в 1951 году.  </a:t>
            </a:r>
            <a:r>
              <a:rPr lang="ru-RU" sz="1200" dirty="0" smtClean="0">
                <a:latin typeface="Annabelle" pitchFamily="66" charset="0"/>
              </a:rPr>
              <a:t>Возвращается </a:t>
            </a:r>
            <a:r>
              <a:rPr lang="ru-RU" sz="1200" dirty="0">
                <a:latin typeface="Annabelle" pitchFamily="66" charset="0"/>
              </a:rPr>
              <a:t>муж, устраивается  на </a:t>
            </a:r>
            <a:r>
              <a:rPr lang="ru-RU" sz="1200" dirty="0" smtClean="0">
                <a:latin typeface="Annabelle" pitchFamily="66" charset="0"/>
              </a:rPr>
              <a:t>шахту </a:t>
            </a:r>
            <a:r>
              <a:rPr lang="ru-RU" sz="1200" dirty="0">
                <a:latin typeface="Annabelle" pitchFamily="66" charset="0"/>
              </a:rPr>
              <a:t>в городе Богородицке. Семья </a:t>
            </a:r>
            <a:r>
              <a:rPr lang="ru-RU" sz="1200" dirty="0" smtClean="0">
                <a:latin typeface="Annabelle" pitchFamily="66" charset="0"/>
              </a:rPr>
              <a:t>живет </a:t>
            </a:r>
            <a:r>
              <a:rPr lang="ru-RU" sz="1200" dirty="0">
                <a:latin typeface="Annabelle" pitchFamily="66" charset="0"/>
              </a:rPr>
              <a:t>там же. </a:t>
            </a:r>
            <a:r>
              <a:rPr lang="ru-RU" sz="1400" dirty="0">
                <a:latin typeface="Annabelle" pitchFamily="66" charset="0"/>
              </a:rPr>
              <a:t>В </a:t>
            </a:r>
            <a:r>
              <a:rPr lang="ru-RU" sz="1200" dirty="0">
                <a:latin typeface="Annabelle" pitchFamily="66" charset="0"/>
              </a:rPr>
              <a:t>1953 году </a:t>
            </a:r>
            <a:r>
              <a:rPr lang="ru-RU" sz="1200" dirty="0" smtClean="0">
                <a:latin typeface="Annabelle" pitchFamily="66" charset="0"/>
              </a:rPr>
              <a:t>рождается дочь </a:t>
            </a:r>
            <a:r>
              <a:rPr lang="ru-RU" sz="1200" dirty="0">
                <a:latin typeface="Annabelle" pitchFamily="66" charset="0"/>
              </a:rPr>
              <a:t>Людмила, в 1954 – Альбина. </a:t>
            </a:r>
            <a:r>
              <a:rPr lang="ru-RU" sz="1200" dirty="0" smtClean="0">
                <a:latin typeface="Annabelle" pitchFamily="66" charset="0"/>
              </a:rPr>
              <a:t>В </a:t>
            </a:r>
            <a:r>
              <a:rPr lang="ru-RU" sz="1200" dirty="0">
                <a:latin typeface="Annabelle" pitchFamily="66" charset="0"/>
              </a:rPr>
              <a:t>1958 г. там  рождается сын </a:t>
            </a:r>
            <a:r>
              <a:rPr lang="ru-RU" sz="1200" dirty="0" smtClean="0">
                <a:latin typeface="Annabelle" pitchFamily="66" charset="0"/>
              </a:rPr>
              <a:t>Александр</a:t>
            </a:r>
            <a:r>
              <a:rPr lang="ru-RU" sz="1200" dirty="0">
                <a:latin typeface="Annabelle" pitchFamily="66" charset="0"/>
              </a:rPr>
              <a:t>, в 1960 – </a:t>
            </a:r>
            <a:r>
              <a:rPr lang="ru-RU" sz="1200" dirty="0" smtClean="0">
                <a:latin typeface="Annabelle" pitchFamily="66" charset="0"/>
              </a:rPr>
              <a:t>дочь</a:t>
            </a:r>
          </a:p>
          <a:p>
            <a:r>
              <a:rPr lang="ru-RU" sz="1200" dirty="0" smtClean="0">
                <a:latin typeface="Annabelle" pitchFamily="66" charset="0"/>
              </a:rPr>
              <a:t> </a:t>
            </a:r>
            <a:r>
              <a:rPr lang="ru-RU" sz="1200" dirty="0">
                <a:latin typeface="Annabelle" pitchFamily="66" charset="0"/>
              </a:rPr>
              <a:t>Ольга</a:t>
            </a:r>
            <a:r>
              <a:rPr lang="ru-RU" sz="1200" dirty="0" smtClean="0">
                <a:latin typeface="Annabelle" pitchFamily="66" charset="0"/>
              </a:rPr>
              <a:t>. Работала на ЖБИ в столовой. В 1985 г. умирает</a:t>
            </a:r>
          </a:p>
          <a:p>
            <a:r>
              <a:rPr lang="ru-RU" sz="1200" dirty="0" smtClean="0">
                <a:latin typeface="Annabelle" pitchFamily="66" charset="0"/>
              </a:rPr>
              <a:t> муж, бабушка пережила его на 27 лет. В 1997 г., после </a:t>
            </a:r>
          </a:p>
          <a:p>
            <a:r>
              <a:rPr lang="ru-RU" sz="1200" dirty="0" smtClean="0">
                <a:latin typeface="Annabelle" pitchFamily="66" charset="0"/>
              </a:rPr>
              <a:t>операции на глаза, она ослепла, 15 лет жили в </a:t>
            </a:r>
          </a:p>
          <a:p>
            <a:r>
              <a:rPr lang="ru-RU" sz="1200" dirty="0" smtClean="0">
                <a:latin typeface="Annabelle" pitchFamily="66" charset="0"/>
              </a:rPr>
              <a:t>абсолютной темноте. Но жизнерадостность её не </a:t>
            </a:r>
          </a:p>
          <a:p>
            <a:r>
              <a:rPr lang="ru-RU" sz="1200" dirty="0" smtClean="0">
                <a:latin typeface="Annabelle" pitchFamily="66" charset="0"/>
              </a:rPr>
              <a:t>была сломлена. В июле 2012года она умирает,</a:t>
            </a:r>
          </a:p>
          <a:p>
            <a:r>
              <a:rPr lang="ru-RU" sz="1200" dirty="0" smtClean="0">
                <a:latin typeface="Annabelle" pitchFamily="66" charset="0"/>
              </a:rPr>
              <a:t> похоронена на </a:t>
            </a:r>
            <a:r>
              <a:rPr lang="ru-RU" sz="1200" dirty="0" err="1" smtClean="0">
                <a:latin typeface="Annabelle" pitchFamily="66" charset="0"/>
              </a:rPr>
              <a:t>кладбише</a:t>
            </a:r>
            <a:r>
              <a:rPr lang="ru-RU" sz="1200" dirty="0" smtClean="0">
                <a:latin typeface="Annabelle" pitchFamily="66" charset="0"/>
              </a:rPr>
              <a:t> Иван-Озера.</a:t>
            </a:r>
            <a:endParaRPr lang="ru-RU" sz="1200" dirty="0"/>
          </a:p>
        </p:txBody>
      </p:sp>
      <p:pic>
        <p:nvPicPr>
          <p:cNvPr id="11" name="Рисунок 10" descr="C:\Users\Инна\Desktop\Родословная\2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477135" cy="3550920"/>
          </a:xfrm>
          <a:prstGeom prst="round2DiagRect">
            <a:avLst>
              <a:gd name="adj1" fmla="val 16667"/>
              <a:gd name="adj2" fmla="val 0"/>
            </a:avLst>
          </a:prstGeom>
          <a:ln w="152400" cap="sq">
            <a:solidFill>
              <a:srgbClr val="FBDC8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197346"/>
            <a:ext cx="26211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Annabelle" pitchFamily="66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Annabelle" pitchFamily="66" charset="0"/>
              </a:rPr>
              <a:t>Пантюхина</a:t>
            </a:r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 (</a:t>
            </a:r>
            <a:r>
              <a:rPr lang="ru-RU" b="1" dirty="0" err="1">
                <a:solidFill>
                  <a:srgbClr val="663300"/>
                </a:solidFill>
                <a:latin typeface="Annabelle" pitchFamily="66" charset="0"/>
              </a:rPr>
              <a:t>Мжачих</a:t>
            </a:r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)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Елена Васильевна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 (15.08.1922-10.07.2012),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моя 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прабабушка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п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о линии мамы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851920" y="5229493"/>
            <a:ext cx="4680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nnabelle" pitchFamily="66" charset="0"/>
              </a:rPr>
              <a:t>.</a:t>
            </a:r>
          </a:p>
          <a:p>
            <a:r>
              <a:rPr lang="ru-RU" sz="1200" dirty="0" smtClean="0">
                <a:latin typeface="Annabelle" pitchFamily="66" charset="0"/>
              </a:rPr>
              <a:t>.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83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20655"/>
            <a:ext cx="12353388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20" y="-393521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886" y="-725983"/>
            <a:ext cx="798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11871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1641" y="-3495974"/>
            <a:ext cx="6825865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r>
              <a:rPr lang="ru-RU" sz="1600" b="1" dirty="0" err="1" smtClean="0">
                <a:latin typeface="Annabelle" pitchFamily="66" charset="0"/>
              </a:rPr>
              <a:t>Пантюхина</a:t>
            </a:r>
            <a:r>
              <a:rPr lang="ru-RU" sz="1600" b="1" dirty="0" smtClean="0">
                <a:latin typeface="Annabelle" pitchFamily="66" charset="0"/>
              </a:rPr>
              <a:t> </a:t>
            </a:r>
            <a:r>
              <a:rPr lang="ru-RU" sz="1600" b="1" dirty="0">
                <a:latin typeface="Annabelle" pitchFamily="66" charset="0"/>
              </a:rPr>
              <a:t>(</a:t>
            </a:r>
            <a:r>
              <a:rPr lang="ru-RU" sz="1600" b="1" dirty="0" err="1">
                <a:latin typeface="Annabelle" pitchFamily="66" charset="0"/>
              </a:rPr>
              <a:t>Мжачих</a:t>
            </a:r>
            <a:r>
              <a:rPr lang="ru-RU" sz="1600" b="1" dirty="0">
                <a:latin typeface="Annabelle" pitchFamily="66" charset="0"/>
              </a:rPr>
              <a:t>) Елена Васильевна</a:t>
            </a:r>
            <a:endParaRPr lang="ru-RU" sz="1600" dirty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91353" y="345143"/>
            <a:ext cx="4828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5" y="5366977"/>
            <a:ext cx="7126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31608" y="5590176"/>
            <a:ext cx="8076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5095" y="5180816"/>
            <a:ext cx="790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1115616" y="5362358"/>
            <a:ext cx="2151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731" y="3789040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pic>
        <p:nvPicPr>
          <p:cNvPr id="38" name="Рисунок 37" descr="C:\Users\Инна\Desktop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95" y="1182037"/>
            <a:ext cx="3839026" cy="243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C:\Users\Инна\Desktop\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15" y="1182037"/>
            <a:ext cx="2253991" cy="240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C:\Users\Инна\Desktop\Родословие\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95" y="3827922"/>
            <a:ext cx="3862410" cy="232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J:\DCIM\100OLYMP\P10100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15" y="3823339"/>
            <a:ext cx="2304257" cy="2319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Прямоугольник 33"/>
          <p:cNvSpPr/>
          <p:nvPr/>
        </p:nvSpPr>
        <p:spPr>
          <a:xfrm rot="10800000" flipV="1">
            <a:off x="5832574" y="4485196"/>
            <a:ext cx="24435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r>
              <a:rPr lang="ru-RU" sz="1600" dirty="0" smtClean="0">
                <a:latin typeface="Annabelle" pitchFamily="66" charset="0"/>
              </a:rPr>
              <a:t>Медаль Матери-Героини</a:t>
            </a:r>
            <a:endParaRPr lang="ru-RU" sz="16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59632" y="5509902"/>
            <a:ext cx="3972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r>
              <a:rPr lang="ru-RU" sz="1600" dirty="0" smtClean="0">
                <a:latin typeface="Annabelle" pitchFamily="66" charset="0"/>
              </a:rPr>
              <a:t>Прабабушка </a:t>
            </a:r>
            <a:r>
              <a:rPr lang="ru-RU" sz="1600" dirty="0">
                <a:latin typeface="Annabelle" pitchFamily="66" charset="0"/>
              </a:rPr>
              <a:t>– ветеран трудового фронта</a:t>
            </a:r>
          </a:p>
        </p:txBody>
      </p:sp>
    </p:spTree>
    <p:extLst>
      <p:ext uri="{BB962C8B-B14F-4D97-AF65-F5344CB8AC3E}">
        <p14:creationId xmlns:p14="http://schemas.microsoft.com/office/powerpoint/2010/main" val="36858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ИРЕКТОР\Desktop\Родословная книга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2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РЕКТОР\Desktop\Родословная книга\3320946_195606037484_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243408"/>
            <a:ext cx="6104061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97346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88984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-1741646"/>
            <a:ext cx="4679504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200" dirty="0" smtClean="0"/>
          </a:p>
          <a:p>
            <a:pPr algn="just"/>
            <a:r>
              <a:rPr lang="ru-RU" sz="1200" dirty="0" smtClean="0">
                <a:latin typeface="Annabelle" pitchFamily="66" charset="0"/>
              </a:rPr>
              <a:t>Родилась </a:t>
            </a:r>
            <a:r>
              <a:rPr lang="ru-RU" sz="1200" dirty="0">
                <a:latin typeface="Annabelle" pitchFamily="66" charset="0"/>
              </a:rPr>
              <a:t>в зажиточной семье в городе Сухиничи Калужской губернии. Родители имели усадьбу,  постоялый двор, крепкое хозяйство. Детей было шесть. В 1918 году в результате эпидемии сыпного тифа родители умирают. Сирот воспитывают три тети, родные сестры по линии матери, так и не вышедшие замуж: </a:t>
            </a:r>
            <a:r>
              <a:rPr lang="ru-RU" sz="1200" dirty="0" err="1" smtClean="0">
                <a:latin typeface="Annabelle" pitchFamily="66" charset="0"/>
              </a:rPr>
              <a:t>Азбукина</a:t>
            </a:r>
            <a:r>
              <a:rPr lang="ru-RU" sz="1200" dirty="0" smtClean="0">
                <a:latin typeface="Annabelle" pitchFamily="66" charset="0"/>
              </a:rPr>
              <a:t> </a:t>
            </a:r>
            <a:r>
              <a:rPr lang="ru-RU" sz="1200" dirty="0">
                <a:latin typeface="Annabelle" pitchFamily="66" charset="0"/>
              </a:rPr>
              <a:t>Татьяна Николаевна, Анна Николаевна, Александра Николаевна. Закончила Анна медицинское училище. Познакомилась с </a:t>
            </a:r>
            <a:r>
              <a:rPr lang="ru-RU" sz="1200" dirty="0" err="1">
                <a:latin typeface="Annabelle" pitchFamily="66" charset="0"/>
              </a:rPr>
              <a:t>Балычевым</a:t>
            </a:r>
            <a:r>
              <a:rPr lang="ru-RU" sz="1200" dirty="0">
                <a:latin typeface="Annabelle" pitchFamily="66" charset="0"/>
              </a:rPr>
              <a:t> Николаем Васильевичем, родственники которого проживали  в </a:t>
            </a:r>
            <a:r>
              <a:rPr lang="ru-RU" sz="1200" dirty="0" smtClean="0">
                <a:latin typeface="Annabelle" pitchFamily="66" charset="0"/>
              </a:rPr>
              <a:t>Московской </a:t>
            </a:r>
            <a:r>
              <a:rPr lang="ru-RU" sz="1200" dirty="0">
                <a:latin typeface="Annabelle" pitchFamily="66" charset="0"/>
              </a:rPr>
              <a:t>области. Фамилию мужа не взяла. В 1938 году родились мальчики – близняшки, умерли в младенчестве. В военные годы семья  эвакуировалась из поселка </a:t>
            </a:r>
            <a:r>
              <a:rPr lang="ru-RU" sz="1200" dirty="0" err="1">
                <a:latin typeface="Annabelle" pitchFamily="66" charset="0"/>
              </a:rPr>
              <a:t>Ширинский</a:t>
            </a:r>
            <a:r>
              <a:rPr lang="ru-RU" sz="1200" dirty="0">
                <a:latin typeface="Annabelle" pitchFamily="66" charset="0"/>
              </a:rPr>
              <a:t> в Куйбышевскую область, </a:t>
            </a:r>
            <a:r>
              <a:rPr lang="ru-RU" sz="1200" dirty="0" err="1">
                <a:latin typeface="Annabelle" pitchFamily="66" charset="0"/>
              </a:rPr>
              <a:t>Базаро-Сызранский</a:t>
            </a:r>
            <a:r>
              <a:rPr lang="ru-RU" sz="1200" dirty="0">
                <a:latin typeface="Annabelle" pitchFamily="66" charset="0"/>
              </a:rPr>
              <a:t> район (Мордовия), перегоняли скот. Как только прибыли на место, на следующий день рождается дочь Людмила (30.01.1942). До 1947 года семья жила там. Муж работал механизатором, Анна – продавцом. Затем вернулись обратно в </a:t>
            </a:r>
            <a:r>
              <a:rPr lang="ru-RU" sz="1200" dirty="0" smtClean="0">
                <a:latin typeface="Annabelle" pitchFamily="66" charset="0"/>
              </a:rPr>
              <a:t>Московскую </a:t>
            </a:r>
            <a:r>
              <a:rPr lang="ru-RU" sz="1200" dirty="0">
                <a:latin typeface="Annabelle" pitchFamily="66" charset="0"/>
              </a:rPr>
              <a:t>область</a:t>
            </a:r>
            <a:r>
              <a:rPr lang="ru-RU" sz="1200" dirty="0" smtClean="0">
                <a:latin typeface="Annabelle" pitchFamily="66" charset="0"/>
              </a:rPr>
              <a:t>. </a:t>
            </a:r>
            <a:r>
              <a:rPr lang="ru-RU" sz="1200" dirty="0">
                <a:latin typeface="Annabelle" pitchFamily="66" charset="0"/>
              </a:rPr>
              <a:t>Анна Михайловна  стала заведующей </a:t>
            </a:r>
            <a:r>
              <a:rPr lang="ru-RU" sz="1200" dirty="0" smtClean="0">
                <a:latin typeface="Annabelle" pitchFamily="66" charset="0"/>
              </a:rPr>
              <a:t>детским садом </a:t>
            </a:r>
            <a:r>
              <a:rPr lang="ru-RU" sz="1200" dirty="0">
                <a:latin typeface="Annabelle" pitchFamily="66" charset="0"/>
              </a:rPr>
              <a:t>совхоза. Помогала многим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односельчанам</a:t>
            </a:r>
            <a:r>
              <a:rPr lang="ru-RU" sz="1200" dirty="0">
                <a:latin typeface="Annabelle" pitchFamily="66" charset="0"/>
              </a:rPr>
              <a:t>, многодетным </a:t>
            </a:r>
            <a:r>
              <a:rPr lang="ru-RU" sz="1200" dirty="0" smtClean="0">
                <a:latin typeface="Annabelle" pitchFamily="66" charset="0"/>
              </a:rPr>
              <a:t>семьям</a:t>
            </a:r>
            <a:r>
              <a:rPr lang="ru-RU" sz="1200" dirty="0">
                <a:latin typeface="Annabelle" pitchFamily="66" charset="0"/>
              </a:rPr>
              <a:t>.</a:t>
            </a:r>
            <a:r>
              <a:rPr lang="ru-RU" sz="1200" dirty="0" smtClean="0">
                <a:latin typeface="Annabelle" pitchFamily="66" charset="0"/>
              </a:rPr>
              <a:t> Взяла </a:t>
            </a:r>
            <a:r>
              <a:rPr lang="ru-RU" sz="1200" dirty="0">
                <a:latin typeface="Annabelle" pitchFamily="66" charset="0"/>
              </a:rPr>
              <a:t>на воспитание сироту из </a:t>
            </a:r>
            <a:r>
              <a:rPr lang="ru-RU" sz="1200" dirty="0" smtClean="0">
                <a:latin typeface="Annabelle" pitchFamily="66" charset="0"/>
              </a:rPr>
              <a:t>Мордовии  </a:t>
            </a:r>
            <a:r>
              <a:rPr lang="ru-RU" sz="1200" dirty="0">
                <a:latin typeface="Annabelle" pitchFamily="66" charset="0"/>
              </a:rPr>
              <a:t>Надю Исаеву, десятилетнюю девочку, </a:t>
            </a:r>
            <a:r>
              <a:rPr lang="ru-RU" sz="1200" dirty="0" smtClean="0">
                <a:latin typeface="Annabelle" pitchFamily="66" charset="0"/>
              </a:rPr>
              <a:t>оставшуюся </a:t>
            </a:r>
            <a:r>
              <a:rPr lang="ru-RU" sz="1200" dirty="0">
                <a:latin typeface="Annabelle" pitchFamily="66" charset="0"/>
              </a:rPr>
              <a:t>без родителей, вырастила </a:t>
            </a:r>
            <a:r>
              <a:rPr lang="ru-RU" sz="1200" dirty="0" smtClean="0">
                <a:latin typeface="Annabelle" pitchFamily="66" charset="0"/>
              </a:rPr>
              <a:t>её. </a:t>
            </a:r>
            <a:r>
              <a:rPr lang="ru-RU" sz="1200" dirty="0">
                <a:latin typeface="Annabelle" pitchFamily="66" charset="0"/>
              </a:rPr>
              <a:t>Люди помнят Анну Михайловну, отзываются с теплотой и любовью. В 1954 году разводится с </a:t>
            </a:r>
            <a:r>
              <a:rPr lang="ru-RU" sz="1200" dirty="0" err="1">
                <a:latin typeface="Annabelle" pitchFamily="66" charset="0"/>
              </a:rPr>
              <a:t>Балычевым</a:t>
            </a:r>
            <a:r>
              <a:rPr lang="ru-RU" sz="1200" dirty="0">
                <a:latin typeface="Annabelle" pitchFamily="66" charset="0"/>
              </a:rPr>
              <a:t> Н.В., тот создает новую семью, переезжает </a:t>
            </a:r>
            <a:r>
              <a:rPr lang="ru-RU" sz="1200" dirty="0" smtClean="0">
                <a:latin typeface="Annabelle" pitchFamily="66" charset="0"/>
              </a:rPr>
              <a:t>в</a:t>
            </a:r>
          </a:p>
          <a:p>
            <a:r>
              <a:rPr lang="ru-RU" sz="1200" dirty="0" smtClean="0">
                <a:latin typeface="Annabelle" pitchFamily="66" charset="0"/>
              </a:rPr>
              <a:t> </a:t>
            </a:r>
            <a:r>
              <a:rPr lang="ru-RU" sz="1200" dirty="0">
                <a:latin typeface="Annabelle" pitchFamily="66" charset="0"/>
              </a:rPr>
              <a:t>Казахстан. </a:t>
            </a:r>
            <a:r>
              <a:rPr lang="ru-RU" sz="1200" dirty="0" smtClean="0">
                <a:latin typeface="Annabelle" pitchFamily="66" charset="0"/>
              </a:rPr>
              <a:t>Анна </a:t>
            </a:r>
            <a:r>
              <a:rPr lang="ru-RU" sz="1200" dirty="0">
                <a:latin typeface="Annabelle" pitchFamily="66" charset="0"/>
              </a:rPr>
              <a:t>всю себя отдает любимому делу, </a:t>
            </a:r>
            <a:endParaRPr lang="ru-RU" sz="1200" dirty="0" smtClean="0">
              <a:latin typeface="Annabelle" pitchFamily="66" charset="0"/>
            </a:endParaRPr>
          </a:p>
          <a:p>
            <a:r>
              <a:rPr lang="ru-RU" sz="1200" dirty="0" smtClean="0">
                <a:latin typeface="Annabelle" pitchFamily="66" charset="0"/>
              </a:rPr>
              <a:t>под </a:t>
            </a:r>
            <a:r>
              <a:rPr lang="ru-RU" sz="1200" dirty="0">
                <a:latin typeface="Annabelle" pitchFamily="66" charset="0"/>
              </a:rPr>
              <a:t>её руководством процветает детский сад, </a:t>
            </a:r>
            <a:endParaRPr lang="ru-RU" sz="1200" dirty="0" smtClean="0">
              <a:latin typeface="Annabelle" pitchFamily="66" charset="0"/>
            </a:endParaRPr>
          </a:p>
          <a:p>
            <a:r>
              <a:rPr lang="ru-RU" sz="1200" dirty="0" smtClean="0">
                <a:latin typeface="Annabelle" pitchFamily="66" charset="0"/>
              </a:rPr>
              <a:t>занимается </a:t>
            </a:r>
            <a:r>
              <a:rPr lang="ru-RU" sz="1200" dirty="0">
                <a:latin typeface="Annabelle" pitchFamily="66" charset="0"/>
              </a:rPr>
              <a:t>общественной, руководит партийной </a:t>
            </a:r>
            <a:endParaRPr lang="ru-RU" sz="1200" dirty="0" smtClean="0">
              <a:latin typeface="Annabelle" pitchFamily="66" charset="0"/>
            </a:endParaRPr>
          </a:p>
          <a:p>
            <a:r>
              <a:rPr lang="ru-RU" sz="1200" dirty="0" smtClean="0">
                <a:latin typeface="Annabelle" pitchFamily="66" charset="0"/>
              </a:rPr>
              <a:t>организацией </a:t>
            </a:r>
            <a:r>
              <a:rPr lang="ru-RU" sz="1200" dirty="0">
                <a:latin typeface="Annabelle" pitchFamily="66" charset="0"/>
              </a:rPr>
              <a:t>совхоза. Умерла Анна Михайловна </a:t>
            </a:r>
            <a:endParaRPr lang="ru-RU" sz="1200" dirty="0" smtClean="0">
              <a:latin typeface="Annabelle" pitchFamily="66" charset="0"/>
            </a:endParaRPr>
          </a:p>
          <a:p>
            <a:r>
              <a:rPr lang="ru-RU" sz="1200" dirty="0" smtClean="0">
                <a:latin typeface="Annabelle" pitchFamily="66" charset="0"/>
              </a:rPr>
              <a:t>в </a:t>
            </a:r>
            <a:r>
              <a:rPr lang="ru-RU" sz="1200" dirty="0">
                <a:latin typeface="Annabelle" pitchFamily="66" charset="0"/>
              </a:rPr>
              <a:t>возрасте 69 лет, похоронена на Иван </a:t>
            </a:r>
            <a:r>
              <a:rPr lang="ru-RU" sz="1200" dirty="0" smtClean="0">
                <a:latin typeface="Annabelle" pitchFamily="66" charset="0"/>
              </a:rPr>
              <a:t>–</a:t>
            </a:r>
          </a:p>
          <a:p>
            <a:r>
              <a:rPr lang="ru-RU" sz="1200" dirty="0" smtClean="0">
                <a:latin typeface="Annabelle" pitchFamily="66" charset="0"/>
              </a:rPr>
              <a:t> </a:t>
            </a:r>
            <a:r>
              <a:rPr lang="ru-RU" sz="1200" dirty="0">
                <a:latin typeface="Annabelle" pitchFamily="66" charset="0"/>
              </a:rPr>
              <a:t>Озерском </a:t>
            </a:r>
            <a:r>
              <a:rPr lang="ru-RU" sz="1200" dirty="0" smtClean="0">
                <a:latin typeface="Annabelle" pitchFamily="66" charset="0"/>
              </a:rPr>
              <a:t>кладбище Тульской области.</a:t>
            </a:r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400" dirty="0"/>
          </a:p>
          <a:p>
            <a:r>
              <a:rPr lang="ru-RU" sz="1400" dirty="0" smtClean="0"/>
              <a:t>	</a:t>
            </a:r>
            <a:endParaRPr lang="ru-RU" sz="1400" dirty="0"/>
          </a:p>
        </p:txBody>
      </p:sp>
      <p:pic>
        <p:nvPicPr>
          <p:cNvPr id="10" name="Рисунок 9" descr="C:\Users\Инна\Desktop\Родословная\Дружинин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0630"/>
            <a:ext cx="2630934" cy="3824634"/>
          </a:xfrm>
          <a:prstGeom prst="round2DiagRect">
            <a:avLst>
              <a:gd name="adj1" fmla="val 16667"/>
              <a:gd name="adj2" fmla="val 0"/>
            </a:avLst>
          </a:prstGeom>
          <a:ln w="152400" cap="sq">
            <a:solidFill>
              <a:srgbClr val="FBDC8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97346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Annabelle" pitchFamily="66" charset="0"/>
              </a:rPr>
              <a:t>Дружинина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 Анна Михайловна 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(23.05.1913-02.07.1982),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моя 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прабабушка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п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о линии отца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600"/>
            <a:ext cx="12353388" cy="88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20" y="-393521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886" y="-725983"/>
            <a:ext cx="798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11871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5263" y="572209"/>
            <a:ext cx="5842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5" y="5366977"/>
            <a:ext cx="7126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268760" y="4950428"/>
            <a:ext cx="8714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731" y="3789040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932038" y="3336668"/>
            <a:ext cx="385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99591" y="6231708"/>
            <a:ext cx="3744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8024" y="5090992"/>
            <a:ext cx="309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0035" y="3982996"/>
            <a:ext cx="2778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467544" y="443567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43" name="Рисунок 42" descr="C:\Users\Инна\Desktop\Родословная\А.М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7" y="1172747"/>
            <a:ext cx="4482339" cy="313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C:\Users\Инна\Desktop\Родословие\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25" y="1283133"/>
            <a:ext cx="4065303" cy="317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5393533" y="2813448"/>
            <a:ext cx="3750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600" dirty="0" smtClean="0">
                <a:latin typeface="Annabelle" pitchFamily="66" charset="0"/>
              </a:rPr>
              <a:t>Анна </a:t>
            </a:r>
            <a:r>
              <a:rPr lang="ru-RU" sz="1600" dirty="0">
                <a:latin typeface="Annabelle" pitchFamily="66" charset="0"/>
              </a:rPr>
              <a:t>с братом Володей, </a:t>
            </a:r>
            <a:r>
              <a:rPr lang="ru-RU" sz="1600" dirty="0" smtClean="0">
                <a:latin typeface="Annabelle" pitchFamily="66" charset="0"/>
              </a:rPr>
              <a:t>фронтовиком.</a:t>
            </a:r>
          </a:p>
          <a:p>
            <a:pPr algn="ctr"/>
            <a:r>
              <a:rPr lang="ru-RU" sz="1600" dirty="0">
                <a:latin typeface="Annabelle" pitchFamily="66" charset="0"/>
              </a:rPr>
              <a:t>Ф</a:t>
            </a:r>
            <a:r>
              <a:rPr lang="ru-RU" sz="1600" dirty="0" smtClean="0">
                <a:latin typeface="Annabelle" pitchFamily="66" charset="0"/>
              </a:rPr>
              <a:t>отография </a:t>
            </a:r>
            <a:r>
              <a:rPr lang="ru-RU" sz="1600" dirty="0">
                <a:latin typeface="Annabelle" pitchFamily="66" charset="0"/>
              </a:rPr>
              <a:t>1945 </a:t>
            </a:r>
            <a:r>
              <a:rPr lang="ru-RU" sz="1600" dirty="0" smtClean="0">
                <a:latin typeface="Annabelle" pitchFamily="66" charset="0"/>
              </a:rPr>
              <a:t>г</a:t>
            </a:r>
            <a:r>
              <a:rPr lang="ru-RU" sz="1600" dirty="0">
                <a:latin typeface="Annabelle" pitchFamily="66" charset="0"/>
              </a:rPr>
              <a:t>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43795" y="3909774"/>
            <a:ext cx="4338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600" dirty="0" smtClean="0">
                <a:latin typeface="Annabelle" pitchFamily="66" charset="0"/>
              </a:rPr>
              <a:t>Анна  </a:t>
            </a:r>
            <a:r>
              <a:rPr lang="ru-RU" sz="1600" dirty="0">
                <a:latin typeface="Annabelle" pitchFamily="66" charset="0"/>
              </a:rPr>
              <a:t>среди воспитанников </a:t>
            </a:r>
            <a:endParaRPr lang="ru-RU" sz="1600" dirty="0" smtClean="0">
              <a:latin typeface="Annabelle" pitchFamily="66" charset="0"/>
            </a:endParaRPr>
          </a:p>
          <a:p>
            <a:pPr algn="ctr"/>
            <a:r>
              <a:rPr lang="ru-RU" sz="1600" dirty="0" smtClean="0">
                <a:latin typeface="Annabelle" pitchFamily="66" charset="0"/>
              </a:rPr>
              <a:t>(</a:t>
            </a:r>
            <a:r>
              <a:rPr lang="ru-RU" sz="1600" dirty="0">
                <a:latin typeface="Annabelle" pitchFamily="66" charset="0"/>
              </a:rPr>
              <a:t>фотография относится приблизительно к 1933-37 г. г.)</a:t>
            </a:r>
          </a:p>
        </p:txBody>
      </p:sp>
    </p:spTree>
    <p:extLst>
      <p:ext uri="{BB962C8B-B14F-4D97-AF65-F5344CB8AC3E}">
        <p14:creationId xmlns:p14="http://schemas.microsoft.com/office/powerpoint/2010/main" val="36461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nnabelle" pitchFamily="66" charset="0"/>
                <a:cs typeface="Times New Roman" pitchFamily="18" charset="0"/>
              </a:rPr>
              <a:t>Спасибо, прадеды, Вам!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Annabelle" pitchFamily="66" charset="0"/>
              </a:rPr>
              <a:t>Вновь </a:t>
            </a:r>
            <a:r>
              <a:rPr lang="ru-RU" sz="2800" dirty="0">
                <a:latin typeface="Annabelle" pitchFamily="66" charset="0"/>
              </a:rPr>
              <a:t>близится победный май - праздник мира, гордости за свою страну и народ, спасший человечество от фашизма, праздник памяти по павшим 76 лет назад и ушедшим недавно в небытие солдатам Второй мировой.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nnabelle" pitchFamily="66" charset="0"/>
              </a:rPr>
              <a:t>	Весна</a:t>
            </a:r>
            <a:r>
              <a:rPr lang="ru-RU" sz="2800" dirty="0">
                <a:latin typeface="Annabelle" pitchFamily="66" charset="0"/>
              </a:rPr>
              <a:t>, сочная зелень, улыбающиеся лица на улице, георгиевские ленточки приколоты на верхнюю одежду, привязаны на коляски малышей, сумки дам. Это знак памяти и гордости. Ощущаешь такое единение со всей нашей великой страной. Мы все вместе! Мы едины! «Спасибо деду за Победу»,- читаю надписи на проезжающих автомобилях. </a:t>
            </a:r>
            <a:r>
              <a:rPr lang="ru-RU" sz="2800" dirty="0" smtClean="0">
                <a:latin typeface="Annabelle" pitchFamily="66" charset="0"/>
              </a:rPr>
              <a:t>Спасибо</a:t>
            </a:r>
            <a:r>
              <a:rPr lang="ru-RU" sz="2800" dirty="0">
                <a:latin typeface="Annabelle" pitchFamily="66" charset="0"/>
              </a:rPr>
              <a:t>, прадеды, Вам! </a:t>
            </a:r>
            <a:r>
              <a:rPr lang="ru-RU" sz="2800" dirty="0">
                <a:latin typeface="Annabelle" pitchFamily="66" charset="0"/>
              </a:rPr>
              <a:t>Каждая вторая семья в нашей стране потеряла своих близких, каждый воевал или трудился, приближая Великую Победу</a:t>
            </a:r>
            <a:r>
              <a:rPr lang="ru-RU" sz="2800" dirty="0" smtClean="0">
                <a:latin typeface="Annabelle" pitchFamily="66" charset="0"/>
              </a:rPr>
              <a:t>. И моя семья – не исключение.             </a:t>
            </a:r>
          </a:p>
          <a:p>
            <a:pPr marL="0" indent="0" algn="ctr">
              <a:buNone/>
            </a:pPr>
            <a:r>
              <a:rPr lang="ru-RU" sz="2800" dirty="0" smtClean="0">
                <a:latin typeface="Annabelle" pitchFamily="66" charset="0"/>
              </a:rPr>
              <a:t> Помню</a:t>
            </a:r>
            <a:r>
              <a:rPr lang="ru-RU" sz="2800" dirty="0">
                <a:latin typeface="Annabelle" pitchFamily="66" charset="0"/>
              </a:rPr>
              <a:t>. Люблю. Горжусь.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4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960" y="-999842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547409"/>
            <a:ext cx="48058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Annabelle" pitchFamily="66" charset="0"/>
            </a:endParaRPr>
          </a:p>
          <a:p>
            <a:endParaRPr lang="ru-RU" sz="1400" b="1" dirty="0">
              <a:latin typeface="Annabelle" pitchFamily="66" charset="0"/>
            </a:endParaRPr>
          </a:p>
          <a:p>
            <a:endParaRPr lang="ru-RU" sz="1400" b="1" dirty="0" smtClean="0">
              <a:latin typeface="Annabelle" pitchFamily="66" charset="0"/>
            </a:endParaRPr>
          </a:p>
          <a:p>
            <a:endParaRPr lang="ru-RU" sz="1400" b="1" dirty="0" smtClean="0">
              <a:latin typeface="Annabelle" pitchFamily="66" charset="0"/>
            </a:endParaRPr>
          </a:p>
          <a:p>
            <a:endParaRPr lang="ru-RU" sz="1400" b="1" dirty="0">
              <a:latin typeface="Annabelle" pitchFamily="66" charset="0"/>
            </a:endParaRPr>
          </a:p>
          <a:p>
            <a:pPr algn="ctr"/>
            <a:r>
              <a:rPr lang="ru-RU" sz="1600" b="1" dirty="0" smtClean="0">
                <a:latin typeface="Annabelle" pitchFamily="66" charset="0"/>
              </a:rPr>
              <a:t>Родственники </a:t>
            </a:r>
            <a:r>
              <a:rPr lang="ru-RU" sz="1600" b="1" dirty="0">
                <a:latin typeface="Annabelle" pitchFamily="66" charset="0"/>
              </a:rPr>
              <a:t>Дружинины – </a:t>
            </a:r>
            <a:endParaRPr lang="ru-RU" sz="1600" b="1" dirty="0" smtClean="0">
              <a:latin typeface="Annabelle" pitchFamily="66" charset="0"/>
            </a:endParaRPr>
          </a:p>
          <a:p>
            <a:pPr algn="ctr"/>
            <a:r>
              <a:rPr lang="ru-RU" sz="1600" b="1" dirty="0" smtClean="0">
                <a:latin typeface="Annabelle" pitchFamily="66" charset="0"/>
              </a:rPr>
              <a:t>город </a:t>
            </a:r>
            <a:r>
              <a:rPr lang="ru-RU" sz="1600" b="1" dirty="0">
                <a:latin typeface="Annabelle" pitchFamily="66" charset="0"/>
              </a:rPr>
              <a:t>Сухиничи </a:t>
            </a:r>
            <a:r>
              <a:rPr lang="ru-RU" sz="1600" b="1" dirty="0" smtClean="0">
                <a:latin typeface="Annabelle" pitchFamily="66" charset="0"/>
              </a:rPr>
              <a:t>Калужской </a:t>
            </a:r>
            <a:r>
              <a:rPr lang="ru-RU" sz="1600" b="1" dirty="0">
                <a:latin typeface="Annabelle" pitchFamily="66" charset="0"/>
              </a:rPr>
              <a:t>области</a:t>
            </a:r>
            <a:endParaRPr lang="ru-RU" sz="1600" dirty="0">
              <a:latin typeface="Annabelle" pitchFamily="66" charset="0"/>
            </a:endParaRPr>
          </a:p>
        </p:txBody>
      </p:sp>
      <p:pic>
        <p:nvPicPr>
          <p:cNvPr id="17" name="Рисунок 16" descr="C:\Users\Инна\Desktop\i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9" y="1551441"/>
            <a:ext cx="4805896" cy="499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Инна\Desktop\72186_369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14" y="3620653"/>
            <a:ext cx="39239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Инна\Desktop\i-20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66" y="620688"/>
            <a:ext cx="3816424" cy="274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2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1766" cy="75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20" y="-393521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886" y="-725983"/>
            <a:ext cx="798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11871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5263" y="572209"/>
            <a:ext cx="5842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5" y="5366977"/>
            <a:ext cx="7126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268760" y="4950428"/>
            <a:ext cx="8714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211960" y="2507902"/>
            <a:ext cx="51125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nnabelle" pitchFamily="66" charset="0"/>
              </a:rPr>
              <a:t> </a:t>
            </a:r>
            <a:endParaRPr lang="ru-RU" sz="1600" dirty="0" smtClean="0">
              <a:latin typeface="Annabelle" pitchFamily="66" charset="0"/>
            </a:endParaRPr>
          </a:p>
          <a:p>
            <a:endParaRPr lang="ru-RU" sz="1600" dirty="0">
              <a:latin typeface="Annabelle" pitchFamily="66" charset="0"/>
            </a:endParaRPr>
          </a:p>
          <a:p>
            <a:endParaRPr lang="ru-RU" sz="1600" dirty="0" smtClean="0">
              <a:latin typeface="Annabelle" pitchFamily="66" charset="0"/>
            </a:endParaRPr>
          </a:p>
          <a:p>
            <a:endParaRPr lang="ru-RU" dirty="0">
              <a:latin typeface="Annabelle" pitchFamily="66" charset="0"/>
            </a:endParaRPr>
          </a:p>
          <a:p>
            <a:r>
              <a:rPr lang="ru-RU" dirty="0" smtClean="0">
                <a:latin typeface="Annabelle" pitchFamily="66" charset="0"/>
              </a:rPr>
              <a:t>Николай </a:t>
            </a:r>
            <a:r>
              <a:rPr lang="ru-RU" dirty="0" smtClean="0">
                <a:latin typeface="Annabelle" pitchFamily="66" charset="0"/>
              </a:rPr>
              <a:t>Степанович </a:t>
            </a:r>
            <a:r>
              <a:rPr lang="ru-RU" dirty="0" err="1" smtClean="0">
                <a:latin typeface="Annabelle" pitchFamily="66" charset="0"/>
              </a:rPr>
              <a:t>Трунов</a:t>
            </a:r>
            <a:r>
              <a:rPr lang="ru-RU" dirty="0" smtClean="0">
                <a:latin typeface="Annabelle" pitchFamily="66" charset="0"/>
              </a:rPr>
              <a:t> (1923-1994), старший брат моего дедушки, </a:t>
            </a:r>
            <a:r>
              <a:rPr lang="ru-RU" dirty="0" err="1" smtClean="0">
                <a:latin typeface="Annabelle" pitchFamily="66" charset="0"/>
              </a:rPr>
              <a:t>Трунова</a:t>
            </a:r>
            <a:r>
              <a:rPr lang="ru-RU" dirty="0" smtClean="0">
                <a:latin typeface="Annabelle" pitchFamily="66" charset="0"/>
              </a:rPr>
              <a:t> Анатолия </a:t>
            </a:r>
            <a:r>
              <a:rPr lang="ru-RU" dirty="0" smtClean="0">
                <a:latin typeface="Annabelle" pitchFamily="66" charset="0"/>
              </a:rPr>
              <a:t>Степановича по линии отца. </a:t>
            </a:r>
            <a:endParaRPr lang="ru-RU" dirty="0" smtClean="0">
              <a:latin typeface="Annabelle" pitchFamily="66" charset="0"/>
            </a:endParaRPr>
          </a:p>
          <a:p>
            <a:r>
              <a:rPr lang="ru-RU" dirty="0" smtClean="0">
                <a:latin typeface="Annabelle" pitchFamily="66" charset="0"/>
              </a:rPr>
              <a:t>Николай Степанович -  участник ВОВ, фронтовик, танкист, Восточная Пруссия, город </a:t>
            </a:r>
            <a:r>
              <a:rPr lang="ru-RU" dirty="0" err="1" smtClean="0">
                <a:latin typeface="Annabelle" pitchFamily="66" charset="0"/>
              </a:rPr>
              <a:t>Кенингсберг</a:t>
            </a:r>
            <a:r>
              <a:rPr lang="ru-RU" dirty="0" smtClean="0">
                <a:latin typeface="Annabelle" pitchFamily="66" charset="0"/>
              </a:rPr>
              <a:t> (Калининград). Закончил </a:t>
            </a:r>
            <a:r>
              <a:rPr lang="ru-RU" dirty="0" smtClean="0">
                <a:latin typeface="Annabelle" pitchFamily="66" charset="0"/>
              </a:rPr>
              <a:t>войну с тремя серьезными ранениями, двумя орденами Красного знамени, медалью «За отвагу».</a:t>
            </a:r>
            <a:endParaRPr lang="ru-RU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731" y="3789040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932038" y="3336668"/>
            <a:ext cx="385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27584" y="6165304"/>
            <a:ext cx="3744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8024" y="5090992"/>
            <a:ext cx="3099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0035" y="3982996"/>
            <a:ext cx="2778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863586" y="674652"/>
            <a:ext cx="813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076057" y="3244334"/>
            <a:ext cx="37504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593718" y="4398496"/>
            <a:ext cx="4338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11979" y="-461382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9591" y="-1326148"/>
            <a:ext cx="72579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>
              <a:latin typeface="Annabelle" pitchFamily="66" charset="0"/>
            </a:endParaRPr>
          </a:p>
        </p:txBody>
      </p:sp>
      <p:pic>
        <p:nvPicPr>
          <p:cNvPr id="2050" name="Picture 2" descr="C:\Users\лт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508" y="1124744"/>
            <a:ext cx="3083417" cy="463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Annabelle" pitchFamily="66" charset="0"/>
                <a:cs typeface="Times New Roman" pitchFamily="18" charset="0"/>
              </a:rPr>
              <a:t>Великая Отечественная война  </a:t>
            </a:r>
            <a:r>
              <a:rPr lang="ru-RU" sz="2200" dirty="0">
                <a:latin typeface="Annabelle" pitchFamily="66" charset="0"/>
                <a:cs typeface="Times New Roman" pitchFamily="18" charset="0"/>
              </a:rPr>
              <a:t>не кажется  мне чем-то давно прошедшим и забытым: погибло девять человек, прадед остался инвалидом, четверо </a:t>
            </a:r>
            <a:r>
              <a:rPr lang="ru-RU" sz="2200" dirty="0" smtClean="0">
                <a:latin typeface="Annabelle" pitchFamily="66" charset="0"/>
                <a:cs typeface="Times New Roman" pitchFamily="18" charset="0"/>
              </a:rPr>
              <a:t>фронтовиков вернулись к семьям. Но мои близкие, как </a:t>
            </a:r>
            <a:r>
              <a:rPr lang="ru-RU" sz="2200" dirty="0" smtClean="0">
                <a:latin typeface="Annabelle" pitchFamily="66" charset="0"/>
                <a:cs typeface="Times New Roman" pitchFamily="18" charset="0"/>
              </a:rPr>
              <a:t>миллионы других, выдержали, выстояли, победили</a:t>
            </a:r>
            <a:r>
              <a:rPr lang="ru-RU" sz="2200" dirty="0" smtClean="0">
                <a:latin typeface="Annabelle" pitchFamily="66" charset="0"/>
                <a:cs typeface="Times New Roman" pitchFamily="18" charset="0"/>
              </a:rPr>
              <a:t>…</a:t>
            </a:r>
            <a:br>
              <a:rPr lang="ru-RU" sz="2200" dirty="0" smtClean="0">
                <a:latin typeface="Annabelle" pitchFamily="66" charset="0"/>
                <a:cs typeface="Times New Roman" pitchFamily="18" charset="0"/>
              </a:rPr>
            </a:br>
            <a:r>
              <a:rPr lang="ru-RU" sz="2200" dirty="0" smtClean="0">
                <a:latin typeface="Annabelle" pitchFamily="66" charset="0"/>
                <a:cs typeface="Times New Roman" pitchFamily="18" charset="0"/>
              </a:rPr>
              <a:t> Спасибо им всем за их ратный и трудовой </a:t>
            </a:r>
            <a:r>
              <a:rPr lang="ru-RU" sz="2200" dirty="0" smtClean="0">
                <a:latin typeface="Annabelle" pitchFamily="66" charset="0"/>
                <a:cs typeface="Times New Roman" pitchFamily="18" charset="0"/>
              </a:rPr>
              <a:t>подвиг и </a:t>
            </a:r>
            <a:r>
              <a:rPr lang="ru-RU" sz="2200" dirty="0" smtClean="0">
                <a:latin typeface="Annabelle" pitchFamily="66" charset="0"/>
                <a:cs typeface="Times New Roman" pitchFamily="18" charset="0"/>
              </a:rPr>
              <a:t>низкий поклон </a:t>
            </a:r>
            <a:r>
              <a:rPr lang="ru-RU" sz="2200" dirty="0" smtClean="0">
                <a:latin typeface="Annabelle" pitchFamily="66" charset="0"/>
                <a:cs typeface="Times New Roman" pitchFamily="18" charset="0"/>
              </a:rPr>
              <a:t>… Светлая </a:t>
            </a:r>
            <a:r>
              <a:rPr lang="ru-RU" sz="2200" smtClean="0">
                <a:latin typeface="Annabelle" pitchFamily="66" charset="0"/>
                <a:cs typeface="Times New Roman" pitchFamily="18" charset="0"/>
              </a:rPr>
              <a:t>память погибшим!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нна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2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ИРЕКТОР\Desktop\Родословная книга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2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РЕКТОР\Desktop\Родословная книга\3320946_195606037484_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243408"/>
            <a:ext cx="6624736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97346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88984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-1741646"/>
            <a:ext cx="50395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dirty="0"/>
              <a:t> </a:t>
            </a:r>
          </a:p>
        </p:txBody>
      </p:sp>
      <p:pic>
        <p:nvPicPr>
          <p:cNvPr id="10" name="Рисунок 9" descr="C:\Users\Инна\Desktop\Родословная\Дедушка Пет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6" y="2276872"/>
            <a:ext cx="2592290" cy="3566328"/>
          </a:xfrm>
          <a:prstGeom prst="round2DiagRect">
            <a:avLst>
              <a:gd name="adj1" fmla="val 16667"/>
              <a:gd name="adj2" fmla="val 0"/>
            </a:avLst>
          </a:prstGeom>
          <a:ln w="152400" cap="sq">
            <a:solidFill>
              <a:srgbClr val="FBDC8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97346"/>
            <a:ext cx="31640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Annabelle" pitchFamily="66" charset="0"/>
              </a:rPr>
              <a:t> </a:t>
            </a:r>
            <a:r>
              <a:rPr lang="ru-RU" b="1" dirty="0" err="1">
                <a:solidFill>
                  <a:srgbClr val="663300"/>
                </a:solidFill>
                <a:latin typeface="Annabelle" pitchFamily="66" charset="0"/>
              </a:rPr>
              <a:t>Батура</a:t>
            </a:r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 Петр Петрович  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b="1" dirty="0">
                <a:solidFill>
                  <a:srgbClr val="663300"/>
                </a:solidFill>
                <a:latin typeface="Annabelle" pitchFamily="66" charset="0"/>
              </a:rPr>
              <a:t>(22.03.1922-01.07.2003)</a:t>
            </a:r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,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мой </a:t>
            </a:r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прадедушка 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  <a:latin typeface="Annabelle" pitchFamily="66" charset="0"/>
              </a:rPr>
              <a:t>по линии мамы,</a:t>
            </a:r>
            <a:endParaRPr lang="ru-RU" dirty="0">
              <a:solidFill>
                <a:srgbClr val="663300"/>
              </a:solidFill>
              <a:latin typeface="Annabelle" pitchFamily="66" charset="0"/>
            </a:endParaRP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участник, ветеран,</a:t>
            </a:r>
          </a:p>
          <a:p>
            <a:pPr algn="ctr"/>
            <a:r>
              <a:rPr lang="ru-RU" dirty="0">
                <a:solidFill>
                  <a:srgbClr val="663300"/>
                </a:solidFill>
                <a:latin typeface="Annabelle" pitchFamily="66" charset="0"/>
              </a:rPr>
              <a:t> инвалид ВОВ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-2572643"/>
            <a:ext cx="4895528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Родился 22 марта 1922 года в деревне Головачи </a:t>
            </a:r>
            <a:r>
              <a:rPr lang="ru-RU" sz="1200" dirty="0" err="1" smtClean="0">
                <a:latin typeface="Annabelle" pitchFamily="66" charset="0"/>
              </a:rPr>
              <a:t>Скидельской</a:t>
            </a:r>
            <a:r>
              <a:rPr lang="ru-RU" sz="1200" dirty="0" smtClean="0">
                <a:latin typeface="Annabelle" pitchFamily="66" charset="0"/>
              </a:rPr>
              <a:t> гмины (волости</a:t>
            </a:r>
            <a:r>
              <a:rPr lang="ru-RU" sz="1200" dirty="0">
                <a:latin typeface="Annabelle" pitchFamily="66" charset="0"/>
              </a:rPr>
              <a:t>) </a:t>
            </a:r>
            <a:r>
              <a:rPr lang="ru-RU" sz="1200" dirty="0" err="1">
                <a:latin typeface="Annabelle" pitchFamily="66" charset="0"/>
              </a:rPr>
              <a:t>Гроднинского</a:t>
            </a:r>
            <a:r>
              <a:rPr lang="ru-RU" sz="1200" dirty="0">
                <a:latin typeface="Annabelle" pitchFamily="66" charset="0"/>
              </a:rPr>
              <a:t> повета (Гродненский район Белоруссии с 1939 года) в семье крестьянина. Отец умер, когда мальчику было четыре года. В семье остался старший брат Александр, мать и Петя. Ходил в церковно-приходскую школу, окончил 4 класса. Затем работал на пана. Белоруссия тогда была под гнетом Польши. Когда началась Великая Отечественная война, Петру  было 19 лет. Белоруссия встретила фашистов сопротивлением. Повсюду сражались с оккупантами партизанские отряды. Фашисты мстили за это мирному населению, которое помогало партизанам. Брат Петра, женившись, жил в деревне </a:t>
            </a:r>
            <a:r>
              <a:rPr lang="ru-RU" sz="1200" dirty="0" err="1">
                <a:latin typeface="Annabelle" pitchFamily="66" charset="0"/>
              </a:rPr>
              <a:t>Пузевичи</a:t>
            </a:r>
            <a:r>
              <a:rPr lang="ru-RU" sz="1200" dirty="0">
                <a:latin typeface="Annabelle" pitchFamily="66" charset="0"/>
              </a:rPr>
              <a:t>. Каратели в один из своих рейдов сожгли эту деревню. Погиб брат Петра, его жена, трое детей и мать, которая пришла к ним в гости. Впоследствии эту деревню назвали </a:t>
            </a:r>
            <a:r>
              <a:rPr lang="ru-RU" sz="1200" dirty="0" err="1">
                <a:latin typeface="Annabelle" pitchFamily="66" charset="0"/>
              </a:rPr>
              <a:t>Партизанкая</a:t>
            </a:r>
            <a:r>
              <a:rPr lang="ru-RU" sz="1200" dirty="0">
                <a:latin typeface="Annabelle" pitchFamily="66" charset="0"/>
              </a:rPr>
              <a:t>. Все население было загнано  в сараи и сожжено заживо. Петр   остался один. Венчался с </a:t>
            </a:r>
            <a:r>
              <a:rPr lang="ru-RU" sz="1200" dirty="0" err="1">
                <a:latin typeface="Annabelle" pitchFamily="66" charset="0"/>
              </a:rPr>
              <a:t>Езепчик</a:t>
            </a:r>
            <a:r>
              <a:rPr lang="ru-RU" sz="1200" dirty="0">
                <a:latin typeface="Annabelle" pitchFamily="66" charset="0"/>
              </a:rPr>
              <a:t> Ниной Осиповной. Но беды только начинались. Вскоре со многими был угнан на работу в Германию. </a:t>
            </a:r>
            <a:r>
              <a:rPr lang="ru-RU" sz="1200" dirty="0" smtClean="0">
                <a:latin typeface="Annabelle" pitchFamily="66" charset="0"/>
              </a:rPr>
              <a:t>Бежал</a:t>
            </a:r>
            <a:r>
              <a:rPr lang="ru-RU" sz="1200" dirty="0">
                <a:latin typeface="Annabelle" pitchFamily="66" charset="0"/>
              </a:rPr>
              <a:t>. Был пойман и возвращен хозяину.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Но </a:t>
            </a:r>
            <a:r>
              <a:rPr lang="ru-RU" sz="1200" dirty="0">
                <a:latin typeface="Annabelle" pitchFamily="66" charset="0"/>
              </a:rPr>
              <a:t>через год побег удался. Петр вместе с </a:t>
            </a:r>
            <a:r>
              <a:rPr lang="ru-RU" sz="1200" dirty="0" smtClean="0">
                <a:latin typeface="Annabelle" pitchFamily="66" charset="0"/>
              </a:rPr>
              <a:t>товарищем </a:t>
            </a:r>
            <a:r>
              <a:rPr lang="ru-RU" sz="1200" dirty="0">
                <a:latin typeface="Annabelle" pitchFamily="66" charset="0"/>
              </a:rPr>
              <a:t>перешел линию фронта. </a:t>
            </a:r>
            <a:r>
              <a:rPr lang="ru-RU" sz="1200" dirty="0" smtClean="0">
                <a:latin typeface="Annabelle" pitchFamily="66" charset="0"/>
              </a:rPr>
              <a:t>Вскоре </a:t>
            </a:r>
            <a:r>
              <a:rPr lang="ru-RU" sz="1200" dirty="0">
                <a:latin typeface="Annabelle" pitchFamily="66" charset="0"/>
              </a:rPr>
              <a:t>он стал красноармейцем. Попал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на </a:t>
            </a:r>
            <a:r>
              <a:rPr lang="en-US" sz="1200" dirty="0">
                <a:latin typeface="Annabelle" pitchFamily="66" charset="0"/>
              </a:rPr>
              <a:t>III</a:t>
            </a:r>
            <a:r>
              <a:rPr lang="ru-RU" sz="1200" dirty="0">
                <a:latin typeface="Annabelle" pitchFamily="66" charset="0"/>
              </a:rPr>
              <a:t> Белорусский фронт под </a:t>
            </a:r>
            <a:r>
              <a:rPr lang="ru-RU" sz="1200" dirty="0" smtClean="0">
                <a:latin typeface="Annabelle" pitchFamily="66" charset="0"/>
              </a:rPr>
              <a:t>командованием Черняховского</a:t>
            </a:r>
            <a:r>
              <a:rPr lang="ru-RU" sz="1200" dirty="0">
                <a:latin typeface="Annabelle" pitchFamily="66" charset="0"/>
              </a:rPr>
              <a:t>. Воевал </a:t>
            </a:r>
            <a:r>
              <a:rPr lang="ru-RU" sz="1200" dirty="0" smtClean="0">
                <a:latin typeface="Annabelle" pitchFamily="66" charset="0"/>
              </a:rPr>
              <a:t>пулеметчиком</a:t>
            </a:r>
            <a:r>
              <a:rPr lang="ru-RU" sz="1200" dirty="0">
                <a:latin typeface="Annabelle" pitchFamily="66" charset="0"/>
              </a:rPr>
              <a:t>. При освобождении </a:t>
            </a:r>
            <a:r>
              <a:rPr lang="ru-RU" sz="1200" dirty="0" smtClean="0">
                <a:latin typeface="Annabelle" pitchFamily="66" charset="0"/>
              </a:rPr>
              <a:t>Кенигсберга</a:t>
            </a:r>
          </a:p>
          <a:p>
            <a:pPr algn="just"/>
            <a:r>
              <a:rPr lang="ru-RU" sz="1200" dirty="0" smtClean="0">
                <a:latin typeface="Annabelle" pitchFamily="66" charset="0"/>
              </a:rPr>
              <a:t>(</a:t>
            </a:r>
            <a:r>
              <a:rPr lang="ru-RU" sz="1200" dirty="0">
                <a:latin typeface="Annabelle" pitchFamily="66" charset="0"/>
              </a:rPr>
              <a:t>Калининграда), в апреле 1945 года, был тяжело ранен.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Жена </a:t>
            </a:r>
            <a:r>
              <a:rPr lang="ru-RU" sz="1200" dirty="0">
                <a:latin typeface="Annabelle" pitchFamily="66" charset="0"/>
              </a:rPr>
              <a:t>ждала его с сыном Николаем. У них родилось пять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детей</a:t>
            </a:r>
            <a:r>
              <a:rPr lang="ru-RU" sz="1200" dirty="0">
                <a:latin typeface="Annabelle" pitchFamily="66" charset="0"/>
              </a:rPr>
              <a:t>. Дочь умерла еще в младенчестве. Они вырастили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четырех </a:t>
            </a:r>
            <a:r>
              <a:rPr lang="ru-RU" sz="1200" dirty="0">
                <a:latin typeface="Annabelle" pitchFamily="66" charset="0"/>
              </a:rPr>
              <a:t>сыновей, один из них – Александр, мой </a:t>
            </a:r>
            <a:r>
              <a:rPr lang="ru-RU" sz="1200" dirty="0" smtClean="0">
                <a:latin typeface="Annabelle" pitchFamily="66" charset="0"/>
              </a:rPr>
              <a:t>дедушка..</a:t>
            </a:r>
          </a:p>
          <a:p>
            <a:pPr algn="just"/>
            <a:r>
              <a:rPr lang="ru-RU" sz="1200" dirty="0" smtClean="0">
                <a:latin typeface="Annabelle" pitchFamily="66" charset="0"/>
              </a:rPr>
              <a:t>В 2оо1 г. умирает бабушка. </a:t>
            </a:r>
            <a:r>
              <a:rPr lang="ru-RU" sz="1200" dirty="0">
                <a:latin typeface="Annabelle" pitchFamily="66" charset="0"/>
              </a:rPr>
              <a:t>Дедушка остается один</a:t>
            </a:r>
            <a:r>
              <a:rPr lang="ru-RU" sz="1200" dirty="0" smtClean="0">
                <a:latin typeface="Annabelle" pitchFamily="66" charset="0"/>
              </a:rPr>
              <a:t>.</a:t>
            </a:r>
          </a:p>
          <a:p>
            <a:pPr algn="just"/>
            <a:r>
              <a:rPr lang="ru-RU" sz="1200" dirty="0" smtClean="0">
                <a:latin typeface="Annabelle" pitchFamily="66" charset="0"/>
              </a:rPr>
              <a:t> </a:t>
            </a:r>
            <a:r>
              <a:rPr lang="ru-RU" sz="1200" dirty="0">
                <a:latin typeface="Annabelle" pitchFamily="66" charset="0"/>
              </a:rPr>
              <a:t>Мы забрали его к себе, два года он прожил у нас</a:t>
            </a:r>
            <a:r>
              <a:rPr lang="ru-RU" sz="1200" dirty="0" smtClean="0">
                <a:latin typeface="Annabelle" pitchFamily="66" charset="0"/>
              </a:rPr>
              <a:t>.</a:t>
            </a:r>
          </a:p>
          <a:p>
            <a:pPr algn="just"/>
            <a:r>
              <a:rPr lang="ru-RU" sz="1200" dirty="0" smtClean="0">
                <a:latin typeface="Annabelle" pitchFamily="66" charset="0"/>
              </a:rPr>
              <a:t>  </a:t>
            </a:r>
            <a:r>
              <a:rPr lang="ru-RU" sz="1200" dirty="0">
                <a:latin typeface="Annabelle" pitchFamily="66" charset="0"/>
              </a:rPr>
              <a:t>1 июля 2003 года  в возрасте 81 года он </a:t>
            </a:r>
            <a:endParaRPr lang="ru-RU" sz="1200" dirty="0" smtClean="0">
              <a:latin typeface="Annabelle" pitchFamily="66" charset="0"/>
            </a:endParaRPr>
          </a:p>
          <a:p>
            <a:pPr algn="just"/>
            <a:r>
              <a:rPr lang="ru-RU" sz="1200" dirty="0" smtClean="0">
                <a:latin typeface="Annabelle" pitchFamily="66" charset="0"/>
              </a:rPr>
              <a:t>Умирает. Похоронен на кладбище  деревни </a:t>
            </a:r>
          </a:p>
          <a:p>
            <a:pPr algn="just"/>
            <a:r>
              <a:rPr lang="ru-RU" sz="1200" dirty="0" err="1" smtClean="0">
                <a:latin typeface="Annabelle" pitchFamily="66" charset="0"/>
              </a:rPr>
              <a:t>Бороздино</a:t>
            </a:r>
            <a:r>
              <a:rPr lang="ru-RU" sz="1200" dirty="0" smtClean="0">
                <a:latin typeface="Annabelle" pitchFamily="66" charset="0"/>
              </a:rPr>
              <a:t> </a:t>
            </a:r>
            <a:r>
              <a:rPr lang="ru-RU" sz="1200" dirty="0" smtClean="0">
                <a:latin typeface="Annabelle" pitchFamily="66" charset="0"/>
              </a:rPr>
              <a:t> Тульской области.</a:t>
            </a:r>
            <a:endParaRPr lang="ru-RU" sz="1200" dirty="0"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924" y="-967794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15616" y="-167336"/>
            <a:ext cx="78488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r>
              <a:rPr lang="ru-RU" b="1" dirty="0" smtClean="0">
                <a:latin typeface="Annabelle" pitchFamily="66" charset="0"/>
              </a:rPr>
              <a:t>Карта мест проживания родственников</a:t>
            </a:r>
            <a:endParaRPr lang="ru-RU" dirty="0" smtClean="0">
              <a:latin typeface="Annabelle" pitchFamily="66" charset="0"/>
            </a:endParaRPr>
          </a:p>
          <a:p>
            <a:r>
              <a:rPr lang="ru-RU" b="1" dirty="0" smtClean="0">
                <a:latin typeface="Annabelle" pitchFamily="66" charset="0"/>
              </a:rPr>
              <a:t> Родственники </a:t>
            </a:r>
            <a:r>
              <a:rPr lang="ru-RU" b="1" dirty="0" err="1" smtClean="0">
                <a:latin typeface="Annabelle" pitchFamily="66" charset="0"/>
              </a:rPr>
              <a:t>Батура</a:t>
            </a:r>
            <a:r>
              <a:rPr lang="ru-RU" dirty="0" smtClean="0">
                <a:latin typeface="Annabelle" pitchFamily="66" charset="0"/>
              </a:rPr>
              <a:t> – Западная Беларусь, </a:t>
            </a:r>
            <a:r>
              <a:rPr lang="ru-RU" b="1" dirty="0" err="1" smtClean="0">
                <a:latin typeface="Annabelle" pitchFamily="66" charset="0"/>
              </a:rPr>
              <a:t>Гродненскаяобласть</a:t>
            </a:r>
            <a:r>
              <a:rPr lang="ru-RU" b="1" dirty="0" smtClean="0">
                <a:latin typeface="Annabelle" pitchFamily="66" charset="0"/>
              </a:rPr>
              <a:t>, </a:t>
            </a:r>
            <a:r>
              <a:rPr lang="ru-RU" b="1" dirty="0" err="1" smtClean="0">
                <a:latin typeface="Annabelle" pitchFamily="66" charset="0"/>
              </a:rPr>
              <a:t>Скидельский</a:t>
            </a:r>
            <a:r>
              <a:rPr lang="ru-RU" b="1" dirty="0" smtClean="0">
                <a:latin typeface="Annabelle" pitchFamily="66" charset="0"/>
              </a:rPr>
              <a:t> сельсовет, деревня Головачи</a:t>
            </a:r>
            <a:r>
              <a:rPr lang="ru-RU" dirty="0" smtClean="0">
                <a:latin typeface="Annabelle" pitchFamily="66" charset="0"/>
              </a:rPr>
              <a:t>, 231754 </a:t>
            </a:r>
            <a:r>
              <a:rPr lang="ru-RU" dirty="0" err="1" smtClean="0">
                <a:latin typeface="Annabelle" pitchFamily="66" charset="0"/>
              </a:rPr>
              <a:t>Golovatchi</a:t>
            </a:r>
            <a:endParaRPr lang="ru-RU" dirty="0">
              <a:latin typeface="Annabelle" pitchFamily="66" charset="0"/>
            </a:endParaRPr>
          </a:p>
        </p:txBody>
      </p:sp>
      <p:pic>
        <p:nvPicPr>
          <p:cNvPr id="14" name="Рисунок 13" descr="C:\Users\Инна\Desktop\i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4" y="1340769"/>
            <a:ext cx="4392488" cy="408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Инна\Desktop\i (3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340768"/>
            <a:ext cx="435597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 rot="10800000" flipV="1">
            <a:off x="222784" y="5525268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nnabelle" pitchFamily="66" charset="0"/>
              </a:rPr>
              <a:t>Гродненская область граничит с территорией Польши  и Литвы </a:t>
            </a: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4788023" y="5591127"/>
            <a:ext cx="4176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nnabelle" pitchFamily="66" charset="0"/>
              </a:rPr>
              <a:t>Город Скидель находится на востоке от города Гродно, в шести км  расположена от Скиделя деревня </a:t>
            </a:r>
            <a:r>
              <a:rPr lang="ru-RU" sz="1600" dirty="0" smtClean="0">
                <a:latin typeface="Annabelle" pitchFamily="66" charset="0"/>
              </a:rPr>
              <a:t>Головачи</a:t>
            </a:r>
            <a:endParaRPr lang="ru-RU" sz="1600" dirty="0">
              <a:latin typeface="Annabell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960" y="-922372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-593575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r>
              <a:rPr lang="ru-RU" sz="1600" b="1" dirty="0" smtClean="0">
                <a:latin typeface="Annabelle" pitchFamily="66" charset="0"/>
              </a:rPr>
              <a:t>Деревня </a:t>
            </a:r>
            <a:r>
              <a:rPr lang="ru-RU" sz="1600" b="1" dirty="0">
                <a:latin typeface="Annabelle" pitchFamily="66" charset="0"/>
              </a:rPr>
              <a:t>красиво вписана в пейзаж над рекой </a:t>
            </a:r>
            <a:r>
              <a:rPr lang="ru-RU" sz="1600" b="1" dirty="0" err="1">
                <a:latin typeface="Annabelle" pitchFamily="66" charset="0"/>
              </a:rPr>
              <a:t>Котрой</a:t>
            </a:r>
            <a:r>
              <a:rPr lang="ru-RU" sz="1600" b="1" dirty="0">
                <a:latin typeface="Annabelle" pitchFamily="66" charset="0"/>
              </a:rPr>
              <a:t>.</a:t>
            </a:r>
          </a:p>
        </p:txBody>
      </p:sp>
      <p:pic>
        <p:nvPicPr>
          <p:cNvPr id="19" name="Рисунок 18" descr="C:\Users\лт\Desktop\разное\Беларусь и Польша\Головачи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248472" cy="283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лт\Desktop\разное\Беларусь и Польша\Головачи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4248472" cy="276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Инна\Desktop\golovachi-5596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888432" cy="282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:\Users\Инна\Desktop\Родословная\7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888432" cy="276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6056" y="-593575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Annabelle" pitchFamily="66" charset="0"/>
            </a:endParaRPr>
          </a:p>
          <a:p>
            <a:endParaRPr lang="ru-RU" sz="1600" dirty="0">
              <a:latin typeface="Annabelle" pitchFamily="66" charset="0"/>
            </a:endParaRPr>
          </a:p>
          <a:p>
            <a:endParaRPr lang="ru-RU" sz="1600" dirty="0" smtClean="0">
              <a:latin typeface="Annabelle" pitchFamily="66" charset="0"/>
            </a:endParaRPr>
          </a:p>
          <a:p>
            <a:pPr algn="just"/>
            <a:r>
              <a:rPr lang="ru-RU" sz="1600" b="1" dirty="0" smtClean="0">
                <a:latin typeface="Annabelle" pitchFamily="66" charset="0"/>
              </a:rPr>
              <a:t>Дом </a:t>
            </a:r>
            <a:r>
              <a:rPr lang="ru-RU" sz="1600" b="1" dirty="0">
                <a:latin typeface="Annabelle" pitchFamily="66" charset="0"/>
              </a:rPr>
              <a:t>прадеда  был № 71, в переулке, недалеко от храма Воздвижения Креста Господня</a:t>
            </a:r>
          </a:p>
        </p:txBody>
      </p:sp>
    </p:spTree>
    <p:extLst>
      <p:ext uri="{BB962C8B-B14F-4D97-AF65-F5344CB8AC3E}">
        <p14:creationId xmlns:p14="http://schemas.microsoft.com/office/powerpoint/2010/main" val="4679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9" y="-1281697"/>
            <a:ext cx="12353388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20" y="-393521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886" y="-725983"/>
            <a:ext cx="798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11871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9731" y="-535785"/>
            <a:ext cx="8219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5" y="5366977"/>
            <a:ext cx="7126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31608" y="5590176"/>
            <a:ext cx="8076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5095" y="5180816"/>
            <a:ext cx="790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731" y="3789040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pic>
        <p:nvPicPr>
          <p:cNvPr id="39" name="Рисунок 38" descr="C:\Users\Инна\Desktop\church031_b04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5" y="778698"/>
            <a:ext cx="3880485" cy="313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Прямоугольник 34"/>
          <p:cNvSpPr/>
          <p:nvPr/>
        </p:nvSpPr>
        <p:spPr>
          <a:xfrm rot="10800000" flipV="1">
            <a:off x="761025" y="4997644"/>
            <a:ext cx="3882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nnabelle" pitchFamily="66" charset="0"/>
              </a:rPr>
              <a:t>В этом деревенском храме Воздвижения Креста Господня </a:t>
            </a:r>
            <a:r>
              <a:rPr lang="ru-RU" sz="1400" dirty="0" smtClean="0">
                <a:latin typeface="Annabelle" pitchFamily="66" charset="0"/>
              </a:rPr>
              <a:t>прабабушка </a:t>
            </a:r>
            <a:r>
              <a:rPr lang="ru-RU" sz="1400" dirty="0">
                <a:latin typeface="Annabelle" pitchFamily="66" charset="0"/>
              </a:rPr>
              <a:t>венчалась с прадедушкой в 1941 году. </a:t>
            </a:r>
          </a:p>
        </p:txBody>
      </p:sp>
      <p:pic>
        <p:nvPicPr>
          <p:cNvPr id="37" name="Picture 2" descr="C:\Users\Инна\Desktop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11" y="790763"/>
            <a:ext cx="3886199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 rot="10800000" flipV="1">
            <a:off x="4932038" y="2659561"/>
            <a:ext cx="38538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pPr algn="ctr"/>
            <a:r>
              <a:rPr lang="ru-RU" sz="1400" dirty="0" smtClean="0">
                <a:latin typeface="Annabelle" pitchFamily="66" charset="0"/>
              </a:rPr>
              <a:t>Прабабушка </a:t>
            </a:r>
            <a:r>
              <a:rPr lang="ru-RU" sz="1400" dirty="0">
                <a:latin typeface="Annabelle" pitchFamily="66" charset="0"/>
              </a:rPr>
              <a:t>и прадедушка на лавочке на </a:t>
            </a:r>
            <a:r>
              <a:rPr lang="ru-RU" sz="1400" dirty="0" err="1">
                <a:latin typeface="Annabelle" pitchFamily="66" charset="0"/>
              </a:rPr>
              <a:t>падворке</a:t>
            </a:r>
            <a:r>
              <a:rPr lang="ru-RU" sz="1400" dirty="0">
                <a:latin typeface="Annabelle" pitchFamily="66" charset="0"/>
              </a:rPr>
              <a:t> </a:t>
            </a:r>
            <a:r>
              <a:rPr lang="ru-RU" sz="1400" dirty="0" smtClean="0">
                <a:latin typeface="Annabelle" pitchFamily="66" charset="0"/>
              </a:rPr>
              <a:t> (</a:t>
            </a:r>
            <a:r>
              <a:rPr lang="ru-RU" sz="1400" dirty="0">
                <a:latin typeface="Annabelle" pitchFamily="66" charset="0"/>
              </a:rPr>
              <a:t>во дворе своего дома).</a:t>
            </a:r>
          </a:p>
        </p:txBody>
      </p:sp>
    </p:spTree>
    <p:extLst>
      <p:ext uri="{BB962C8B-B14F-4D97-AF65-F5344CB8AC3E}">
        <p14:creationId xmlns:p14="http://schemas.microsoft.com/office/powerpoint/2010/main" val="8182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377551"/>
            <a:ext cx="12353388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20" y="-393521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886" y="-725983"/>
            <a:ext cx="798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11871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9731" y="-535785"/>
            <a:ext cx="821996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r>
              <a:rPr lang="ru-RU" sz="1600" b="1" dirty="0" err="1" smtClean="0">
                <a:latin typeface="Annabelle" pitchFamily="66" charset="0"/>
              </a:rPr>
              <a:t>Батура</a:t>
            </a:r>
            <a:r>
              <a:rPr lang="ru-RU" sz="1600" b="1" dirty="0" smtClean="0">
                <a:latin typeface="Annabelle" pitchFamily="66" charset="0"/>
              </a:rPr>
              <a:t> </a:t>
            </a:r>
            <a:r>
              <a:rPr lang="ru-RU" sz="1600" b="1" dirty="0">
                <a:latin typeface="Annabelle" pitchFamily="66" charset="0"/>
              </a:rPr>
              <a:t>Петр Петрович</a:t>
            </a:r>
            <a:endParaRPr lang="ru-RU" sz="1600" dirty="0">
              <a:latin typeface="Annabelle" pitchFamily="66" charset="0"/>
            </a:endParaRPr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81072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5" y="5366977"/>
            <a:ext cx="7126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31608" y="5590176"/>
            <a:ext cx="8076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268760" y="4950428"/>
            <a:ext cx="5684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Annabelle" pitchFamily="66" charset="0"/>
              </a:rPr>
              <a:t>Фронтовая фотография</a:t>
            </a: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731" y="3789040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932038" y="3336668"/>
            <a:ext cx="385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99591" y="6231708"/>
            <a:ext cx="3744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32038" y="5090992"/>
            <a:ext cx="3744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latin typeface="Annabelle" pitchFamily="66" charset="0"/>
            </a:endParaRPr>
          </a:p>
          <a:p>
            <a:endParaRPr lang="ru-RU" sz="1100" dirty="0">
              <a:latin typeface="Annabelle" pitchFamily="66" charset="0"/>
            </a:endParaRPr>
          </a:p>
          <a:p>
            <a:endParaRPr lang="ru-RU" sz="1100" dirty="0" smtClean="0">
              <a:latin typeface="Annabelle" pitchFamily="66" charset="0"/>
            </a:endParaRPr>
          </a:p>
          <a:p>
            <a:endParaRPr lang="ru-RU" sz="1100" dirty="0">
              <a:latin typeface="Annabelle" pitchFamily="66" charset="0"/>
            </a:endParaRPr>
          </a:p>
        </p:txBody>
      </p:sp>
      <p:pic>
        <p:nvPicPr>
          <p:cNvPr id="44" name="Рисунок 43" descr="C:\Users\Инна\Desktop\Родословная\Батура П.П.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9" y="766252"/>
            <a:ext cx="2531522" cy="387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C:\Users\Инна\Desktop\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24" y="770484"/>
            <a:ext cx="2804392" cy="256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C:\Users\Инна\Desktop\Родословная\Орденские книжки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23" y="3645023"/>
            <a:ext cx="2840394" cy="217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Прямоугольник 36"/>
          <p:cNvSpPr/>
          <p:nvPr/>
        </p:nvSpPr>
        <p:spPr>
          <a:xfrm>
            <a:off x="4570035" y="3982996"/>
            <a:ext cx="277878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sz="1400" dirty="0" smtClean="0">
                <a:latin typeface="Annabelle" pitchFamily="66" charset="0"/>
              </a:rPr>
              <a:t>Ордена </a:t>
            </a:r>
            <a:r>
              <a:rPr lang="ru-RU" sz="1400" dirty="0">
                <a:latin typeface="Annabelle" pitchFamily="66" charset="0"/>
              </a:rPr>
              <a:t>прадеда и орденские книжки</a:t>
            </a:r>
          </a:p>
        </p:txBody>
      </p:sp>
    </p:spTree>
    <p:extLst>
      <p:ext uri="{BB962C8B-B14F-4D97-AF65-F5344CB8AC3E}">
        <p14:creationId xmlns:p14="http://schemas.microsoft.com/office/powerpoint/2010/main" val="32878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377551"/>
            <a:ext cx="12353388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20" y="-393521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886" y="-725983"/>
            <a:ext cx="798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11871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9731" y="-535785"/>
            <a:ext cx="821996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5" y="5366977"/>
            <a:ext cx="7126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31608" y="5590176"/>
            <a:ext cx="8076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Орденские книжки и удостоверение инвалида ВОВ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268760" y="4950428"/>
            <a:ext cx="8714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731" y="3789040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932038" y="3336668"/>
            <a:ext cx="385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99591" y="6231708"/>
            <a:ext cx="3744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32038" y="5090992"/>
            <a:ext cx="3744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latin typeface="Annabelle" pitchFamily="66" charset="0"/>
            </a:endParaRPr>
          </a:p>
          <a:p>
            <a:endParaRPr lang="ru-RU" sz="1100" dirty="0">
              <a:latin typeface="Annabelle" pitchFamily="66" charset="0"/>
            </a:endParaRPr>
          </a:p>
          <a:p>
            <a:endParaRPr lang="ru-RU" sz="1100" dirty="0" smtClean="0">
              <a:latin typeface="Annabelle" pitchFamily="66" charset="0"/>
            </a:endParaRPr>
          </a:p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0035" y="3982996"/>
            <a:ext cx="2778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3" name="Рисунок 42" descr="C:\Users\Инна\Desktop\Родословная\Орден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83808"/>
            <a:ext cx="3960440" cy="394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Рисунок 46" descr="C:\Users\Инна\Desktop\Родословная\Удостоверени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83808"/>
            <a:ext cx="3744415" cy="3899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47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Объект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Объект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L:\Перезентация для родословной книги\yqRPF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377551"/>
            <a:ext cx="12353388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088" y="-725983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nnabelle" pitchFamily="66" charset="0"/>
            </a:endParaRPr>
          </a:p>
          <a:p>
            <a:endParaRPr lang="ru-RU" sz="2000" b="1" dirty="0">
              <a:latin typeface="Annabelle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12576" y="-5896630"/>
            <a:ext cx="11089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b="1" dirty="0" smtClean="0"/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>
              <a:latin typeface="Annabelle" pitchFamily="66" charset="0"/>
            </a:endParaRPr>
          </a:p>
          <a:p>
            <a:endParaRPr lang="ru-RU" sz="1200" b="1" dirty="0" smtClean="0">
              <a:latin typeface="Annabelle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-2295644"/>
            <a:ext cx="109452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20" y="-393521"/>
            <a:ext cx="4869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-531439"/>
            <a:ext cx="3888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989" y="4725381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643796" y="4642650"/>
            <a:ext cx="554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nnabelle" pitchFamily="66" charset="0"/>
              </a:rPr>
              <a:t>                           </a:t>
            </a:r>
            <a:endParaRPr lang="ru-RU" sz="1400" dirty="0">
              <a:latin typeface="Annabelle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531439"/>
            <a:ext cx="8542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2886" y="-725983"/>
            <a:ext cx="7986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22887" y="-2157144"/>
            <a:ext cx="798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  <a:p>
            <a:endParaRPr lang="ru-RU" sz="1200" dirty="0" smtClean="0">
              <a:latin typeface="Annabelle" pitchFamily="66" charset="0"/>
            </a:endParaRPr>
          </a:p>
          <a:p>
            <a:endParaRPr lang="ru-RU" sz="1200" dirty="0">
              <a:latin typeface="Annabelle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118713"/>
            <a:ext cx="5288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81300" y="5180816"/>
            <a:ext cx="240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9731" y="-535785"/>
            <a:ext cx="821996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>
              <a:latin typeface="Annabelle" pitchFamily="66" charset="0"/>
            </a:endParaRPr>
          </a:p>
          <a:p>
            <a:endParaRPr lang="ru-RU" sz="1200" b="1" dirty="0"/>
          </a:p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1641" y="-603448"/>
            <a:ext cx="465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643795" y="5713287"/>
            <a:ext cx="81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398496"/>
            <a:ext cx="2808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5" y="5366977"/>
            <a:ext cx="7126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4149080"/>
            <a:ext cx="2788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31608" y="5590176"/>
            <a:ext cx="8076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268760" y="4950428"/>
            <a:ext cx="8714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Annabelle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4064024" y="5203837"/>
            <a:ext cx="4762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731" y="3789040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2688" y="-223662"/>
            <a:ext cx="676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19571" y="4675496"/>
            <a:ext cx="2991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73797" y="-79653"/>
            <a:ext cx="594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Annabelle" pitchFamily="66" charset="0"/>
            </a:endParaRPr>
          </a:p>
          <a:p>
            <a:pPr algn="ctr"/>
            <a:endParaRPr lang="ru-RU" sz="1400" b="1" dirty="0">
              <a:latin typeface="Annabelle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4508424" y="5306437"/>
            <a:ext cx="376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5832574" y="4623695"/>
            <a:ext cx="23249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92688" y="5509902"/>
            <a:ext cx="3839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  <a:p>
            <a:endParaRPr lang="ru-RU" sz="1400" dirty="0" smtClean="0">
              <a:latin typeface="Annabelle" pitchFamily="66" charset="0"/>
            </a:endParaRPr>
          </a:p>
          <a:p>
            <a:endParaRPr lang="ru-RU" sz="1400" dirty="0">
              <a:latin typeface="Annabelle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932038" y="3336668"/>
            <a:ext cx="3853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99591" y="6231708"/>
            <a:ext cx="3744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32038" y="5090992"/>
            <a:ext cx="3744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>
              <a:latin typeface="Annabelle" pitchFamily="66" charset="0"/>
            </a:endParaRPr>
          </a:p>
          <a:p>
            <a:endParaRPr lang="ru-RU" sz="1100" dirty="0">
              <a:latin typeface="Annabelle" pitchFamily="66" charset="0"/>
            </a:endParaRPr>
          </a:p>
          <a:p>
            <a:endParaRPr lang="ru-RU" sz="1100" dirty="0" smtClean="0">
              <a:latin typeface="Annabelle" pitchFamily="66" charset="0"/>
            </a:endParaRPr>
          </a:p>
          <a:p>
            <a:endParaRPr lang="ru-RU" sz="1100" dirty="0">
              <a:latin typeface="Annabelle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70035" y="3982996"/>
            <a:ext cx="2778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4" name="Рисунок 43" descr="C:\Users\Инна\Desktop\Снимок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5" y="1052631"/>
            <a:ext cx="4307553" cy="351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Инна\Desktop\Снимо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3"/>
          <a:stretch/>
        </p:blipFill>
        <p:spPr bwMode="auto">
          <a:xfrm>
            <a:off x="4932038" y="1083807"/>
            <a:ext cx="4077654" cy="350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 rot="10800000" flipV="1">
            <a:off x="4864589" y="4075332"/>
            <a:ext cx="38474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1600" dirty="0" smtClean="0">
                <a:latin typeface="Annabelle" pitchFamily="66" charset="0"/>
              </a:rPr>
              <a:t>Последняя </a:t>
            </a:r>
            <a:r>
              <a:rPr lang="ru-RU" sz="1600" dirty="0">
                <a:latin typeface="Annabelle" pitchFamily="66" charset="0"/>
              </a:rPr>
              <a:t>прижизненная фотография. Прадедушка в своем доме.</a:t>
            </a:r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430326" y="2628781"/>
            <a:ext cx="42645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1600" dirty="0" smtClean="0">
                <a:latin typeface="Annabelle" pitchFamily="66" charset="0"/>
              </a:rPr>
              <a:t>Фотографии </a:t>
            </a:r>
            <a:r>
              <a:rPr lang="ru-RU" sz="1600" dirty="0">
                <a:latin typeface="Annabelle" pitchFamily="66" charset="0"/>
              </a:rPr>
              <a:t>прадеда, его пиджак с наградами, который он надевал на День Победы, хранятся в школьном музейном уголке. Пусть ребята знают, какой был у меня «боевой» прадедушка.</a:t>
            </a:r>
          </a:p>
        </p:txBody>
      </p:sp>
    </p:spTree>
    <p:extLst>
      <p:ext uri="{BB962C8B-B14F-4D97-AF65-F5344CB8AC3E}">
        <p14:creationId xmlns:p14="http://schemas.microsoft.com/office/powerpoint/2010/main" val="22389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2098</Words>
  <Application>Microsoft Office PowerPoint</Application>
  <PresentationFormat>Экран (4:3)</PresentationFormat>
  <Paragraphs>1329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Спасибо, прадеды, Вам!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Великая Отечественная война  не кажется  мне чем-то давно прошедшим и забытым: погибло девять человек, прадед остался инвалидом, четверо фронтовиков вернулись к семьям. Но мои близкие, как миллионы других, выдержали, выстояли, победили…  Спасибо им всем за их ратный и трудовой подвиг и низкий поклон … Светлая память погибшим!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 –  «Содружество. Новые горизонты»  - 3 место</dc:title>
  <cp:lastModifiedBy>Инна</cp:lastModifiedBy>
  <cp:revision>49</cp:revision>
  <dcterms:modified xsi:type="dcterms:W3CDTF">2018-01-25T16:45:53Z</dcterms:modified>
</cp:coreProperties>
</file>