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72" r:id="rId2"/>
    <p:sldId id="267" r:id="rId3"/>
    <p:sldId id="260" r:id="rId4"/>
    <p:sldId id="279" r:id="rId5"/>
    <p:sldId id="275" r:id="rId6"/>
    <p:sldId id="280" r:id="rId7"/>
    <p:sldId id="264" r:id="rId8"/>
    <p:sldId id="265" r:id="rId9"/>
    <p:sldId id="257" r:id="rId10"/>
    <p:sldId id="266" r:id="rId11"/>
    <p:sldId id="268" r:id="rId12"/>
    <p:sldId id="258" r:id="rId13"/>
    <p:sldId id="269" r:id="rId14"/>
    <p:sldId id="259" r:id="rId15"/>
    <p:sldId id="276" r:id="rId16"/>
    <p:sldId id="284" r:id="rId17"/>
    <p:sldId id="270" r:id="rId18"/>
    <p:sldId id="277" r:id="rId19"/>
    <p:sldId id="278" r:id="rId20"/>
    <p:sldId id="281" r:id="rId21"/>
    <p:sldId id="282" r:id="rId22"/>
    <p:sldId id="261" r:id="rId23"/>
    <p:sldId id="283" r:id="rId24"/>
    <p:sldId id="262" r:id="rId25"/>
    <p:sldId id="27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29EE0-1297-4FE3-80E5-558BF906F5E6}" type="datetimeFigureOut">
              <a:rPr lang="ru-RU" smtClean="0"/>
              <a:t>29.12.2017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10DEA-1304-4754-BE16-6975E1CD6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21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10DEA-1304-4754-BE16-6975E1CD62D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731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D70F-DD32-4A26-A03C-DA0241861070}" type="datetimeFigureOut">
              <a:rPr lang="ru-RU" smtClean="0"/>
              <a:t>29.12.2017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F09-7662-44E9-B43F-DC892EFA48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D70F-DD32-4A26-A03C-DA0241861070}" type="datetimeFigureOut">
              <a:rPr lang="ru-RU" smtClean="0"/>
              <a:t>29.12.2017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F09-7662-44E9-B43F-DC892EFA48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D70F-DD32-4A26-A03C-DA0241861070}" type="datetimeFigureOut">
              <a:rPr lang="ru-RU" smtClean="0"/>
              <a:t>29.12.2017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F09-7662-44E9-B43F-DC892EFA48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D70F-DD32-4A26-A03C-DA0241861070}" type="datetimeFigureOut">
              <a:rPr lang="ru-RU" smtClean="0"/>
              <a:t>29.12.2017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F09-7662-44E9-B43F-DC892EFA48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D70F-DD32-4A26-A03C-DA0241861070}" type="datetimeFigureOut">
              <a:rPr lang="ru-RU" smtClean="0"/>
              <a:t>29.12.2017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F09-7662-44E9-B43F-DC892EFA48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D70F-DD32-4A26-A03C-DA0241861070}" type="datetimeFigureOut">
              <a:rPr lang="ru-RU" smtClean="0"/>
              <a:t>29.12.2017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F09-7662-44E9-B43F-DC892EFA48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D70F-DD32-4A26-A03C-DA0241861070}" type="datetimeFigureOut">
              <a:rPr lang="ru-RU" smtClean="0"/>
              <a:t>29.12.2017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F09-7662-44E9-B43F-DC892EFA48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D70F-DD32-4A26-A03C-DA0241861070}" type="datetimeFigureOut">
              <a:rPr lang="ru-RU" smtClean="0"/>
              <a:t>29.12.2017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F09-7662-44E9-B43F-DC892EFA48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D70F-DD32-4A26-A03C-DA0241861070}" type="datetimeFigureOut">
              <a:rPr lang="ru-RU" smtClean="0"/>
              <a:t>29.12.2017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F09-7662-44E9-B43F-DC892EFA48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D70F-DD32-4A26-A03C-DA0241861070}" type="datetimeFigureOut">
              <a:rPr lang="ru-RU" smtClean="0"/>
              <a:t>29.12.2017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F09-7662-44E9-B43F-DC892EFA48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D70F-DD32-4A26-A03C-DA0241861070}" type="datetimeFigureOut">
              <a:rPr lang="ru-RU" smtClean="0"/>
              <a:t>29.12.2017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F09-7662-44E9-B43F-DC892EFA4863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6D70F-DD32-4A26-A03C-DA0241861070}" type="datetimeFigureOut">
              <a:rPr lang="ru-RU" smtClean="0"/>
              <a:t>29.12.2017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BBF09-7662-44E9-B43F-DC892EFA4863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2516" y="620688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ДЕПАРТАМЕНТ ОБРАЗОВАНИЯ ГОРОДА МОСКВЫ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ГОСУДАРСТВЕННОЕ БЮДЖЕТНОЕ ОБЩЕОБРАЗОВАТЕЛЬНОЕ УЧРЕЖДЕНИЕ  ГОРОДА МОСКВЫ «ШКОЛА НА ЯУЗЕ»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(ГБОУ «Школа на Яузе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 ШОК №1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089061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«Здоровая нация – это ГТО»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2" y="4005064"/>
            <a:ext cx="56166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Выполнили  ученики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«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Л» класса:</a:t>
            </a:r>
          </a:p>
          <a:p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Ивлева Екатерина, 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Каргальский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Даниил.</a:t>
            </a:r>
            <a:b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Руководители: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Сулейманова 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Лала Юрьевна, учитель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физической 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культуры</a:t>
            </a:r>
          </a:p>
          <a:p>
            <a:r>
              <a:rPr lang="ru-RU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Дригота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Вера Васильевна, </a:t>
            </a:r>
            <a:r>
              <a:rPr lang="ru-RU" sz="16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 организатор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3158" y="6102588"/>
            <a:ext cx="2183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Москва, </a:t>
            </a:r>
            <a:r>
              <a:rPr lang="ru-RU" b="1" dirty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г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Учитель\Downloads\ГТО--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4282"/>
            <a:ext cx="2157684" cy="16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00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7" y="332656"/>
            <a:ext cx="8496945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>
                <a:ln w="50800"/>
                <a:solidFill>
                  <a:srgbClr val="C00000"/>
                </a:solidFill>
              </a:rPr>
              <a:t>В 2014 году </a:t>
            </a:r>
            <a:r>
              <a:rPr lang="ru-RU" sz="3200" b="1" dirty="0" smtClean="0">
                <a:ln w="50800"/>
                <a:solidFill>
                  <a:srgbClr val="C00000"/>
                </a:solidFill>
              </a:rPr>
              <a:t>начинается </a:t>
            </a:r>
            <a:r>
              <a:rPr lang="ru-RU" sz="3200" b="1" dirty="0">
                <a:ln w="50800"/>
                <a:solidFill>
                  <a:srgbClr val="C00000"/>
                </a:solidFill>
              </a:rPr>
              <a:t>новая история норм ГТО в </a:t>
            </a:r>
            <a:r>
              <a:rPr lang="ru-RU" sz="3200" b="1" dirty="0" smtClean="0">
                <a:ln w="50800"/>
                <a:solidFill>
                  <a:srgbClr val="C00000"/>
                </a:solidFill>
              </a:rPr>
              <a:t>России </a:t>
            </a:r>
            <a:endParaRPr lang="ru-RU" sz="3200" b="1" dirty="0">
              <a:ln w="50800"/>
              <a:solidFill>
                <a:srgbClr val="C00000"/>
              </a:solidFill>
            </a:endParaRPr>
          </a:p>
        </p:txBody>
      </p:sp>
      <p:pic>
        <p:nvPicPr>
          <p:cNvPr id="1026" name="Picture 2" descr="C:\Users\Учитель\Pictures\1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55" r="15839" b="2386"/>
          <a:stretch/>
        </p:blipFill>
        <p:spPr bwMode="auto">
          <a:xfrm>
            <a:off x="5358948" y="2060848"/>
            <a:ext cx="3305968" cy="3342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492896"/>
            <a:ext cx="4751282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spc="1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400" spc="1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омплекс </a:t>
            </a:r>
            <a:r>
              <a:rPr lang="ru-RU" sz="2400" spc="1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имеет </a:t>
            </a:r>
            <a:endParaRPr lang="ru-RU" sz="2400" spc="150" dirty="0" smtClean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spc="1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</a:t>
            </a:r>
            <a:r>
              <a:rPr lang="ru-RU" sz="2400" spc="1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возрастных ступеней, охватывая население в </a:t>
            </a:r>
            <a:r>
              <a:rPr lang="ru-RU" sz="2400" spc="1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возрасте </a:t>
            </a:r>
          </a:p>
          <a:p>
            <a:pPr algn="ctr"/>
            <a:r>
              <a:rPr lang="ru-RU" sz="2400" spc="1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2400" spc="1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ru-RU" sz="2400" spc="1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70лет</a:t>
            </a:r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Picture 2" descr="C:\Users\Учитель\Downloads\ГТО--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4282"/>
            <a:ext cx="2157684" cy="16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598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Учитель\Pictures\img_user_file_5603d9742c6df_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6" r="1509" b="9187"/>
          <a:stretch/>
        </p:blipFill>
        <p:spPr bwMode="auto">
          <a:xfrm>
            <a:off x="1979712" y="260648"/>
            <a:ext cx="6958849" cy="6471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Учитель\Downloads\ГТО--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4282"/>
            <a:ext cx="2157684" cy="16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007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56895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>
                <a:ln w="50800"/>
                <a:solidFill>
                  <a:srgbClr val="C00000"/>
                </a:solidFill>
              </a:rPr>
              <a:t>Что нам </a:t>
            </a:r>
            <a:r>
              <a:rPr lang="ru-RU" sz="3200" b="1" dirty="0" smtClean="0">
                <a:ln w="50800"/>
                <a:solidFill>
                  <a:srgbClr val="C00000"/>
                </a:solidFill>
              </a:rPr>
              <a:t>даёт </a:t>
            </a:r>
            <a:r>
              <a:rPr lang="ru-RU" sz="3200" b="1" dirty="0">
                <a:ln w="50800"/>
                <a:solidFill>
                  <a:srgbClr val="C00000"/>
                </a:solidFill>
              </a:rPr>
              <a:t>возрождение ГТО?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789040"/>
            <a:ext cx="8424936" cy="12618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* </a:t>
            </a:r>
            <a:r>
              <a:rPr lang="ru-RU" sz="2400" spc="1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2400" spc="1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взрослых, </a:t>
            </a:r>
            <a:r>
              <a:rPr lang="ru-RU" sz="2400" spc="1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организма</a:t>
            </a:r>
          </a:p>
          <a:p>
            <a:r>
              <a:rPr lang="ru-RU" sz="2400" spc="1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spc="1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не менее </a:t>
            </a:r>
            <a:r>
              <a:rPr lang="ru-RU" sz="2400" spc="1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актуально, </a:t>
            </a:r>
            <a:r>
              <a:rPr lang="ru-RU" sz="2400" spc="1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2400" spc="1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детей и </a:t>
            </a:r>
            <a:endParaRPr lang="ru-RU" sz="2400" spc="150" dirty="0" smtClean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spc="1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spc="1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юношества</a:t>
            </a:r>
            <a:r>
              <a:rPr lang="ru-RU" sz="2400" spc="1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ru-RU" sz="2400" spc="1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spc="15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772816"/>
            <a:ext cx="8424936" cy="16312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* </a:t>
            </a:r>
            <a:r>
              <a:rPr lang="ru-RU" sz="2400" spc="1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сдача физкультурных нормативов и</a:t>
            </a:r>
          </a:p>
          <a:p>
            <a:r>
              <a:rPr lang="ru-RU" sz="2400" spc="1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получение </a:t>
            </a:r>
            <a:r>
              <a:rPr lang="ru-RU" sz="2400" spc="1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значка </a:t>
            </a:r>
            <a:r>
              <a:rPr lang="ru-RU" sz="2400" spc="1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хороший стимул</a:t>
            </a:r>
          </a:p>
          <a:p>
            <a:r>
              <a:rPr lang="ru-RU" sz="2400" spc="1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spc="1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для учащегося повысить уровень</a:t>
            </a:r>
          </a:p>
          <a:p>
            <a:r>
              <a:rPr lang="ru-RU" sz="2400" spc="1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spc="1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своей тренированности</a:t>
            </a:r>
            <a:r>
              <a:rPr lang="ru-RU" sz="2400" spc="1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</p:txBody>
      </p:sp>
      <p:pic>
        <p:nvPicPr>
          <p:cNvPr id="5" name="Picture 2" descr="C:\Users\Учитель\Downloads\ГТО--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4282"/>
            <a:ext cx="2157684" cy="16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01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Учитель\Pictures\i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6653540" cy="4158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42493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*  </a:t>
            </a:r>
            <a:r>
              <a:rPr lang="ru-RU" sz="2400" spc="1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охватывает </a:t>
            </a:r>
            <a:r>
              <a:rPr lang="ru-RU" sz="2400" spc="1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практически </a:t>
            </a:r>
            <a:r>
              <a:rPr lang="ru-RU" sz="2400" spc="1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население от 6 </a:t>
            </a:r>
            <a:r>
              <a:rPr lang="ru-RU" sz="2400" spc="1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70 лет </a:t>
            </a:r>
            <a:r>
              <a:rPr lang="ru-RU" sz="2400" spc="1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сопровождает человека всю сознательную </a:t>
            </a:r>
            <a:r>
              <a:rPr lang="ru-RU" sz="2400" spc="1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жизнь. </a:t>
            </a:r>
          </a:p>
        </p:txBody>
      </p:sp>
      <p:pic>
        <p:nvPicPr>
          <p:cNvPr id="4" name="Picture 2" descr="C:\Users\Учитель\Downloads\ГТО--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4282"/>
            <a:ext cx="2157684" cy="16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17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44016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Цели, задачи и принципы норм ГТО с 2014 года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486" y="162880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 комплекса  ГТО 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увеличение продолжительности жизни населения с помощью систематической физической подготовки.</a:t>
            </a:r>
            <a:endParaRPr lang="ru-RU" sz="24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333" y="314096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массовое внедрение комплекса ГТО, охват системой подготовки всех возрастных групп населения.</a:t>
            </a:r>
            <a:endParaRPr lang="ru-RU" sz="24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6530" y="4581128"/>
            <a:ext cx="672075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Принципы</a:t>
            </a: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добровольность и доступность системы подготовки для всех слоёв населения, медицинский контроль, учёт местных традиций и особенностей.</a:t>
            </a:r>
            <a:endParaRPr lang="ru-RU" sz="24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2" descr="C:\Users\Учитель\Downloads\ГТО--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4282"/>
            <a:ext cx="2157684" cy="16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6790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Учитель\Downloads\ГТО--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4282"/>
            <a:ext cx="2157684" cy="16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00" y="1942270"/>
            <a:ext cx="2690813" cy="2035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IMG_205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871" y="1938369"/>
            <a:ext cx="2762250" cy="2066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51520" y="116632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Посетили Городской музей спорта, подготовили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стенд для ребят и провели экскурсию в нашем музее посвящённый Юрию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Гагарину.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сёма\Pictures\Всё для проектной работы по ГТО\IMG_21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2" r="14523" b="4370"/>
          <a:stretch/>
        </p:blipFill>
        <p:spPr bwMode="auto">
          <a:xfrm>
            <a:off x="3314599" y="4149080"/>
            <a:ext cx="2442794" cy="2458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3" descr="C:\Users\сёма\Pictures\Всё для проектной работы по ГТО\IMG_05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774" y="1381985"/>
            <a:ext cx="2570698" cy="3861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8450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G_059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9" y="1124744"/>
            <a:ext cx="5180037" cy="3453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IMG_060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610" y="179096"/>
            <a:ext cx="3845935" cy="5782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C:\Users\Учитель\Downloads\ГТО--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4764"/>
            <a:ext cx="2195736" cy="170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09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282743"/>
              </p:ext>
            </p:extLst>
          </p:nvPr>
        </p:nvGraphicFramePr>
        <p:xfrm>
          <a:off x="251520" y="1052736"/>
          <a:ext cx="8568953" cy="4083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144"/>
                <a:gridCol w="5664222"/>
                <a:gridCol w="1161892"/>
                <a:gridCol w="1057695"/>
              </a:tblGrid>
              <a:tr h="457199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№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Вопросы анкеты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1-4 классы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523901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да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нет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978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Была ли для вас полезна полученная информация о ГТО?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91%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9%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8236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Хотели бы вы участвовать в сдаче норматива  ГТО?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73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27%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14201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Есть ли в вашей семье значкисты ГТО?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Хотите ли вы быть сильным, быстрым, ловким и здоровым?</a:t>
                      </a:r>
                      <a:endParaRPr lang="ru-RU" sz="2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73%</a:t>
                      </a:r>
                    </a:p>
                    <a:p>
                      <a:pPr algn="ctr"/>
                      <a:r>
                        <a:rPr lang="ru-RU" sz="2400" dirty="0" smtClean="0"/>
                        <a:t>__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75657" y="180102"/>
            <a:ext cx="633670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>
                <a:ln w="50800"/>
                <a:solidFill>
                  <a:srgbClr val="C00000"/>
                </a:solidFill>
              </a:rPr>
              <a:t>А</a:t>
            </a:r>
            <a:r>
              <a:rPr lang="ru-RU" sz="3200" b="1" dirty="0" smtClean="0">
                <a:ln w="50800"/>
                <a:solidFill>
                  <a:srgbClr val="C00000"/>
                </a:solidFill>
              </a:rPr>
              <a:t>нкетирование</a:t>
            </a:r>
            <a:endParaRPr lang="ru-RU" sz="3200" b="1" dirty="0">
              <a:ln w="50800"/>
              <a:solidFill>
                <a:srgbClr val="C00000"/>
              </a:solidFill>
            </a:endParaRPr>
          </a:p>
        </p:txBody>
      </p:sp>
      <p:pic>
        <p:nvPicPr>
          <p:cNvPr id="7" name="Picture 2" descr="C:\Users\Учитель\Downloads\ГТО--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4282"/>
            <a:ext cx="2157684" cy="16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69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 descr="C:\Users\сёма\Documents\работа лала\предметная неделя\Предметная неделя 2017\DSC_6611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47" y="247851"/>
            <a:ext cx="4539952" cy="211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12" descr="C:\Users\сёма\Documents\работа лала\предметная неделя\Предметная неделя 2017\P_20170207_151113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00" y="260648"/>
            <a:ext cx="3550045" cy="208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11" descr="C:\Users\сёма\Documents\работа лала\предметная неделя\Предметная неделя 2017\P_20170207_153720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938" y="2451748"/>
            <a:ext cx="3888432" cy="227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7" descr="C:\Users\сёма\Documents\работа лала\предметная неделя\Предметная неделя 2017\IMG_0865-07-02-17-04-59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" b="17831"/>
          <a:stretch>
            <a:fillRect/>
          </a:stretch>
        </p:blipFill>
        <p:spPr bwMode="auto">
          <a:xfrm>
            <a:off x="3347864" y="4448239"/>
            <a:ext cx="2147283" cy="2135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Рисунок 2" descr="G:\2016-2017\Спортивные праздник\предметная неделя\фотки предметная неделя\Предметная неделя\DSC_6625.JPG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36057"/>
            <a:ext cx="3635846" cy="229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Рисунок 8" descr="C:\Users\сёма\Documents\работа лала\предметная неделя\Предметная неделя 2017\DSC_664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35211" y="4443719"/>
            <a:ext cx="1401274" cy="2218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 descr="C:\Users\Учитель\Downloads\ГТО--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4282"/>
            <a:ext cx="2157684" cy="16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3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4" descr="C:\Users\сёма\Documents\работа лала\предметная неделя\Предметная неделя 2017\DSC_6618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667472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9" descr="C:\Users\сёма\Documents\работа лала\предметная неделя\Предметная неделя 2017\DSC_6630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5892"/>
            <a:ext cx="243073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13" descr="C:\Users\сёма\Documents\работа лала\предметная неделя\Предметная неделя 2017\DSC_6645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0830"/>
            <a:ext cx="402067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C:\Users\сёма\Documents\работа лала\предметная неделя\Предметная неделя 2017\IMG_0871-07-02-17-04-59.jpeg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3086467"/>
            <a:ext cx="1787877" cy="242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6" descr="C:\Users\сёма\Documents\работа лала\предметная неделя\Предметная неделя 2017\IMG_0868-07-02-17-04-59.jpeg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694" y="3032004"/>
            <a:ext cx="1745693" cy="249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5" descr="C:\Users\сёма\Documents\работа лала\предметная неделя\Предметная неделя 2017\IMG_0869-07-02-17-04-59.jpeg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731" y="3045892"/>
            <a:ext cx="1867545" cy="24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Учитель\Downloads\ГТО--(1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4282"/>
            <a:ext cx="2157684" cy="16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27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7490" y="2852936"/>
            <a:ext cx="3925206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spc="150" dirty="0">
                <a:ln w="11430"/>
                <a:solidFill>
                  <a:srgbClr val="002060"/>
                </a:solidFill>
              </a:rPr>
              <a:t>Среднего роста,</a:t>
            </a:r>
          </a:p>
          <a:p>
            <a:r>
              <a:rPr lang="ru-RU" sz="2400" spc="150" dirty="0">
                <a:ln w="11430"/>
                <a:solidFill>
                  <a:srgbClr val="002060"/>
                </a:solidFill>
              </a:rPr>
              <a:t>Плечистый и крепкий,</a:t>
            </a:r>
          </a:p>
          <a:p>
            <a:r>
              <a:rPr lang="ru-RU" sz="2400" spc="150" dirty="0">
                <a:ln w="11430"/>
                <a:solidFill>
                  <a:srgbClr val="002060"/>
                </a:solidFill>
              </a:rPr>
              <a:t>Ходит он в белой</a:t>
            </a:r>
          </a:p>
          <a:p>
            <a:r>
              <a:rPr lang="ru-RU" sz="2400" spc="150" dirty="0">
                <a:ln w="11430"/>
                <a:solidFill>
                  <a:srgbClr val="002060"/>
                </a:solidFill>
              </a:rPr>
              <a:t>Футболке и кепке,</a:t>
            </a:r>
          </a:p>
          <a:p>
            <a:r>
              <a:rPr lang="ru-RU" sz="2400" spc="150" dirty="0">
                <a:ln w="11430"/>
                <a:solidFill>
                  <a:srgbClr val="002060"/>
                </a:solidFill>
              </a:rPr>
              <a:t>Знак "ГТО"</a:t>
            </a:r>
          </a:p>
          <a:p>
            <a:r>
              <a:rPr lang="ru-RU" sz="2400" spc="150" dirty="0">
                <a:ln w="11430"/>
                <a:solidFill>
                  <a:srgbClr val="002060"/>
                </a:solidFill>
              </a:rPr>
              <a:t>На груди у него.</a:t>
            </a:r>
          </a:p>
          <a:p>
            <a:r>
              <a:rPr lang="ru-RU" sz="2400" spc="150" dirty="0">
                <a:ln w="11430"/>
                <a:solidFill>
                  <a:srgbClr val="002060"/>
                </a:solidFill>
              </a:rPr>
              <a:t>Больше не знают</a:t>
            </a:r>
          </a:p>
          <a:p>
            <a:r>
              <a:rPr lang="ru-RU" sz="2400" spc="150" dirty="0">
                <a:ln w="11430"/>
                <a:solidFill>
                  <a:srgbClr val="002060"/>
                </a:solidFill>
              </a:rPr>
              <a:t>О нем ничего.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27575" y="3356992"/>
            <a:ext cx="3816425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spc="150" dirty="0">
                <a:ln w="11430"/>
                <a:solidFill>
                  <a:srgbClr val="002060"/>
                </a:solidFill>
              </a:rPr>
              <a:t>Многие парни</a:t>
            </a:r>
          </a:p>
          <a:p>
            <a:r>
              <a:rPr lang="ru-RU" sz="2400" spc="150" dirty="0">
                <a:ln w="11430"/>
                <a:solidFill>
                  <a:srgbClr val="002060"/>
                </a:solidFill>
              </a:rPr>
              <a:t>Плечисты и крепки,</a:t>
            </a:r>
          </a:p>
          <a:p>
            <a:r>
              <a:rPr lang="ru-RU" sz="2400" spc="150" dirty="0">
                <a:ln w="11430"/>
                <a:solidFill>
                  <a:srgbClr val="002060"/>
                </a:solidFill>
              </a:rPr>
              <a:t>Многие носят</a:t>
            </a:r>
          </a:p>
          <a:p>
            <a:r>
              <a:rPr lang="ru-RU" sz="2400" spc="150" dirty="0">
                <a:ln w="11430"/>
                <a:solidFill>
                  <a:srgbClr val="002060"/>
                </a:solidFill>
              </a:rPr>
              <a:t>Футболки и кепки.</a:t>
            </a:r>
          </a:p>
          <a:p>
            <a:r>
              <a:rPr lang="ru-RU" sz="2400" spc="150" dirty="0">
                <a:ln w="11430"/>
                <a:solidFill>
                  <a:srgbClr val="002060"/>
                </a:solidFill>
              </a:rPr>
              <a:t>Много в столице</a:t>
            </a:r>
          </a:p>
          <a:p>
            <a:r>
              <a:rPr lang="ru-RU" sz="2400" spc="150" dirty="0">
                <a:ln w="11430"/>
                <a:solidFill>
                  <a:srgbClr val="002060"/>
                </a:solidFill>
              </a:rPr>
              <a:t>Таких </a:t>
            </a:r>
            <a:r>
              <a:rPr lang="ru-RU" sz="2400" spc="150" dirty="0" smtClean="0">
                <a:ln w="11430"/>
                <a:solidFill>
                  <a:srgbClr val="002060"/>
                </a:solidFill>
              </a:rPr>
              <a:t>же Значков</a:t>
            </a:r>
            <a:r>
              <a:rPr lang="ru-RU" sz="2400" spc="150" dirty="0">
                <a:ln w="11430"/>
                <a:solidFill>
                  <a:srgbClr val="002060"/>
                </a:solidFill>
              </a:rPr>
              <a:t>.</a:t>
            </a:r>
          </a:p>
          <a:p>
            <a:r>
              <a:rPr lang="ru-RU" sz="2400" spc="150" dirty="0">
                <a:ln w="11430"/>
                <a:solidFill>
                  <a:srgbClr val="002060"/>
                </a:solidFill>
              </a:rPr>
              <a:t>К славному подвигу</a:t>
            </a:r>
          </a:p>
          <a:p>
            <a:r>
              <a:rPr lang="ru-RU" sz="2400" spc="150" dirty="0" smtClean="0">
                <a:ln w="11430"/>
                <a:solidFill>
                  <a:srgbClr val="002060"/>
                </a:solidFill>
              </a:rPr>
              <a:t>Каждый Готов</a:t>
            </a:r>
            <a:r>
              <a:rPr lang="ru-RU" sz="2400" spc="150" dirty="0">
                <a:ln w="11430"/>
                <a:solidFill>
                  <a:srgbClr val="002060"/>
                </a:solidFill>
              </a:rPr>
              <a:t>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2249" y="476672"/>
            <a:ext cx="5904656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>
                <a:ln w="50800"/>
                <a:solidFill>
                  <a:srgbClr val="C00000"/>
                </a:solidFill>
              </a:rPr>
              <a:t>Эти строчки из «Рассказа о современном герое»  </a:t>
            </a:r>
            <a:endParaRPr lang="ru-RU" sz="3200" b="1" dirty="0" smtClean="0">
              <a:ln w="50800"/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ln w="50800"/>
                <a:solidFill>
                  <a:srgbClr val="C00000"/>
                </a:solidFill>
              </a:rPr>
              <a:t>С.Я</a:t>
            </a:r>
            <a:r>
              <a:rPr lang="ru-RU" sz="3200" b="1" dirty="0">
                <a:ln w="50800"/>
                <a:solidFill>
                  <a:srgbClr val="C00000"/>
                </a:solidFill>
              </a:rPr>
              <a:t>. Маршак  </a:t>
            </a:r>
          </a:p>
        </p:txBody>
      </p:sp>
      <p:pic>
        <p:nvPicPr>
          <p:cNvPr id="1026" name="Picture 2" descr="C:\Users\Учитель\Pictures\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8" t="6484" r="21152" b="3091"/>
          <a:stretch/>
        </p:blipFill>
        <p:spPr bwMode="auto">
          <a:xfrm>
            <a:off x="6516217" y="332656"/>
            <a:ext cx="1831998" cy="2736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C:\Users\Учитель\Downloads\ГТО--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972" y="5184282"/>
            <a:ext cx="2157684" cy="16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12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Предполагаемые результаты проекта:</a:t>
            </a:r>
          </a:p>
        </p:txBody>
      </p:sp>
      <p:pic>
        <p:nvPicPr>
          <p:cNvPr id="3" name="Picture 2" descr="C:\Users\Учитель\Downloads\ГТО--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4282"/>
            <a:ext cx="2157684" cy="16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088605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</a:rPr>
              <a:t>● произойдут изменения в отношении учащихся  к своему здоровью; 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</a:rPr>
              <a:t>● повысится уровень информированности участников к нормативу ГТО;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</a:rPr>
              <a:t>● будет сформирована мотивация, способствующая осознанному выбору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</a:rPr>
              <a:t>   детей и родителей в пользу здорового образа жизни;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</a:rPr>
              <a:t>● будет обеспечен рост спортивных достижений в школе;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</a:rPr>
              <a:t>● появиться больше значкистов </a:t>
            </a:r>
            <a:r>
              <a:rPr lang="ru-RU" sz="2400" dirty="0" smtClean="0">
                <a:solidFill>
                  <a:srgbClr val="002060"/>
                </a:solidFill>
              </a:rPr>
              <a:t>ГТО.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5802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39388"/>
            <a:ext cx="7848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Результаты реализации проекта </a:t>
            </a:r>
          </a:p>
        </p:txBody>
      </p:sp>
      <p:pic>
        <p:nvPicPr>
          <p:cNvPr id="3" name="Picture 2" descr="C:\Users\Учитель\Downloads\ГТО--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4282"/>
            <a:ext cx="2157684" cy="16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556792"/>
            <a:ext cx="87129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1.  Анкетирование</a:t>
            </a:r>
            <a:endParaRPr lang="ru-RU" sz="2000" dirty="0">
              <a:solidFill>
                <a:srgbClr val="002060"/>
              </a:solidFill>
            </a:endParaRPr>
          </a:p>
          <a:p>
            <a:pPr marL="457200" indent="-457200" algn="just">
              <a:buAutoNum type="arabicPeriod" startAt="2"/>
            </a:pPr>
            <a:r>
              <a:rPr lang="ru-RU" sz="2000" dirty="0" smtClean="0">
                <a:solidFill>
                  <a:srgbClr val="002060"/>
                </a:solidFill>
              </a:rPr>
              <a:t>Знакомство </a:t>
            </a:r>
            <a:r>
              <a:rPr lang="ru-RU" sz="2000" dirty="0">
                <a:solidFill>
                  <a:srgbClr val="002060"/>
                </a:solidFill>
              </a:rPr>
              <a:t>с историей ГТО по средствам информации </a:t>
            </a:r>
            <a:r>
              <a:rPr lang="ru-RU" sz="2000" dirty="0" smtClean="0">
                <a:solidFill>
                  <a:srgbClr val="002060"/>
                </a:solidFill>
              </a:rPr>
              <a:t>на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   стенде</a:t>
            </a:r>
            <a:endParaRPr lang="ru-RU" sz="2000" dirty="0">
              <a:solidFill>
                <a:srgbClr val="002060"/>
              </a:solidFill>
            </a:endParaRPr>
          </a:p>
          <a:p>
            <a:pPr marL="457200" indent="-457200" algn="just">
              <a:buAutoNum type="arabicPeriod" startAt="3"/>
            </a:pPr>
            <a:r>
              <a:rPr lang="ru-RU" sz="2000" dirty="0" smtClean="0">
                <a:solidFill>
                  <a:srgbClr val="002060"/>
                </a:solidFill>
              </a:rPr>
              <a:t>Посещение </a:t>
            </a:r>
            <a:r>
              <a:rPr lang="ru-RU" sz="2000" dirty="0">
                <a:solidFill>
                  <a:srgbClr val="002060"/>
                </a:solidFill>
              </a:rPr>
              <a:t>Государственного музея спорта, </a:t>
            </a:r>
            <a:r>
              <a:rPr lang="ru-RU" sz="2000" dirty="0" err="1" smtClean="0">
                <a:solidFill>
                  <a:srgbClr val="002060"/>
                </a:solidFill>
              </a:rPr>
              <a:t>разде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«</a:t>
            </a:r>
            <a:r>
              <a:rPr lang="ru-RU" sz="2000" dirty="0" smtClean="0">
                <a:solidFill>
                  <a:srgbClr val="002060"/>
                </a:solidFill>
              </a:rPr>
              <a:t>История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   спортивного </a:t>
            </a:r>
            <a:r>
              <a:rPr lang="ru-RU" sz="2000" dirty="0">
                <a:solidFill>
                  <a:srgbClr val="002060"/>
                </a:solidFill>
              </a:rPr>
              <a:t>ордена ГТО».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4.  Посещение </a:t>
            </a:r>
            <a:r>
              <a:rPr lang="ru-RU" sz="2000" dirty="0">
                <a:solidFill>
                  <a:srgbClr val="002060"/>
                </a:solidFill>
              </a:rPr>
              <a:t>школьного музея посвящённому </a:t>
            </a:r>
            <a:r>
              <a:rPr lang="ru-RU" sz="2000" dirty="0" smtClean="0">
                <a:solidFill>
                  <a:srgbClr val="002060"/>
                </a:solidFill>
              </a:rPr>
              <a:t>Юрию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   Алексеевичу  Гагарину</a:t>
            </a:r>
            <a:endParaRPr lang="ru-RU" sz="2000" dirty="0">
              <a:solidFill>
                <a:srgbClr val="002060"/>
              </a:solidFill>
            </a:endParaRPr>
          </a:p>
          <a:p>
            <a:pPr marL="457200" indent="-457200" algn="just">
              <a:buAutoNum type="arabicPeriod" startAt="5"/>
            </a:pPr>
            <a:r>
              <a:rPr lang="ru-RU" sz="2000" dirty="0" smtClean="0">
                <a:solidFill>
                  <a:srgbClr val="002060"/>
                </a:solidFill>
              </a:rPr>
              <a:t>Участие </a:t>
            </a:r>
            <a:r>
              <a:rPr lang="ru-RU" sz="2000" dirty="0">
                <a:solidFill>
                  <a:srgbClr val="002060"/>
                </a:solidFill>
              </a:rPr>
              <a:t>в спортивном празднике «Мы готовы сдавать ГТО</a:t>
            </a:r>
            <a:r>
              <a:rPr lang="ru-RU" sz="2000" dirty="0" smtClean="0">
                <a:solidFill>
                  <a:srgbClr val="002060"/>
                </a:solidFill>
              </a:rPr>
              <a:t>»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   </a:t>
            </a:r>
            <a:r>
              <a:rPr lang="ru-RU" sz="2000" dirty="0">
                <a:solidFill>
                  <a:srgbClr val="002060"/>
                </a:solidFill>
              </a:rPr>
              <a:t>куда </a:t>
            </a:r>
            <a:r>
              <a:rPr lang="ru-RU" sz="2000" dirty="0" smtClean="0">
                <a:solidFill>
                  <a:srgbClr val="002060"/>
                </a:solidFill>
              </a:rPr>
              <a:t>входило: конкурс </a:t>
            </a:r>
            <a:r>
              <a:rPr lang="ru-RU" sz="2000" dirty="0">
                <a:solidFill>
                  <a:srgbClr val="002060"/>
                </a:solidFill>
              </a:rPr>
              <a:t>плаката – ГТО, просмотр фильма </a:t>
            </a:r>
            <a:r>
              <a:rPr lang="ru-RU" sz="2000" dirty="0" smtClean="0">
                <a:solidFill>
                  <a:srgbClr val="002060"/>
                </a:solidFill>
              </a:rPr>
              <a:t>о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   </a:t>
            </a:r>
            <a:r>
              <a:rPr lang="ru-RU" sz="2000" dirty="0">
                <a:solidFill>
                  <a:srgbClr val="002060"/>
                </a:solidFill>
              </a:rPr>
              <a:t>ГТО, интеллектуальные </a:t>
            </a:r>
            <a:r>
              <a:rPr lang="ru-RU" sz="2000" dirty="0" smtClean="0">
                <a:solidFill>
                  <a:srgbClr val="002060"/>
                </a:solidFill>
              </a:rPr>
              <a:t>игры на тему сорт.</a:t>
            </a:r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76128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91440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>
                <a:ln w="50800"/>
                <a:solidFill>
                  <a:srgbClr val="C00000"/>
                </a:solidFill>
              </a:rPr>
              <a:t>Какой </a:t>
            </a:r>
            <a:r>
              <a:rPr lang="ru-RU" sz="3200" b="1" dirty="0" smtClean="0">
                <a:ln w="50800"/>
                <a:solidFill>
                  <a:srgbClr val="C00000"/>
                </a:solidFill>
              </a:rPr>
              <a:t>мы делаем </a:t>
            </a:r>
            <a:r>
              <a:rPr lang="ru-RU" sz="3200" b="1" dirty="0">
                <a:ln w="50800"/>
                <a:solidFill>
                  <a:srgbClr val="C00000"/>
                </a:solidFill>
              </a:rPr>
              <a:t>вывод для себя?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780928"/>
            <a:ext cx="8837152" cy="8925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ru-RU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* </a:t>
            </a:r>
            <a:r>
              <a:rPr lang="ru-RU" sz="2400" spc="1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 </a:t>
            </a:r>
            <a:r>
              <a:rPr lang="ru-RU" sz="2400" spc="1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болезней, </a:t>
            </a:r>
            <a:r>
              <a:rPr lang="ru-RU" sz="2400" spc="1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 улучшения</a:t>
            </a:r>
          </a:p>
          <a:p>
            <a:pPr algn="just"/>
            <a:r>
              <a:rPr lang="ru-RU" sz="2400" spc="1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spc="1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самочувствия</a:t>
            </a:r>
            <a:endParaRPr lang="ru-RU" sz="2400" spc="15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861048"/>
            <a:ext cx="8532946" cy="12618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ru-RU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* </a:t>
            </a:r>
            <a:r>
              <a:rPr lang="ru-RU" sz="2400" spc="1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существенный </a:t>
            </a:r>
            <a:r>
              <a:rPr lang="ru-RU" sz="2400" spc="1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вклад в своё здоровье </a:t>
            </a:r>
            <a:r>
              <a:rPr lang="ru-RU" sz="2400" spc="1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  <a:p>
            <a:pPr algn="just"/>
            <a:r>
              <a:rPr lang="ru-RU" sz="2400" spc="1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spc="1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spc="1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долголетие — своё и своих будущих </a:t>
            </a:r>
            <a:endParaRPr lang="ru-RU" sz="2400" spc="150" dirty="0" smtClean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400" spc="1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детей</a:t>
            </a:r>
            <a:r>
              <a:rPr lang="ru-RU" sz="2400" spc="1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00808"/>
            <a:ext cx="8370928" cy="8925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ru-RU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*</a:t>
            </a:r>
            <a:r>
              <a:rPr lang="ru-RU" sz="2800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400" spc="1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регулярно заниматься</a:t>
            </a:r>
          </a:p>
          <a:p>
            <a:pPr algn="just"/>
            <a:r>
              <a:rPr lang="ru-RU" sz="2400" spc="1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физкультурой</a:t>
            </a:r>
            <a:endParaRPr lang="ru-RU" sz="2400" spc="15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57684" y="5373216"/>
            <a:ext cx="6536772" cy="12618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ru-RU" sz="2800" b="1" spc="150" dirty="0" smtClean="0">
                <a:ln w="11430"/>
                <a:solidFill>
                  <a:srgbClr val="002060"/>
                </a:solidFill>
              </a:rPr>
              <a:t>*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</a:rPr>
              <a:t> </a:t>
            </a:r>
            <a:r>
              <a:rPr lang="ru-RU" sz="2400" spc="1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</a:t>
            </a:r>
            <a:r>
              <a:rPr lang="ru-RU" sz="2400" spc="1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 качества помогут </a:t>
            </a:r>
            <a:r>
              <a:rPr lang="ru-RU" sz="2400" spc="1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сдать нормы ГТО в любом возрасте</a:t>
            </a:r>
            <a:r>
              <a:rPr lang="ru-RU" sz="2400" spc="150" dirty="0" smtClean="0">
                <a:ln w="11430"/>
                <a:solidFill>
                  <a:srgbClr val="002060"/>
                </a:solidFill>
              </a:rPr>
              <a:t>.</a:t>
            </a:r>
            <a:endParaRPr lang="ru-RU" sz="2400" spc="150" dirty="0">
              <a:ln w="11430"/>
              <a:solidFill>
                <a:srgbClr val="002060"/>
              </a:solidFill>
            </a:endParaRPr>
          </a:p>
        </p:txBody>
      </p:sp>
      <p:pic>
        <p:nvPicPr>
          <p:cNvPr id="8" name="Picture 2" descr="C:\Users\Учитель\Downloads\ГТО--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4282"/>
            <a:ext cx="2157684" cy="16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98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7684" y="764704"/>
            <a:ext cx="5222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Заключение.</a:t>
            </a:r>
          </a:p>
        </p:txBody>
      </p:sp>
      <p:pic>
        <p:nvPicPr>
          <p:cNvPr id="3" name="Picture 2" descr="C:\Users\Учитель\Downloads\ГТО--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4282"/>
            <a:ext cx="2157684" cy="16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060848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Тренируясь для сдачи нормативов, мы  вносим  существенный вклад в своё здоровье и долголетие — своё и своих будущих детей. Главное, правильный подход, и результаты будут лишь положительные, ведь спорт - это движение, а движение продлевает жизнь. </a:t>
            </a:r>
          </a:p>
        </p:txBody>
      </p:sp>
    </p:spTree>
    <p:extLst>
      <p:ext uri="{BB962C8B-B14F-4D97-AF65-F5344CB8AC3E}">
        <p14:creationId xmlns:p14="http://schemas.microsoft.com/office/powerpoint/2010/main" val="18716333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23597"/>
            <a:ext cx="8064896" cy="51398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spc="150" dirty="0" smtClean="0">
                <a:ln w="11430"/>
                <a:solidFill>
                  <a:srgbClr val="002060"/>
                </a:solidFill>
              </a:rPr>
              <a:t>1</a:t>
            </a:r>
            <a:r>
              <a:rPr lang="ru-RU" sz="2400" spc="150" dirty="0">
                <a:ln w="11430"/>
                <a:solidFill>
                  <a:srgbClr val="002060"/>
                </a:solidFill>
              </a:rPr>
              <a:t>. Источники с Интернет-ресурса: </a:t>
            </a:r>
          </a:p>
          <a:p>
            <a:r>
              <a:rPr lang="ru-RU" sz="2400" spc="150" dirty="0" smtClean="0">
                <a:ln w="11430"/>
                <a:solidFill>
                  <a:srgbClr val="002060"/>
                </a:solidFill>
              </a:rPr>
              <a:t>а</a:t>
            </a:r>
            <a:r>
              <a:rPr lang="ru-RU" sz="2400" spc="150" dirty="0">
                <a:ln w="11430"/>
                <a:solidFill>
                  <a:srgbClr val="002060"/>
                </a:solidFill>
              </a:rPr>
              <a:t>) http://gto-normativy.ru/gto-sssr/; </a:t>
            </a:r>
          </a:p>
          <a:p>
            <a:r>
              <a:rPr lang="ru-RU" sz="2400" spc="150" dirty="0" smtClean="0">
                <a:ln w="11430"/>
                <a:solidFill>
                  <a:srgbClr val="002060"/>
                </a:solidFill>
              </a:rPr>
              <a:t>б</a:t>
            </a:r>
            <a:r>
              <a:rPr lang="ru-RU" sz="2400" spc="150" dirty="0">
                <a:ln w="11430"/>
                <a:solidFill>
                  <a:srgbClr val="002060"/>
                </a:solidFill>
              </a:rPr>
              <a:t>) http://www.smsport.ru/expo/katalog/gto/ </a:t>
            </a:r>
          </a:p>
          <a:p>
            <a:r>
              <a:rPr lang="ru-RU" sz="2400" spc="150" dirty="0">
                <a:ln w="11430"/>
                <a:solidFill>
                  <a:srgbClr val="002060"/>
                </a:solidFill>
              </a:rPr>
              <a:t>в) з</a:t>
            </a:r>
            <a:r>
              <a:rPr lang="ru-RU" sz="2400" spc="150" dirty="0" smtClean="0">
                <a:ln w="11430"/>
                <a:solidFill>
                  <a:srgbClr val="002060"/>
                </a:solidFill>
              </a:rPr>
              <a:t>начки </a:t>
            </a:r>
            <a:r>
              <a:rPr lang="ru-RU" sz="2400" spc="150" dirty="0">
                <a:ln w="11430"/>
                <a:solidFill>
                  <a:srgbClr val="002060"/>
                </a:solidFill>
              </a:rPr>
              <a:t>ГТО (2014</a:t>
            </a:r>
            <a:r>
              <a:rPr lang="ru-RU" sz="2400" spc="150" dirty="0" smtClean="0">
                <a:ln w="11430"/>
                <a:solidFill>
                  <a:srgbClr val="002060"/>
                </a:solidFill>
              </a:rPr>
              <a:t>)//</a:t>
            </a:r>
            <a:r>
              <a:rPr lang="en-US" sz="2400" spc="150" dirty="0" smtClean="0">
                <a:ln w="11430"/>
                <a:solidFill>
                  <a:srgbClr val="002060"/>
                </a:solidFill>
              </a:rPr>
              <a:t>http://olimp.kcbux.ru</a:t>
            </a:r>
            <a:endParaRPr lang="ru-RU" sz="2400" spc="150" dirty="0" smtClean="0">
              <a:ln w="11430"/>
              <a:solidFill>
                <a:srgbClr val="002060"/>
              </a:solidFill>
            </a:endParaRPr>
          </a:p>
          <a:p>
            <a:r>
              <a:rPr lang="ru-RU" sz="2400" spc="150" dirty="0" smtClean="0">
                <a:ln w="11430"/>
                <a:solidFill>
                  <a:srgbClr val="002060"/>
                </a:solidFill>
              </a:rPr>
              <a:t>/</a:t>
            </a:r>
            <a:r>
              <a:rPr lang="ru-RU" sz="2400" spc="150" dirty="0">
                <a:ln w="11430"/>
                <a:solidFill>
                  <a:srgbClr val="002060"/>
                </a:solidFill>
              </a:rPr>
              <a:t>Raznoe/gto/gto.html – 02.02.2015г.</a:t>
            </a:r>
          </a:p>
          <a:p>
            <a:r>
              <a:rPr lang="ru-RU" sz="2400" spc="150" dirty="0" smtClean="0">
                <a:ln w="11430"/>
                <a:solidFill>
                  <a:srgbClr val="002060"/>
                </a:solidFill>
              </a:rPr>
              <a:t>2</a:t>
            </a:r>
            <a:r>
              <a:rPr lang="ru-RU" sz="2400" spc="150" dirty="0">
                <a:ln w="11430"/>
                <a:solidFill>
                  <a:srgbClr val="002060"/>
                </a:solidFill>
              </a:rPr>
              <a:t>. </a:t>
            </a:r>
            <a:r>
              <a:rPr lang="ru-RU" sz="2400" spc="150" dirty="0" smtClean="0">
                <a:ln w="11430"/>
                <a:solidFill>
                  <a:srgbClr val="002060"/>
                </a:solidFill>
              </a:rPr>
              <a:t>О </a:t>
            </a:r>
            <a:r>
              <a:rPr lang="ru-RU" sz="2400" spc="150" dirty="0">
                <a:ln w="11430"/>
                <a:solidFill>
                  <a:srgbClr val="002060"/>
                </a:solidFill>
              </a:rPr>
              <a:t>Всероссийском </a:t>
            </a:r>
            <a:r>
              <a:rPr lang="ru-RU" sz="2400" spc="150" dirty="0" smtClean="0">
                <a:ln w="11430"/>
                <a:solidFill>
                  <a:srgbClr val="002060"/>
                </a:solidFill>
              </a:rPr>
              <a:t>физкультурно-спортивном </a:t>
            </a:r>
            <a:r>
              <a:rPr lang="ru-RU" sz="2400" spc="150" dirty="0">
                <a:ln w="11430"/>
                <a:solidFill>
                  <a:srgbClr val="002060"/>
                </a:solidFill>
              </a:rPr>
              <a:t>комплексе «Готов к труду и обороне» (ГТО): Указ от 24 марта 2014 г., № 172 / Президент Российской Федерации// Сборник официальных документов и материалов. – 2014. – № 3. – С. 3­4.</a:t>
            </a:r>
            <a:endParaRPr lang="ru-RU" sz="2400" b="1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ru-RU" sz="16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ru-RU" sz="2400" spc="150" dirty="0" smtClean="0">
                <a:ln w="11430"/>
                <a:solidFill>
                  <a:srgbClr val="002060"/>
                </a:solidFill>
              </a:rPr>
              <a:t>    </a:t>
            </a:r>
            <a:endParaRPr lang="ru-RU" sz="2000" spc="150" dirty="0">
              <a:ln w="11430"/>
              <a:solidFill>
                <a:srgbClr val="002060"/>
              </a:solidFill>
            </a:endParaRPr>
          </a:p>
        </p:txBody>
      </p:sp>
      <p:pic>
        <p:nvPicPr>
          <p:cNvPr id="4" name="Picture 2" descr="C:\Users\Учитель\Downloads\ГТО--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4282"/>
            <a:ext cx="2157684" cy="16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1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использованных </a:t>
            </a:r>
            <a:r>
              <a:rPr lang="ru-RU" sz="2800" b="1" spc="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источников:</a:t>
            </a:r>
            <a:endParaRPr lang="ru-RU" sz="2800" b="1" spc="1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68520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276872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50800">
                  <a:noFill/>
                </a:ln>
                <a:solidFill>
                  <a:srgbClr val="C00000"/>
                </a:solidFill>
              </a:rPr>
              <a:t>Спасибо  за внимание!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0616" y="836712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Здоровая нация – главная цель любой цивилизованной страны.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Учитель\Desktop\871587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09030"/>
            <a:ext cx="3456384" cy="335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Учитель\Downloads\ГТО--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4282"/>
            <a:ext cx="2157684" cy="16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10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g3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5" t="5882" r="4425" b="6667"/>
          <a:stretch>
            <a:fillRect/>
          </a:stretch>
        </p:blipFill>
        <p:spPr bwMode="auto">
          <a:xfrm>
            <a:off x="274114" y="1340768"/>
            <a:ext cx="5142970" cy="3643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1027" name="Picture 3" descr="C:\Users\сёма\Documents\2017-2018 уч.год\Проектная работа\1803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4664"/>
            <a:ext cx="3257981" cy="5157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C:\Users\Учитель\Downloads\ГТО--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4282"/>
            <a:ext cx="2157684" cy="16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9853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675" y="729570"/>
            <a:ext cx="8074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Актуальность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9675" y="2204864"/>
            <a:ext cx="83529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Состоит 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том, чтобы привлечь наибольшее количество обучающихся школы к участию в сдаче норм  «ГТО»</a:t>
            </a:r>
          </a:p>
        </p:txBody>
      </p:sp>
      <p:pic>
        <p:nvPicPr>
          <p:cNvPr id="4" name="Picture 2" descr="C:\Users\Учитель\Downloads\ГТО--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4282"/>
            <a:ext cx="2157684" cy="16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07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Цель </a:t>
            </a:r>
            <a:r>
              <a:rPr lang="ru-RU" sz="2400" b="1" dirty="0" smtClean="0">
                <a:solidFill>
                  <a:srgbClr val="C00000"/>
                </a:solidFill>
              </a:rPr>
              <a:t>проекта:</a:t>
            </a:r>
            <a:endParaRPr lang="ru-RU" sz="2400" dirty="0">
              <a:solidFill>
                <a:srgbClr val="002060"/>
              </a:solidFill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Последовательно изучить и понять, как комплекс ГТО может влиять на здоровье людей, а также осознанного отношения к своему здоровью как к важнейшей духовно-нравственной ценности.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988840"/>
            <a:ext cx="66247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Задачи </a:t>
            </a:r>
            <a:r>
              <a:rPr lang="ru-RU" sz="2000" b="1" dirty="0">
                <a:solidFill>
                  <a:srgbClr val="C00000"/>
                </a:solidFill>
              </a:rPr>
              <a:t>проекта:</a:t>
            </a:r>
            <a:endParaRPr lang="ru-RU" sz="2000" dirty="0">
              <a:solidFill>
                <a:srgbClr val="C0000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– </a:t>
            </a:r>
            <a:r>
              <a:rPr lang="ru-RU" sz="2000" dirty="0" smtClean="0">
                <a:solidFill>
                  <a:srgbClr val="002060"/>
                </a:solidFill>
              </a:rPr>
              <a:t> провести </a:t>
            </a:r>
            <a:r>
              <a:rPr lang="ru-RU" sz="2000" dirty="0">
                <a:solidFill>
                  <a:srgbClr val="002060"/>
                </a:solidFill>
              </a:rPr>
              <a:t>исследование,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-  познакомиться с историей ГТО,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-  организовать анкетирование,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-  создать диаграмму,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-  понять, что нам даёт возрождение ГТО,</a:t>
            </a:r>
          </a:p>
          <a:p>
            <a:r>
              <a:rPr lang="ru-RU" sz="2000" dirty="0">
                <a:solidFill>
                  <a:srgbClr val="002060"/>
                </a:solidFill>
              </a:rPr>
              <a:t>-  принять участие в сдаче ГТО,</a:t>
            </a:r>
          </a:p>
          <a:p>
            <a:r>
              <a:rPr lang="ru-RU" sz="2000" dirty="0">
                <a:solidFill>
                  <a:srgbClr val="002060"/>
                </a:solidFill>
              </a:rPr>
              <a:t>-  оформить стенд,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-  посетить </a:t>
            </a:r>
            <a:r>
              <a:rPr lang="ru-RU" sz="2000" dirty="0">
                <a:solidFill>
                  <a:srgbClr val="002060"/>
                </a:solidFill>
              </a:rPr>
              <a:t>Государственный музей спорта, раздел «</a:t>
            </a:r>
            <a:r>
              <a:rPr lang="ru-RU" sz="2000" dirty="0" smtClean="0">
                <a:solidFill>
                  <a:srgbClr val="002060"/>
                </a:solidFill>
              </a:rPr>
              <a:t>История спортивного ордена </a:t>
            </a:r>
            <a:r>
              <a:rPr lang="ru-RU" sz="2000" dirty="0">
                <a:solidFill>
                  <a:srgbClr val="002060"/>
                </a:solidFill>
              </a:rPr>
              <a:t>ГТО»,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-  провести </a:t>
            </a:r>
            <a:r>
              <a:rPr lang="ru-RU" sz="2000" dirty="0">
                <a:solidFill>
                  <a:srgbClr val="002060"/>
                </a:solidFill>
              </a:rPr>
              <a:t>экскурсию по нашему школьному </a:t>
            </a:r>
            <a:r>
              <a:rPr lang="ru-RU" sz="2000" dirty="0" smtClean="0">
                <a:solidFill>
                  <a:srgbClr val="002060"/>
                </a:solidFill>
              </a:rPr>
              <a:t>музею,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посвящённому Юрию Алексеевичу </a:t>
            </a:r>
            <a:r>
              <a:rPr lang="ru-RU" sz="2000" dirty="0">
                <a:solidFill>
                  <a:srgbClr val="002060"/>
                </a:solidFill>
              </a:rPr>
              <a:t>Гагарину.</a:t>
            </a:r>
          </a:p>
        </p:txBody>
      </p:sp>
      <p:pic>
        <p:nvPicPr>
          <p:cNvPr id="4" name="Picture 2" descr="C:\Users\Учитель\Downloads\ГТО--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4282"/>
            <a:ext cx="2157684" cy="16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1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Сроки и этапы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реализации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проекта </a:t>
            </a:r>
          </a:p>
        </p:txBody>
      </p:sp>
      <p:pic>
        <p:nvPicPr>
          <p:cNvPr id="3" name="Picture 2" descr="C:\Users\Учитель\Downloads\ГТО--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4282"/>
            <a:ext cx="2157684" cy="16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052736"/>
            <a:ext cx="84969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Реализация проекта состоит из 3-х этапов с февраля  2017 по май 2018 года.</a:t>
            </a:r>
          </a:p>
          <a:p>
            <a:pPr algn="just"/>
            <a:r>
              <a:rPr lang="ru-RU" sz="2000" dirty="0">
                <a:solidFill>
                  <a:srgbClr val="C00000"/>
                </a:solidFill>
              </a:rPr>
              <a:t>I этап – </a:t>
            </a:r>
            <a:r>
              <a:rPr lang="ru-RU" sz="2000" dirty="0">
                <a:solidFill>
                  <a:srgbClr val="002060"/>
                </a:solidFill>
              </a:rPr>
              <a:t>организационный - включает в себя создание творческих групп классных активов среди учащихся начальной школы.</a:t>
            </a:r>
          </a:p>
          <a:p>
            <a:pPr algn="just"/>
            <a:r>
              <a:rPr lang="ru-RU" sz="2000" dirty="0">
                <a:solidFill>
                  <a:srgbClr val="C00000"/>
                </a:solidFill>
              </a:rPr>
              <a:t>II этап – </a:t>
            </a:r>
            <a:r>
              <a:rPr lang="ru-RU" sz="2000" dirty="0">
                <a:solidFill>
                  <a:srgbClr val="002060"/>
                </a:solidFill>
              </a:rPr>
              <a:t>основной   -  анкетирование, оформление стенда, исследование, </a:t>
            </a:r>
            <a:r>
              <a:rPr lang="ru-RU" sz="2000" dirty="0" smtClean="0">
                <a:solidFill>
                  <a:srgbClr val="002060"/>
                </a:solidFill>
              </a:rPr>
              <a:t>участие празднике </a:t>
            </a:r>
            <a:r>
              <a:rPr lang="ru-RU" sz="2000" dirty="0">
                <a:solidFill>
                  <a:srgbClr val="002060"/>
                </a:solidFill>
              </a:rPr>
              <a:t>«Мы готовы сдавать ГТО» - это тестирование по сдаче ГТО, просмотр фильма про ГТО, конкурс  плаката – </a:t>
            </a:r>
            <a:r>
              <a:rPr lang="ru-RU" sz="2000" dirty="0" smtClean="0">
                <a:solidFill>
                  <a:srgbClr val="002060"/>
                </a:solidFill>
              </a:rPr>
              <a:t>ГТО; загадки</a:t>
            </a:r>
            <a:r>
              <a:rPr lang="ru-RU" sz="2000" dirty="0">
                <a:solidFill>
                  <a:srgbClr val="002060"/>
                </a:solidFill>
              </a:rPr>
              <a:t>, шарады, кроссворды.  Посещение Государственного музея спорта, раздел «История спортивного ордена ГТО». Посещение школьного музея посвящённому  Юрию Алексеевичу Гагарину.</a:t>
            </a:r>
          </a:p>
          <a:p>
            <a:pPr algn="just"/>
            <a:r>
              <a:rPr lang="ru-RU" sz="2000" dirty="0">
                <a:solidFill>
                  <a:srgbClr val="C00000"/>
                </a:solidFill>
              </a:rPr>
              <a:t>III этап – </a:t>
            </a:r>
            <a:r>
              <a:rPr lang="ru-RU" sz="2000" dirty="0">
                <a:solidFill>
                  <a:srgbClr val="002060"/>
                </a:solidFill>
              </a:rPr>
              <a:t>заключительный  -  подведение </a:t>
            </a:r>
            <a:r>
              <a:rPr lang="ru-RU" sz="2000" dirty="0" smtClean="0">
                <a:solidFill>
                  <a:srgbClr val="002060"/>
                </a:solidFill>
              </a:rPr>
              <a:t>итогов.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2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Учитель\Pictures\CAM002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" b="1816"/>
          <a:stretch/>
        </p:blipFill>
        <p:spPr bwMode="auto">
          <a:xfrm>
            <a:off x="4139952" y="397086"/>
            <a:ext cx="4761330" cy="6109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393488" y="409662"/>
            <a:ext cx="3528392" cy="427809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3600" b="1" dirty="0" smtClean="0">
              <a:ln w="50800"/>
              <a:solidFill>
                <a:srgbClr val="002060"/>
              </a:solidFill>
            </a:endParaRPr>
          </a:p>
          <a:p>
            <a:pPr algn="ctr"/>
            <a:r>
              <a:rPr lang="ru-RU" sz="3200" dirty="0" smtClean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200" dirty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</a:t>
            </a:r>
            <a:r>
              <a:rPr lang="ru-RU" sz="3200" dirty="0" smtClean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такое ГТО?» </a:t>
            </a:r>
          </a:p>
          <a:p>
            <a:pPr algn="ctr"/>
            <a:endParaRPr lang="ru-RU" sz="3600" dirty="0" smtClean="0">
              <a:ln w="5080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dirty="0" smtClean="0">
              <a:ln w="5080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 smtClean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200" dirty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Зачем мне нужно ГТО</a:t>
            </a:r>
            <a:r>
              <a:rPr lang="ru-RU" sz="3200" dirty="0" smtClean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?»</a:t>
            </a:r>
            <a:endParaRPr lang="ru-RU" sz="3200" dirty="0">
              <a:ln w="5080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>
              <a:ln w="50800"/>
              <a:solidFill>
                <a:srgbClr val="002060"/>
              </a:solidFill>
            </a:endParaRPr>
          </a:p>
        </p:txBody>
      </p:sp>
      <p:pic>
        <p:nvPicPr>
          <p:cNvPr id="5" name="Picture 2" descr="C:\Users\Учитель\Downloads\ГТО--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4282"/>
            <a:ext cx="2157684" cy="16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46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0115" y="188639"/>
            <a:ext cx="611577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rgbClr val="C00000"/>
                </a:solidFill>
              </a:rPr>
              <a:t>«Зачем мне нужно ГТО»</a:t>
            </a:r>
            <a:endParaRPr lang="ru-RU" sz="3200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2" name="Цилиндр 1"/>
          <p:cNvSpPr/>
          <p:nvPr/>
        </p:nvSpPr>
        <p:spPr>
          <a:xfrm>
            <a:off x="2588294" y="1282397"/>
            <a:ext cx="1101824" cy="161374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Цилиндр 2"/>
          <p:cNvSpPr/>
          <p:nvPr/>
        </p:nvSpPr>
        <p:spPr>
          <a:xfrm>
            <a:off x="4252027" y="1788238"/>
            <a:ext cx="1101824" cy="117137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Цилиндр 4"/>
          <p:cNvSpPr/>
          <p:nvPr/>
        </p:nvSpPr>
        <p:spPr>
          <a:xfrm>
            <a:off x="6012160" y="2024833"/>
            <a:ext cx="1101824" cy="91186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57684" y="3212976"/>
            <a:ext cx="6446764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sz="2400" dirty="0" smtClean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ГТО нужно для того чтобы </a:t>
            </a:r>
            <a:r>
              <a:rPr lang="ru-RU" sz="2400" dirty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быть готовым в любую минуту </a:t>
            </a:r>
            <a:r>
              <a:rPr lang="ru-RU" sz="2400" dirty="0" smtClean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встать на </a:t>
            </a:r>
            <a:r>
              <a:rPr lang="ru-RU" sz="2400" dirty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защиту Родины и своих родных</a:t>
            </a:r>
            <a:r>
              <a:rPr lang="ru-RU" sz="2400" dirty="0" smtClean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algn="just"/>
            <a:r>
              <a:rPr lang="ru-RU" sz="2400" dirty="0" smtClean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Что с помощью ГТО мы </a:t>
            </a:r>
            <a:r>
              <a:rPr lang="ru-RU" sz="2400" dirty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можем проверять свои способности!  </a:t>
            </a:r>
          </a:p>
          <a:p>
            <a:pPr algn="just"/>
            <a:r>
              <a:rPr lang="ru-RU" sz="2400" dirty="0" smtClean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Что спортивное состязание  воспитывает  в себе смелость! </a:t>
            </a:r>
            <a:endParaRPr lang="ru-RU" sz="2400" dirty="0">
              <a:ln w="5080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7046" y="771091"/>
            <a:ext cx="122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43%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1714" y="1252551"/>
            <a:ext cx="122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37%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4420" y="1546004"/>
            <a:ext cx="122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17%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2" name="Picture 2" descr="C:\Users\Учитель\Downloads\ГТО--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4282"/>
            <a:ext cx="2157684" cy="16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8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80798" cy="1944216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«Готов к труду и обороне»</a:t>
            </a:r>
            <a:br>
              <a:rPr lang="ru-RU" b="1" dirty="0" smtClean="0">
                <a:ln w="50800"/>
                <a:solidFill>
                  <a:srgbClr val="C00000"/>
                </a:solidFill>
              </a:rPr>
            </a:br>
            <a:r>
              <a:rPr lang="ru-RU" b="1" dirty="0" smtClean="0">
                <a:ln w="50800"/>
                <a:solidFill>
                  <a:srgbClr val="C00000"/>
                </a:solidFill>
              </a:rPr>
              <a:t>- программа физкультурной подготовки </a:t>
            </a:r>
            <a:br>
              <a:rPr lang="ru-RU" b="1" dirty="0" smtClean="0">
                <a:ln w="50800"/>
                <a:solidFill>
                  <a:srgbClr val="C00000"/>
                </a:solidFill>
              </a:rPr>
            </a:br>
            <a:r>
              <a:rPr lang="ru-RU" b="1" dirty="0" smtClean="0">
                <a:ln w="50800"/>
                <a:solidFill>
                  <a:srgbClr val="C00000"/>
                </a:solidFill>
              </a:rPr>
              <a:t>с 1931 года по 1991 год 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9186" y="3356992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spc="1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 имел </a:t>
            </a:r>
          </a:p>
          <a:p>
            <a:pPr algn="ctr"/>
            <a:r>
              <a:rPr lang="ru-RU" sz="2400" spc="1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ru-RU" sz="2400" spc="1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возрастных ступеней, охватывая население в возрасте от 10 до 60 лет. </a:t>
            </a:r>
          </a:p>
        </p:txBody>
      </p:sp>
      <p:pic>
        <p:nvPicPr>
          <p:cNvPr id="2050" name="Picture 2" descr="C:\Users\Учитель\Pictures\оо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" t="1757" r="5456"/>
          <a:stretch/>
        </p:blipFill>
        <p:spPr bwMode="auto">
          <a:xfrm>
            <a:off x="5508104" y="2276872"/>
            <a:ext cx="3096344" cy="434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Учитель\Downloads\ГТО--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4282"/>
            <a:ext cx="2157684" cy="16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459504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2010 года программа начала своё возрождение.</a:t>
            </a:r>
          </a:p>
        </p:txBody>
      </p:sp>
    </p:spTree>
    <p:extLst>
      <p:ext uri="{BB962C8B-B14F-4D97-AF65-F5344CB8AC3E}">
        <p14:creationId xmlns:p14="http://schemas.microsoft.com/office/powerpoint/2010/main" val="229177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5736</TotalTime>
  <Words>994</Words>
  <Application>Microsoft Office PowerPoint</Application>
  <PresentationFormat>Экран (4:3)</PresentationFormat>
  <Paragraphs>145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Summer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«Готов к труду и обороне» - программа физкультурной подготовки  с 1931 года по 1991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Цели, задачи и принципы норм ГТО с 2014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 часто  задаю себе вопрос – «А зачем мне нужно ГТО»».</dc:title>
  <dc:creator>Сулейманова л</dc:creator>
  <cp:lastModifiedBy>Учитель</cp:lastModifiedBy>
  <cp:revision>88</cp:revision>
  <dcterms:created xsi:type="dcterms:W3CDTF">2017-07-02T10:00:39Z</dcterms:created>
  <dcterms:modified xsi:type="dcterms:W3CDTF">2017-12-29T06:48:39Z</dcterms:modified>
</cp:coreProperties>
</file>