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75" d="100"/>
          <a:sy n="75" d="100"/>
        </p:scale>
        <p:origin x="-113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05.01.2019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79538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05.01.2019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67720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05.01.2019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319314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05.01.2019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366191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389A218-1BD9-44B7-AD25-60C2204205A7}" type="datetimeFigureOut">
              <a:rPr lang="ru-RU" smtClean="0"/>
              <a:t>05.01.2019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3194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389A218-1BD9-44B7-AD25-60C2204205A7}" type="datetimeFigureOut">
              <a:rPr lang="ru-RU" smtClean="0"/>
              <a:t>05.01.2019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58704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389A218-1BD9-44B7-AD25-60C2204205A7}" type="datetimeFigureOut">
              <a:rPr lang="ru-RU" smtClean="0"/>
              <a:t>05.01.2019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909886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389A218-1BD9-44B7-AD25-60C2204205A7}" type="datetimeFigureOut">
              <a:rPr lang="ru-RU" smtClean="0"/>
              <a:t>05.01.2019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53026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9A218-1BD9-44B7-AD25-60C2204205A7}" type="datetimeFigureOut">
              <a:rPr lang="ru-RU" smtClean="0"/>
              <a:t>05.01.2019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71439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t>05.01.2019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42673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t>05.01.2019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417448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9A218-1BD9-44B7-AD25-60C2204205A7}" type="datetimeFigureOut">
              <a:rPr lang="ru-RU" smtClean="0"/>
              <a:t>05.01.2019</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C7EFC-FB93-4B0A-97A4-5DFF6022B23C}" type="slidenum">
              <a:rPr lang="ru-RU" smtClean="0"/>
              <a:t>‹#›</a:t>
            </a:fld>
            <a:endParaRPr lang="ru-RU"/>
          </a:p>
        </p:txBody>
      </p:sp>
    </p:spTree>
    <p:extLst>
      <p:ext uri="{BB962C8B-B14F-4D97-AF65-F5344CB8AC3E}">
        <p14:creationId xmlns:p14="http://schemas.microsoft.com/office/powerpoint/2010/main" val="2746177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6.jpeg"/><Relationship Id="rId7"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32.png"/><Relationship Id="rId5" Type="http://schemas.openxmlformats.org/officeDocument/2006/relationships/image" Target="../media/image18.jpeg"/><Relationship Id="rId10" Type="http://schemas.openxmlformats.org/officeDocument/2006/relationships/image" Target="../media/image28.jpeg"/><Relationship Id="rId4" Type="http://schemas.openxmlformats.org/officeDocument/2006/relationships/image" Target="../media/image12.jpeg"/><Relationship Id="rId9"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9938" cy="6858000"/>
          </a:xfrm>
          <a:prstGeom prst="rect">
            <a:avLst/>
          </a:prstGeom>
          <a:ln w="76200">
            <a:solidFill>
              <a:srgbClr val="800000"/>
            </a:solidFill>
          </a:ln>
        </p:spPr>
      </p:pic>
      <p:sp>
        <p:nvSpPr>
          <p:cNvPr id="3" name="TextBox 2"/>
          <p:cNvSpPr txBox="1"/>
          <p:nvPr/>
        </p:nvSpPr>
        <p:spPr>
          <a:xfrm>
            <a:off x="4254346" y="492960"/>
            <a:ext cx="4749954" cy="400110"/>
          </a:xfrm>
          <a:prstGeom prst="rect">
            <a:avLst/>
          </a:prstGeom>
          <a:noFill/>
        </p:spPr>
        <p:txBody>
          <a:bodyPr wrap="square" rtlCol="0">
            <a:spAutoFit/>
          </a:bodyPr>
          <a:lstStyle/>
          <a:p>
            <a:r>
              <a:rPr lang="ru-RU" sz="2000" b="1" i="1" dirty="0" smtClean="0">
                <a:latin typeface="Georgia" pitchFamily="18" charset="0"/>
              </a:rPr>
              <a:t>МБОУ «Гимназия г. Навашино»</a:t>
            </a:r>
            <a:endParaRPr lang="ru-RU" sz="2000" b="1" i="1" dirty="0">
              <a:latin typeface="Georgia" pitchFamily="18" charset="0"/>
            </a:endParaRPr>
          </a:p>
        </p:txBody>
      </p:sp>
      <p:sp>
        <p:nvSpPr>
          <p:cNvPr id="6" name="TextBox 5"/>
          <p:cNvSpPr txBox="1"/>
          <p:nvPr/>
        </p:nvSpPr>
        <p:spPr>
          <a:xfrm>
            <a:off x="3983431" y="1166788"/>
            <a:ext cx="5143807" cy="3046988"/>
          </a:xfrm>
          <a:prstGeom prst="rect">
            <a:avLst/>
          </a:prstGeom>
          <a:noFill/>
        </p:spPr>
        <p:txBody>
          <a:bodyPr wrap="square" rtlCol="0">
            <a:spAutoFit/>
          </a:bodyPr>
          <a:lstStyle/>
          <a:p>
            <a:pPr algn="ctr"/>
            <a:r>
              <a:rPr lang="ru-RU" sz="3200" b="1" i="1" dirty="0" smtClean="0">
                <a:latin typeface="Georgia" pitchFamily="18" charset="0"/>
              </a:rPr>
              <a:t/>
            </a:r>
            <a:br>
              <a:rPr lang="ru-RU" sz="3200" b="1" i="1" dirty="0" smtClean="0">
                <a:latin typeface="Georgia" pitchFamily="18" charset="0"/>
              </a:rPr>
            </a:br>
            <a:r>
              <a:rPr lang="ru-RU" sz="3200" b="1" i="1" dirty="0" smtClean="0">
                <a:solidFill>
                  <a:srgbClr val="800000"/>
                </a:solidFill>
                <a:latin typeface="Georgia" pitchFamily="18" charset="0"/>
              </a:rPr>
              <a:t>«Моя семья в летописи </a:t>
            </a:r>
            <a:br>
              <a:rPr lang="ru-RU" sz="3200" b="1" i="1" dirty="0" smtClean="0">
                <a:solidFill>
                  <a:srgbClr val="800000"/>
                </a:solidFill>
                <a:latin typeface="Georgia" pitchFamily="18" charset="0"/>
              </a:rPr>
            </a:br>
            <a:r>
              <a:rPr lang="ru-RU" sz="3200" b="1" i="1" dirty="0" smtClean="0">
                <a:solidFill>
                  <a:srgbClr val="800000"/>
                </a:solidFill>
                <a:latin typeface="Georgia" pitchFamily="18" charset="0"/>
              </a:rPr>
              <a:t>Великой Отечественной войны»</a:t>
            </a:r>
            <a:endParaRPr lang="ru-RU" sz="3200" b="1" i="1" dirty="0">
              <a:solidFill>
                <a:srgbClr val="800000"/>
              </a:solidFill>
              <a:latin typeface="Georgia" pitchFamily="18" charset="0"/>
            </a:endParaRPr>
          </a:p>
        </p:txBody>
      </p:sp>
      <p:sp>
        <p:nvSpPr>
          <p:cNvPr id="7" name="TextBox 6"/>
          <p:cNvSpPr txBox="1"/>
          <p:nvPr/>
        </p:nvSpPr>
        <p:spPr>
          <a:xfrm>
            <a:off x="3619500" y="5793521"/>
            <a:ext cx="5520439" cy="400110"/>
          </a:xfrm>
          <a:prstGeom prst="rect">
            <a:avLst/>
          </a:prstGeom>
          <a:noFill/>
        </p:spPr>
        <p:txBody>
          <a:bodyPr wrap="square" rtlCol="0">
            <a:spAutoFit/>
          </a:bodyPr>
          <a:lstStyle/>
          <a:p>
            <a:pPr algn="just"/>
            <a:r>
              <a:rPr lang="ru-RU" sz="2000" b="1" i="1" dirty="0" smtClean="0">
                <a:latin typeface="Georgia" pitchFamily="18" charset="0"/>
              </a:rPr>
              <a:t>Выполнила: Зиновьева Софья, </a:t>
            </a:r>
            <a:r>
              <a:rPr lang="ru-RU" sz="2000" b="1" i="1" dirty="0" smtClean="0">
                <a:latin typeface="Georgia" pitchFamily="18" charset="0"/>
              </a:rPr>
              <a:t>3 </a:t>
            </a:r>
            <a:r>
              <a:rPr lang="ru-RU" sz="2000" b="1" i="1" dirty="0" smtClean="0">
                <a:latin typeface="Georgia" pitchFamily="18" charset="0"/>
              </a:rPr>
              <a:t>класс</a:t>
            </a:r>
            <a:endParaRPr lang="ru-RU" sz="2000" b="1" i="1" dirty="0">
              <a:latin typeface="Georgia" pitchFamily="18" charset="0"/>
            </a:endParaRPr>
          </a:p>
        </p:txBody>
      </p:sp>
      <p:sp>
        <p:nvSpPr>
          <p:cNvPr id="2" name="TextBox 1"/>
          <p:cNvSpPr txBox="1"/>
          <p:nvPr/>
        </p:nvSpPr>
        <p:spPr>
          <a:xfrm>
            <a:off x="5346700" y="6299200"/>
            <a:ext cx="2082800" cy="369332"/>
          </a:xfrm>
          <a:prstGeom prst="rect">
            <a:avLst/>
          </a:prstGeom>
          <a:noFill/>
        </p:spPr>
        <p:txBody>
          <a:bodyPr wrap="square" rtlCol="0">
            <a:spAutoFit/>
          </a:bodyPr>
          <a:lstStyle/>
          <a:p>
            <a:pPr algn="ctr"/>
            <a:r>
              <a:rPr lang="ru-RU" b="1" i="1" dirty="0" smtClean="0">
                <a:latin typeface="Georgia" pitchFamily="18" charset="0"/>
              </a:rPr>
              <a:t>2018 </a:t>
            </a:r>
            <a:r>
              <a:rPr lang="ru-RU" b="1" i="1" dirty="0" smtClean="0">
                <a:latin typeface="Georgia" pitchFamily="18" charset="0"/>
              </a:rPr>
              <a:t>год</a:t>
            </a:r>
            <a:endParaRPr lang="ru-RU" b="1" i="1" dirty="0">
              <a:latin typeface="Georgia" pitchFamily="18" charset="0"/>
            </a:endParaRPr>
          </a:p>
        </p:txBody>
      </p:sp>
      <p:pic>
        <p:nvPicPr>
          <p:cNvPr id="11266" name="Picture 2" descr="http://png2.ru/images/stories/lenta/giorgi_lenta_0005-kopiy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92469">
            <a:off x="4569968" y="4176470"/>
            <a:ext cx="4569969" cy="1240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666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a:ln w="76200">
            <a:solidFill>
              <a:srgbClr val="800000"/>
            </a:solidFill>
          </a:ln>
        </p:spPr>
      </p:pic>
      <p:pic>
        <p:nvPicPr>
          <p:cNvPr id="3" name="Рисунок 2" descr="фото 3 Рыбаков В.А. 1926-2004  Рыбаков А.Я. 1893-1973.jpg"/>
          <p:cNvPicPr/>
          <p:nvPr/>
        </p:nvPicPr>
        <p:blipFill>
          <a:blip r:embed="rId3" cstate="print"/>
          <a:stretch>
            <a:fillRect/>
          </a:stretch>
        </p:blipFill>
        <p:spPr>
          <a:xfrm>
            <a:off x="3089800" y="831850"/>
            <a:ext cx="3228975" cy="2400300"/>
          </a:xfrm>
          <a:prstGeom prst="rect">
            <a:avLst/>
          </a:prstGeom>
          <a:ln w="57150">
            <a:solidFill>
              <a:srgbClr val="800000"/>
            </a:solidFill>
          </a:ln>
        </p:spPr>
      </p:pic>
      <p:sp>
        <p:nvSpPr>
          <p:cNvPr id="4" name="Прямоугольник 3"/>
          <p:cNvSpPr/>
          <p:nvPr/>
        </p:nvSpPr>
        <p:spPr>
          <a:xfrm>
            <a:off x="2221877" y="153659"/>
            <a:ext cx="4964822" cy="461665"/>
          </a:xfrm>
          <a:prstGeom prst="rect">
            <a:avLst/>
          </a:prstGeom>
        </p:spPr>
        <p:txBody>
          <a:bodyPr wrap="none">
            <a:spAutoFit/>
          </a:bodyPr>
          <a:lstStyle/>
          <a:p>
            <a:pPr algn="ctr"/>
            <a:r>
              <a:rPr lang="ru-RU" sz="2400" b="1" i="1" dirty="0" smtClean="0">
                <a:solidFill>
                  <a:srgbClr val="800000"/>
                </a:solidFill>
                <a:latin typeface="Georgia" pitchFamily="18" charset="0"/>
              </a:rPr>
              <a:t>Рыбаков Алексей Яковлевич</a:t>
            </a:r>
          </a:p>
        </p:txBody>
      </p:sp>
      <p:sp>
        <p:nvSpPr>
          <p:cNvPr id="6" name="Прямоугольник 5"/>
          <p:cNvSpPr/>
          <p:nvPr/>
        </p:nvSpPr>
        <p:spPr>
          <a:xfrm>
            <a:off x="3158704" y="3364784"/>
            <a:ext cx="3026791" cy="369332"/>
          </a:xfrm>
          <a:prstGeom prst="rect">
            <a:avLst/>
          </a:prstGeom>
        </p:spPr>
        <p:txBody>
          <a:bodyPr wrap="none">
            <a:spAutoFit/>
          </a:bodyPr>
          <a:lstStyle/>
          <a:p>
            <a:r>
              <a:rPr lang="ru-RU" b="1" i="1" dirty="0" smtClean="0">
                <a:solidFill>
                  <a:srgbClr val="800000"/>
                </a:solidFill>
                <a:latin typeface="Georgia" pitchFamily="18" charset="0"/>
              </a:rPr>
              <a:t>(15.03.1893-27.04.1973)</a:t>
            </a:r>
            <a:endParaRPr lang="ru-RU" b="1" dirty="0"/>
          </a:p>
        </p:txBody>
      </p:sp>
      <p:sp>
        <p:nvSpPr>
          <p:cNvPr id="2" name="Прямоугольник 1"/>
          <p:cNvSpPr/>
          <p:nvPr/>
        </p:nvSpPr>
        <p:spPr>
          <a:xfrm>
            <a:off x="330198" y="3734116"/>
            <a:ext cx="8483601" cy="3000821"/>
          </a:xfrm>
          <a:prstGeom prst="rect">
            <a:avLst/>
          </a:prstGeom>
        </p:spPr>
        <p:txBody>
          <a:bodyPr wrap="square">
            <a:spAutoFit/>
          </a:bodyPr>
          <a:lstStyle/>
          <a:p>
            <a:pPr algn="just">
              <a:lnSpc>
                <a:spcPct val="150000"/>
              </a:lnSpc>
            </a:pPr>
            <a:r>
              <a:rPr lang="ru-RU" b="1" i="1" dirty="0" smtClean="0">
                <a:latin typeface="Georgia" pitchFamily="18" charset="0"/>
              </a:rPr>
              <a:t>     </a:t>
            </a:r>
            <a:r>
              <a:rPr lang="ru-RU" b="1" i="1" dirty="0">
                <a:latin typeface="Georgia" pitchFamily="18" charset="0"/>
              </a:rPr>
              <a:t>П</a:t>
            </a:r>
            <a:r>
              <a:rPr lang="ru-RU" b="1" i="1" dirty="0" smtClean="0">
                <a:latin typeface="Georgia" pitchFamily="18" charset="0"/>
              </a:rPr>
              <a:t>рапрадедушка родился </a:t>
            </a:r>
            <a:r>
              <a:rPr lang="ru-RU" b="1" i="1" dirty="0">
                <a:latin typeface="Georgia" pitchFamily="18" charset="0"/>
              </a:rPr>
              <a:t>и жил в г. Сергаче Горьковской области. По профессии был машинистом. По возрасту на фронт не призывался, но во время войны водил поезда-эшелоны. В марте 1945 г., во время одной из поездок, случайно встретился со своим сыном (моим прадедом) Виктором в Москве. У нас в альбоме хранится фотография, которую они сделали во время этой встречи. </a:t>
            </a:r>
          </a:p>
        </p:txBody>
      </p:sp>
      <p:pic>
        <p:nvPicPr>
          <p:cNvPr id="5122" name="Picture 2" descr="https://4.bp.blogspot.com/-raWPpowoJOY/VU30NUo7bPI/AAAAAAAANMQ/89H28CnZ3mABTY0Zn5YzLBDBWMNNyEAZwCKgB/s1600/0_13abcb_9384e2f1_X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80" y="0"/>
            <a:ext cx="3996880" cy="326245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ekladata.com/60GOGB9u7RiDbkU9G4IdDVg-o_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4400" y="1592820"/>
            <a:ext cx="3024789" cy="2393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199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a:ln w="76200">
            <a:solidFill>
              <a:srgbClr val="800000"/>
            </a:solidFill>
          </a:ln>
        </p:spPr>
      </p:pic>
      <p:sp>
        <p:nvSpPr>
          <p:cNvPr id="3" name="Прямоугольник 2"/>
          <p:cNvSpPr/>
          <p:nvPr/>
        </p:nvSpPr>
        <p:spPr>
          <a:xfrm>
            <a:off x="2298916" y="216185"/>
            <a:ext cx="4735592" cy="461665"/>
          </a:xfrm>
          <a:prstGeom prst="rect">
            <a:avLst/>
          </a:prstGeom>
        </p:spPr>
        <p:txBody>
          <a:bodyPr wrap="none">
            <a:spAutoFit/>
          </a:bodyPr>
          <a:lstStyle/>
          <a:p>
            <a:pPr algn="ctr"/>
            <a:r>
              <a:rPr lang="ru-RU" sz="2400" b="1" i="1" dirty="0">
                <a:solidFill>
                  <a:srgbClr val="800000"/>
                </a:solidFill>
                <a:latin typeface="Georgia" pitchFamily="18" charset="0"/>
              </a:rPr>
              <a:t>Ефремов Федор Архипович</a:t>
            </a:r>
            <a:endParaRPr lang="ru-RU" sz="2400" b="1" i="1" dirty="0" smtClean="0">
              <a:solidFill>
                <a:srgbClr val="800000"/>
              </a:solidFill>
              <a:latin typeface="Georgia" pitchFamily="18" charset="0"/>
            </a:endParaRPr>
          </a:p>
        </p:txBody>
      </p:sp>
      <p:pic>
        <p:nvPicPr>
          <p:cNvPr id="4" name="Рисунок 3" descr="фото 8 Ефремов Ф.А. 1894-1963  Ефремова Е.Ф..jpg"/>
          <p:cNvPicPr/>
          <p:nvPr/>
        </p:nvPicPr>
        <p:blipFill>
          <a:blip r:embed="rId3" cstate="print"/>
          <a:stretch>
            <a:fillRect/>
          </a:stretch>
        </p:blipFill>
        <p:spPr>
          <a:xfrm>
            <a:off x="2709324" y="1546225"/>
            <a:ext cx="3914775" cy="2647950"/>
          </a:xfrm>
          <a:prstGeom prst="rect">
            <a:avLst/>
          </a:prstGeom>
          <a:ln w="57150">
            <a:solidFill>
              <a:srgbClr val="800000"/>
            </a:solidFill>
          </a:ln>
        </p:spPr>
      </p:pic>
      <p:sp>
        <p:nvSpPr>
          <p:cNvPr id="6" name="Прямоугольник 5"/>
          <p:cNvSpPr/>
          <p:nvPr/>
        </p:nvSpPr>
        <p:spPr>
          <a:xfrm>
            <a:off x="735302" y="830250"/>
            <a:ext cx="8167621" cy="461665"/>
          </a:xfrm>
          <a:prstGeom prst="rect">
            <a:avLst/>
          </a:prstGeom>
        </p:spPr>
        <p:txBody>
          <a:bodyPr wrap="none">
            <a:spAutoFit/>
          </a:bodyPr>
          <a:lstStyle/>
          <a:p>
            <a:pPr algn="ctr"/>
            <a:r>
              <a:rPr lang="ru-RU" sz="2400" b="1" i="1" dirty="0">
                <a:solidFill>
                  <a:srgbClr val="800000"/>
                </a:solidFill>
                <a:latin typeface="Georgia" pitchFamily="18" charset="0"/>
              </a:rPr>
              <a:t>Ефремова (Илюшина) Екатерина Филипповна</a:t>
            </a:r>
            <a:endParaRPr lang="ru-RU" sz="2400" b="1" i="1" dirty="0" smtClean="0">
              <a:solidFill>
                <a:srgbClr val="800000"/>
              </a:solidFill>
              <a:latin typeface="Georgia" pitchFamily="18" charset="0"/>
            </a:endParaRPr>
          </a:p>
        </p:txBody>
      </p:sp>
      <p:sp>
        <p:nvSpPr>
          <p:cNvPr id="7" name="Прямоугольник 6"/>
          <p:cNvSpPr/>
          <p:nvPr/>
        </p:nvSpPr>
        <p:spPr>
          <a:xfrm>
            <a:off x="582902" y="3429000"/>
            <a:ext cx="1603324" cy="369332"/>
          </a:xfrm>
          <a:prstGeom prst="rect">
            <a:avLst/>
          </a:prstGeom>
        </p:spPr>
        <p:txBody>
          <a:bodyPr wrap="none">
            <a:spAutoFit/>
          </a:bodyPr>
          <a:lstStyle/>
          <a:p>
            <a:r>
              <a:rPr lang="ru-RU" b="1" i="1" dirty="0">
                <a:solidFill>
                  <a:srgbClr val="800000"/>
                </a:solidFill>
                <a:latin typeface="Georgia" pitchFamily="18" charset="0"/>
              </a:rPr>
              <a:t>(1894-1963)</a:t>
            </a:r>
            <a:endParaRPr lang="ru-RU" b="1" dirty="0"/>
          </a:p>
        </p:txBody>
      </p:sp>
      <p:sp>
        <p:nvSpPr>
          <p:cNvPr id="8" name="Прямоугольник 7"/>
          <p:cNvSpPr/>
          <p:nvPr/>
        </p:nvSpPr>
        <p:spPr>
          <a:xfrm>
            <a:off x="7137995" y="1764268"/>
            <a:ext cx="1560042" cy="369332"/>
          </a:xfrm>
          <a:prstGeom prst="rect">
            <a:avLst/>
          </a:prstGeom>
        </p:spPr>
        <p:txBody>
          <a:bodyPr wrap="none">
            <a:spAutoFit/>
          </a:bodyPr>
          <a:lstStyle/>
          <a:p>
            <a:r>
              <a:rPr lang="ru-RU" b="1" i="1" dirty="0">
                <a:solidFill>
                  <a:srgbClr val="800000"/>
                </a:solidFill>
                <a:latin typeface="Georgia" pitchFamily="18" charset="0"/>
              </a:rPr>
              <a:t>(1897-1981)</a:t>
            </a:r>
            <a:endParaRPr lang="ru-RU" b="1" dirty="0"/>
          </a:p>
        </p:txBody>
      </p:sp>
      <p:sp>
        <p:nvSpPr>
          <p:cNvPr id="2" name="Прямоугольник 1"/>
          <p:cNvSpPr/>
          <p:nvPr/>
        </p:nvSpPr>
        <p:spPr>
          <a:xfrm>
            <a:off x="215901" y="4444663"/>
            <a:ext cx="8687022" cy="2169825"/>
          </a:xfrm>
          <a:prstGeom prst="rect">
            <a:avLst/>
          </a:prstGeom>
        </p:spPr>
        <p:txBody>
          <a:bodyPr wrap="square">
            <a:spAutoFit/>
          </a:bodyPr>
          <a:lstStyle/>
          <a:p>
            <a:pPr algn="just">
              <a:lnSpc>
                <a:spcPct val="150000"/>
              </a:lnSpc>
            </a:pPr>
            <a:r>
              <a:rPr lang="ru-RU" b="1" i="1" dirty="0" smtClean="0">
                <a:latin typeface="Georgia" pitchFamily="18" charset="0"/>
              </a:rPr>
              <a:t>     Прапрадедушка </a:t>
            </a:r>
            <a:r>
              <a:rPr lang="ru-RU" b="1" i="1" dirty="0">
                <a:latin typeface="Georgia" pitchFamily="18" charset="0"/>
              </a:rPr>
              <a:t>во время войны сопровождал эшелоны в качестве охранника. </a:t>
            </a:r>
            <a:endParaRPr lang="ru-RU" b="1" i="1" dirty="0" smtClean="0">
              <a:latin typeface="Georgia" pitchFamily="18" charset="0"/>
            </a:endParaRPr>
          </a:p>
          <a:p>
            <a:pPr algn="just">
              <a:lnSpc>
                <a:spcPct val="150000"/>
              </a:lnSpc>
            </a:pPr>
            <a:r>
              <a:rPr lang="ru-RU" b="1" i="1" dirty="0">
                <a:latin typeface="Georgia" pitchFamily="18" charset="0"/>
              </a:rPr>
              <a:t> </a:t>
            </a:r>
            <a:r>
              <a:rPr lang="ru-RU" b="1" i="1" dirty="0" smtClean="0">
                <a:latin typeface="Georgia" pitchFamily="18" charset="0"/>
              </a:rPr>
              <a:t>    А </a:t>
            </a:r>
            <a:r>
              <a:rPr lang="ru-RU" b="1" i="1" dirty="0">
                <a:latin typeface="Georgia" pitchFamily="18" charset="0"/>
              </a:rPr>
              <a:t>прапрабабушка  работала в колхозе (с. Ягодное </a:t>
            </a:r>
            <a:r>
              <a:rPr lang="ru-RU" b="1" i="1" dirty="0" err="1">
                <a:latin typeface="Georgia" pitchFamily="18" charset="0"/>
              </a:rPr>
              <a:t>Пильненского</a:t>
            </a:r>
            <a:r>
              <a:rPr lang="ru-RU" b="1" i="1" dirty="0">
                <a:latin typeface="Georgia" pitchFamily="18" charset="0"/>
              </a:rPr>
              <a:t> района Горьковской области), выращивала и заготавливала продукцию для армии, растила четверых детей. </a:t>
            </a:r>
          </a:p>
        </p:txBody>
      </p:sp>
      <p:pic>
        <p:nvPicPr>
          <p:cNvPr id="10" name="Picture 4" descr="https://fs00.infourok.ru/images/doc/313/312628/hello_html_m7a1f67c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37015">
            <a:off x="6287452" y="2313842"/>
            <a:ext cx="1494110" cy="2585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199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a:ln w="76200">
            <a:solidFill>
              <a:srgbClr val="800000"/>
            </a:solidFill>
          </a:ln>
        </p:spPr>
      </p:pic>
      <p:sp>
        <p:nvSpPr>
          <p:cNvPr id="3" name="Прямоугольник 2"/>
          <p:cNvSpPr/>
          <p:nvPr/>
        </p:nvSpPr>
        <p:spPr>
          <a:xfrm>
            <a:off x="1473370" y="216185"/>
            <a:ext cx="6386685" cy="461665"/>
          </a:xfrm>
          <a:prstGeom prst="rect">
            <a:avLst/>
          </a:prstGeom>
        </p:spPr>
        <p:txBody>
          <a:bodyPr wrap="none">
            <a:spAutoFit/>
          </a:bodyPr>
          <a:lstStyle/>
          <a:p>
            <a:pPr algn="ctr"/>
            <a:r>
              <a:rPr lang="ru-RU" sz="2400" b="1" i="1" dirty="0" err="1">
                <a:solidFill>
                  <a:srgbClr val="800000"/>
                </a:solidFill>
                <a:latin typeface="Georgia" pitchFamily="18" charset="0"/>
              </a:rPr>
              <a:t>Белоцветова</a:t>
            </a:r>
            <a:r>
              <a:rPr lang="ru-RU" sz="2400" b="1" i="1" dirty="0">
                <a:solidFill>
                  <a:srgbClr val="800000"/>
                </a:solidFill>
                <a:latin typeface="Georgia" pitchFamily="18" charset="0"/>
              </a:rPr>
              <a:t> Валентина Федоровна</a:t>
            </a:r>
            <a:endParaRPr lang="ru-RU" sz="2400" b="1" i="1" dirty="0" smtClean="0">
              <a:solidFill>
                <a:srgbClr val="800000"/>
              </a:solidFill>
              <a:latin typeface="Georgia" pitchFamily="18" charset="0"/>
            </a:endParaRPr>
          </a:p>
        </p:txBody>
      </p:sp>
      <p:pic>
        <p:nvPicPr>
          <p:cNvPr id="4" name="Рисунок 3" descr="фото 5 Белоцветова В.Ф..jpg"/>
          <p:cNvPicPr/>
          <p:nvPr/>
        </p:nvPicPr>
        <p:blipFill>
          <a:blip r:embed="rId3" cstate="print"/>
          <a:stretch>
            <a:fillRect/>
          </a:stretch>
        </p:blipFill>
        <p:spPr>
          <a:xfrm>
            <a:off x="6207124" y="1100137"/>
            <a:ext cx="2571750" cy="3306763"/>
          </a:xfrm>
          <a:prstGeom prst="snip2DiagRect">
            <a:avLst/>
          </a:prstGeom>
          <a:ln w="57150">
            <a:solidFill>
              <a:srgbClr val="800000"/>
            </a:solidFill>
          </a:ln>
        </p:spPr>
      </p:pic>
      <p:sp>
        <p:nvSpPr>
          <p:cNvPr id="6" name="Прямоугольник 5"/>
          <p:cNvSpPr/>
          <p:nvPr/>
        </p:nvSpPr>
        <p:spPr>
          <a:xfrm>
            <a:off x="5979603" y="5502028"/>
            <a:ext cx="3026791" cy="369332"/>
          </a:xfrm>
          <a:prstGeom prst="rect">
            <a:avLst/>
          </a:prstGeom>
        </p:spPr>
        <p:txBody>
          <a:bodyPr wrap="none">
            <a:spAutoFit/>
          </a:bodyPr>
          <a:lstStyle/>
          <a:p>
            <a:r>
              <a:rPr lang="ru-RU" b="1" i="1" dirty="0">
                <a:solidFill>
                  <a:srgbClr val="800000"/>
                </a:solidFill>
                <a:latin typeface="Georgia" pitchFamily="18" charset="0"/>
              </a:rPr>
              <a:t>(30.01.1912-20.11.1984)</a:t>
            </a:r>
            <a:endParaRPr lang="ru-RU" b="1" dirty="0"/>
          </a:p>
        </p:txBody>
      </p:sp>
      <p:sp>
        <p:nvSpPr>
          <p:cNvPr id="2" name="Прямоугольник 1"/>
          <p:cNvSpPr/>
          <p:nvPr/>
        </p:nvSpPr>
        <p:spPr>
          <a:xfrm>
            <a:off x="355600" y="1412437"/>
            <a:ext cx="5334000" cy="5078313"/>
          </a:xfrm>
          <a:prstGeom prst="rect">
            <a:avLst/>
          </a:prstGeom>
        </p:spPr>
        <p:txBody>
          <a:bodyPr wrap="square">
            <a:spAutoFit/>
          </a:bodyPr>
          <a:lstStyle/>
          <a:p>
            <a:pPr algn="just">
              <a:lnSpc>
                <a:spcPct val="150000"/>
              </a:lnSpc>
            </a:pPr>
            <a:r>
              <a:rPr lang="ru-RU" b="1" i="1" dirty="0" smtClean="0">
                <a:latin typeface="Georgia" pitchFamily="18" charset="0"/>
              </a:rPr>
              <a:t>     Прабабушка родилась </a:t>
            </a:r>
            <a:r>
              <a:rPr lang="ru-RU" b="1" i="1" dirty="0">
                <a:latin typeface="Georgia" pitchFamily="18" charset="0"/>
              </a:rPr>
              <a:t>в </a:t>
            </a:r>
            <a:r>
              <a:rPr lang="ru-RU" b="1" i="1" dirty="0" smtClean="0">
                <a:latin typeface="Georgia" pitchFamily="18" charset="0"/>
              </a:rPr>
              <a:t>селе </a:t>
            </a:r>
            <a:r>
              <a:rPr lang="ru-RU" b="1" i="1" dirty="0">
                <a:latin typeface="Georgia" pitchFamily="18" charset="0"/>
              </a:rPr>
              <a:t>Бутылицы </a:t>
            </a:r>
            <a:r>
              <a:rPr lang="ru-RU" b="1" i="1" dirty="0" err="1">
                <a:latin typeface="Georgia" pitchFamily="18" charset="0"/>
              </a:rPr>
              <a:t>Меленковского</a:t>
            </a:r>
            <a:r>
              <a:rPr lang="ru-RU" b="1" i="1" dirty="0">
                <a:latin typeface="Georgia" pitchFamily="18" charset="0"/>
              </a:rPr>
              <a:t> района Владимирской области. </a:t>
            </a:r>
            <a:endParaRPr lang="ru-RU" b="1" i="1" dirty="0" smtClean="0">
              <a:latin typeface="Georgia" pitchFamily="18" charset="0"/>
            </a:endParaRPr>
          </a:p>
          <a:p>
            <a:pPr algn="just">
              <a:lnSpc>
                <a:spcPct val="150000"/>
              </a:lnSpc>
            </a:pPr>
            <a:r>
              <a:rPr lang="ru-RU" b="1" i="1" dirty="0">
                <a:latin typeface="Georgia" pitchFamily="18" charset="0"/>
              </a:rPr>
              <a:t> </a:t>
            </a:r>
            <a:r>
              <a:rPr lang="ru-RU" b="1" i="1" dirty="0" smtClean="0">
                <a:latin typeface="Georgia" pitchFamily="18" charset="0"/>
              </a:rPr>
              <a:t>    В </a:t>
            </a:r>
            <a:r>
              <a:rPr lang="ru-RU" b="1" i="1" dirty="0">
                <a:latin typeface="Georgia" pitchFamily="18" charset="0"/>
              </a:rPr>
              <a:t>тридцатые годы прошлого века принимала участие в строительстве Горьковского автозавода. </a:t>
            </a:r>
            <a:endParaRPr lang="ru-RU" b="1" i="1" dirty="0" smtClean="0">
              <a:latin typeface="Georgia" pitchFamily="18" charset="0"/>
            </a:endParaRPr>
          </a:p>
          <a:p>
            <a:pPr algn="just">
              <a:lnSpc>
                <a:spcPct val="150000"/>
              </a:lnSpc>
            </a:pPr>
            <a:r>
              <a:rPr lang="ru-RU" b="1" i="1" dirty="0">
                <a:latin typeface="Georgia" pitchFamily="18" charset="0"/>
              </a:rPr>
              <a:t> </a:t>
            </a:r>
            <a:r>
              <a:rPr lang="ru-RU" b="1" i="1" dirty="0" smtClean="0">
                <a:latin typeface="Georgia" pitchFamily="18" charset="0"/>
              </a:rPr>
              <a:t>    Во </a:t>
            </a:r>
            <a:r>
              <a:rPr lang="ru-RU" b="1" i="1" dirty="0">
                <a:latin typeface="Georgia" pitchFamily="18" charset="0"/>
              </a:rPr>
              <a:t>время войны работала на </a:t>
            </a:r>
            <a:r>
              <a:rPr lang="ru-RU" b="1" i="1" dirty="0" err="1">
                <a:latin typeface="Georgia" pitchFamily="18" charset="0"/>
              </a:rPr>
              <a:t>Мордовщиковском</a:t>
            </a:r>
            <a:r>
              <a:rPr lang="ru-RU" b="1" i="1" dirty="0">
                <a:latin typeface="Georgia" pitchFamily="18" charset="0"/>
              </a:rPr>
              <a:t> (</a:t>
            </a:r>
            <a:r>
              <a:rPr lang="ru-RU" b="1" i="1" dirty="0" err="1">
                <a:latin typeface="Georgia" pitchFamily="18" charset="0"/>
              </a:rPr>
              <a:t>Навашинском</a:t>
            </a:r>
            <a:r>
              <a:rPr lang="ru-RU" b="1" i="1" dirty="0">
                <a:latin typeface="Georgia" pitchFamily="18" charset="0"/>
              </a:rPr>
              <a:t>) судостроительном заводе, где производили продукцию для фронта. </a:t>
            </a:r>
            <a:r>
              <a:rPr lang="ru-RU" b="1" i="1" dirty="0" smtClean="0">
                <a:latin typeface="Georgia" pitchFamily="18" charset="0"/>
              </a:rPr>
              <a:t>  </a:t>
            </a:r>
          </a:p>
          <a:p>
            <a:pPr algn="just">
              <a:lnSpc>
                <a:spcPct val="150000"/>
              </a:lnSpc>
            </a:pPr>
            <a:r>
              <a:rPr lang="ru-RU" b="1" i="1" dirty="0">
                <a:latin typeface="Georgia" pitchFamily="18" charset="0"/>
              </a:rPr>
              <a:t> </a:t>
            </a:r>
            <a:r>
              <a:rPr lang="ru-RU" b="1" i="1" dirty="0" smtClean="0">
                <a:latin typeface="Georgia" pitchFamily="18" charset="0"/>
              </a:rPr>
              <a:t>    После </a:t>
            </a:r>
            <a:r>
              <a:rPr lang="ru-RU" b="1" i="1" dirty="0">
                <a:latin typeface="Georgia" pitchFamily="18" charset="0"/>
              </a:rPr>
              <a:t>войны работала в детском </a:t>
            </a:r>
            <a:r>
              <a:rPr lang="ru-RU" b="1" i="1" dirty="0" smtClean="0">
                <a:latin typeface="Georgia" pitchFamily="18" charset="0"/>
              </a:rPr>
              <a:t>саду.</a:t>
            </a:r>
            <a:endParaRPr lang="ru-RU" b="1" i="1" dirty="0">
              <a:latin typeface="Georgia" pitchFamily="18" charset="0"/>
            </a:endParaRPr>
          </a:p>
        </p:txBody>
      </p:sp>
      <p:pic>
        <p:nvPicPr>
          <p:cNvPr id="17410" name="Picture 2" descr="http://dreempics.com/img/picture/Apr/15/fb16d07c3c1908674265e00d5f3f30b4/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230943">
            <a:off x="7228109" y="3358195"/>
            <a:ext cx="1426808" cy="2304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199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a:ln w="76200">
            <a:solidFill>
              <a:srgbClr val="800000"/>
            </a:solidFill>
          </a:ln>
        </p:spPr>
      </p:pic>
      <p:pic>
        <p:nvPicPr>
          <p:cNvPr id="3" name="Рисунок 2" descr="фото 7 Рыбакова Н.Ф..jpg"/>
          <p:cNvPicPr/>
          <p:nvPr/>
        </p:nvPicPr>
        <p:blipFill>
          <a:blip r:embed="rId3" cstate="print"/>
          <a:stretch>
            <a:fillRect/>
          </a:stretch>
        </p:blipFill>
        <p:spPr>
          <a:xfrm>
            <a:off x="6415319" y="1408745"/>
            <a:ext cx="2419350" cy="3582035"/>
          </a:xfrm>
          <a:prstGeom prst="snip2DiagRect">
            <a:avLst/>
          </a:prstGeom>
          <a:ln w="57150">
            <a:solidFill>
              <a:srgbClr val="800000"/>
            </a:solidFill>
          </a:ln>
        </p:spPr>
      </p:pic>
      <p:sp>
        <p:nvSpPr>
          <p:cNvPr id="4" name="Прямоугольник 3"/>
          <p:cNvSpPr/>
          <p:nvPr/>
        </p:nvSpPr>
        <p:spPr>
          <a:xfrm>
            <a:off x="909915" y="216185"/>
            <a:ext cx="7513595" cy="461665"/>
          </a:xfrm>
          <a:prstGeom prst="rect">
            <a:avLst/>
          </a:prstGeom>
        </p:spPr>
        <p:txBody>
          <a:bodyPr wrap="none">
            <a:spAutoFit/>
          </a:bodyPr>
          <a:lstStyle/>
          <a:p>
            <a:pPr algn="ctr"/>
            <a:r>
              <a:rPr lang="ru-RU" sz="2400" b="1" i="1" dirty="0">
                <a:solidFill>
                  <a:srgbClr val="800000"/>
                </a:solidFill>
                <a:latin typeface="Georgia" pitchFamily="18" charset="0"/>
              </a:rPr>
              <a:t>Рыбакова (Ефремова) Надежда Федоровна</a:t>
            </a:r>
            <a:endParaRPr lang="ru-RU" sz="2400" b="1" i="1" dirty="0" smtClean="0">
              <a:solidFill>
                <a:srgbClr val="800000"/>
              </a:solidFill>
              <a:latin typeface="Georgia" pitchFamily="18" charset="0"/>
            </a:endParaRPr>
          </a:p>
        </p:txBody>
      </p:sp>
      <p:sp>
        <p:nvSpPr>
          <p:cNvPr id="2" name="Прямоугольник 1"/>
          <p:cNvSpPr/>
          <p:nvPr/>
        </p:nvSpPr>
        <p:spPr>
          <a:xfrm>
            <a:off x="342900" y="1566850"/>
            <a:ext cx="5715000" cy="5078313"/>
          </a:xfrm>
          <a:prstGeom prst="rect">
            <a:avLst/>
          </a:prstGeom>
        </p:spPr>
        <p:txBody>
          <a:bodyPr wrap="square">
            <a:spAutoFit/>
          </a:bodyPr>
          <a:lstStyle/>
          <a:p>
            <a:pPr algn="just">
              <a:lnSpc>
                <a:spcPct val="150000"/>
              </a:lnSpc>
            </a:pPr>
            <a:r>
              <a:rPr lang="ru-RU" b="1" i="1" dirty="0" smtClean="0">
                <a:latin typeface="Georgia" pitchFamily="18" charset="0"/>
              </a:rPr>
              <a:t>     </a:t>
            </a:r>
            <a:r>
              <a:rPr lang="ru-RU" b="1" i="1" dirty="0">
                <a:latin typeface="Georgia" pitchFamily="18" charset="0"/>
              </a:rPr>
              <a:t>П</a:t>
            </a:r>
            <a:r>
              <a:rPr lang="ru-RU" b="1" i="1" dirty="0" smtClean="0">
                <a:latin typeface="Georgia" pitchFamily="18" charset="0"/>
              </a:rPr>
              <a:t>рабабушка родилась </a:t>
            </a:r>
            <a:r>
              <a:rPr lang="ru-RU" b="1" i="1" dirty="0">
                <a:latin typeface="Georgia" pitchFamily="18" charset="0"/>
              </a:rPr>
              <a:t>в </a:t>
            </a:r>
            <a:r>
              <a:rPr lang="ru-RU" b="1" i="1" dirty="0" smtClean="0">
                <a:latin typeface="Georgia" pitchFamily="18" charset="0"/>
              </a:rPr>
              <a:t>селе </a:t>
            </a:r>
            <a:r>
              <a:rPr lang="ru-RU" b="1" i="1" dirty="0">
                <a:latin typeface="Georgia" pitchFamily="18" charset="0"/>
              </a:rPr>
              <a:t>Ягодное  </a:t>
            </a:r>
            <a:r>
              <a:rPr lang="ru-RU" b="1" i="1" dirty="0" err="1">
                <a:latin typeface="Georgia" pitchFamily="18" charset="0"/>
              </a:rPr>
              <a:t>Пильненского</a:t>
            </a:r>
            <a:r>
              <a:rPr lang="ru-RU" b="1" i="1" dirty="0">
                <a:latin typeface="Georgia" pitchFamily="18" charset="0"/>
              </a:rPr>
              <a:t> района Горьковской области. Во время войны училась в школе, помогала взрослым, работала в колхозе, где заготавливали продукты для фронта. Прабабушка рассказывала мне, как голодно они жили, собирали колоски в поле, даже из картофельных очистков готовили хлеб. </a:t>
            </a:r>
            <a:endParaRPr lang="ru-RU" b="1" i="1" dirty="0" smtClean="0">
              <a:latin typeface="Georgia" pitchFamily="18" charset="0"/>
            </a:endParaRPr>
          </a:p>
          <a:p>
            <a:pPr algn="just">
              <a:lnSpc>
                <a:spcPct val="150000"/>
              </a:lnSpc>
            </a:pPr>
            <a:r>
              <a:rPr lang="ru-RU" b="1" i="1" dirty="0">
                <a:latin typeface="Georgia" pitchFamily="18" charset="0"/>
              </a:rPr>
              <a:t> </a:t>
            </a:r>
            <a:r>
              <a:rPr lang="ru-RU" b="1" i="1" dirty="0" smtClean="0">
                <a:latin typeface="Georgia" pitchFamily="18" charset="0"/>
              </a:rPr>
              <a:t>    После </a:t>
            </a:r>
            <a:r>
              <a:rPr lang="ru-RU" b="1" i="1" dirty="0">
                <a:latin typeface="Georgia" pitchFamily="18" charset="0"/>
              </a:rPr>
              <a:t>войны прабабушка закончила педагогическое училище и долгие годы работала учителем начальных классов.</a:t>
            </a:r>
          </a:p>
        </p:txBody>
      </p:sp>
      <p:sp>
        <p:nvSpPr>
          <p:cNvPr id="6" name="Прямоугольник 5"/>
          <p:cNvSpPr/>
          <p:nvPr/>
        </p:nvSpPr>
        <p:spPr>
          <a:xfrm>
            <a:off x="6105989" y="5527028"/>
            <a:ext cx="3038011" cy="369332"/>
          </a:xfrm>
          <a:prstGeom prst="rect">
            <a:avLst/>
          </a:prstGeom>
        </p:spPr>
        <p:txBody>
          <a:bodyPr wrap="none">
            <a:spAutoFit/>
          </a:bodyPr>
          <a:lstStyle/>
          <a:p>
            <a:r>
              <a:rPr lang="ru-RU" b="1" i="1" dirty="0">
                <a:solidFill>
                  <a:srgbClr val="800000"/>
                </a:solidFill>
                <a:latin typeface="Georgia" pitchFamily="18" charset="0"/>
              </a:rPr>
              <a:t>(</a:t>
            </a:r>
            <a:r>
              <a:rPr lang="ru-RU" b="1" i="1" dirty="0" smtClean="0">
                <a:solidFill>
                  <a:srgbClr val="800000"/>
                </a:solidFill>
                <a:latin typeface="Georgia" pitchFamily="18" charset="0"/>
              </a:rPr>
              <a:t>30.09.1931-29.01.2017)</a:t>
            </a:r>
            <a:endParaRPr lang="ru-RU" b="1" dirty="0"/>
          </a:p>
        </p:txBody>
      </p:sp>
      <p:pic>
        <p:nvPicPr>
          <p:cNvPr id="15362" name="Picture 2" descr="https://kak2z.ru/my_tagimg/img/2015/07/14/6fbd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7900" y="4169186"/>
            <a:ext cx="2168525" cy="1444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199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a:ln w="76200">
            <a:solidFill>
              <a:srgbClr val="800000"/>
            </a:solidFill>
          </a:ln>
        </p:spPr>
      </p:pic>
      <p:sp>
        <p:nvSpPr>
          <p:cNvPr id="2" name="Прямоугольник 1"/>
          <p:cNvSpPr/>
          <p:nvPr/>
        </p:nvSpPr>
        <p:spPr>
          <a:xfrm>
            <a:off x="425450" y="3423524"/>
            <a:ext cx="8293100" cy="3000821"/>
          </a:xfrm>
          <a:prstGeom prst="rect">
            <a:avLst/>
          </a:prstGeom>
        </p:spPr>
        <p:txBody>
          <a:bodyPr wrap="square">
            <a:spAutoFit/>
          </a:bodyPr>
          <a:lstStyle/>
          <a:p>
            <a:pPr algn="just">
              <a:lnSpc>
                <a:spcPct val="150000"/>
              </a:lnSpc>
            </a:pPr>
            <a:r>
              <a:rPr lang="ru-RU" b="1" i="1" dirty="0" smtClean="0">
                <a:latin typeface="Georgia" pitchFamily="18" charset="0"/>
              </a:rPr>
              <a:t>     Старший </a:t>
            </a:r>
            <a:r>
              <a:rPr lang="ru-RU" b="1" i="1" dirty="0">
                <a:latin typeface="Georgia" pitchFamily="18" charset="0"/>
              </a:rPr>
              <a:t>брат прабабушки Ефремов Петр Федорович погиб на фронте. </a:t>
            </a:r>
            <a:endParaRPr lang="ru-RU" b="1" i="1" dirty="0" smtClean="0">
              <a:latin typeface="Georgia" pitchFamily="18" charset="0"/>
            </a:endParaRPr>
          </a:p>
          <a:p>
            <a:pPr algn="just">
              <a:lnSpc>
                <a:spcPct val="150000"/>
              </a:lnSpc>
            </a:pPr>
            <a:r>
              <a:rPr lang="ru-RU" b="1" i="1" dirty="0">
                <a:latin typeface="Georgia" pitchFamily="18" charset="0"/>
              </a:rPr>
              <a:t> </a:t>
            </a:r>
            <a:r>
              <a:rPr lang="ru-RU" b="1" i="1" dirty="0" smtClean="0">
                <a:latin typeface="Georgia" pitchFamily="18" charset="0"/>
              </a:rPr>
              <a:t>    Старшая </a:t>
            </a:r>
            <a:r>
              <a:rPr lang="ru-RU" b="1" i="1" dirty="0">
                <a:latin typeface="Georgia" pitchFamily="18" charset="0"/>
              </a:rPr>
              <a:t>сестра Вера во время войны работала на заготовках торфа на болотах, сильно простудилась и умерла. Ей было всего двадцать лет. </a:t>
            </a:r>
            <a:endParaRPr lang="ru-RU" b="1" i="1" dirty="0" smtClean="0">
              <a:latin typeface="Georgia" pitchFamily="18" charset="0"/>
            </a:endParaRPr>
          </a:p>
          <a:p>
            <a:pPr algn="just">
              <a:lnSpc>
                <a:spcPct val="150000"/>
              </a:lnSpc>
            </a:pPr>
            <a:r>
              <a:rPr lang="ru-RU" b="1" i="1" dirty="0">
                <a:latin typeface="Georgia" pitchFamily="18" charset="0"/>
              </a:rPr>
              <a:t> </a:t>
            </a:r>
            <a:r>
              <a:rPr lang="ru-RU" b="1" i="1" dirty="0" smtClean="0">
                <a:latin typeface="Georgia" pitchFamily="18" charset="0"/>
              </a:rPr>
              <a:t>    Война </a:t>
            </a:r>
            <a:r>
              <a:rPr lang="ru-RU" b="1" i="1" dirty="0">
                <a:latin typeface="Georgia" pitchFamily="18" charset="0"/>
              </a:rPr>
              <a:t>забирала жизни людей не только на фронте, но и в тылу.</a:t>
            </a:r>
            <a:endParaRPr lang="ru-RU" dirty="0"/>
          </a:p>
        </p:txBody>
      </p:sp>
      <p:pic>
        <p:nvPicPr>
          <p:cNvPr id="3078" name="Picture 6" descr="https://4.bp.blogspot.com/-zdNumqPkuQU/VU30_vSh38I/AAAAAAAANMQ/bVR14bKkjBgo7VGTAIB1PXb212qKM5qTwCKgB/s1600/0_a7a95_d44d909f_X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76375"/>
            <a:ext cx="762000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199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a:ln w="76200">
            <a:solidFill>
              <a:srgbClr val="800000"/>
            </a:solidFill>
          </a:ln>
        </p:spPr>
      </p:pic>
      <p:pic>
        <p:nvPicPr>
          <p:cNvPr id="3" name="Рисунок 2" descr="фото 9 Зиновьева М.В..jpg"/>
          <p:cNvPicPr/>
          <p:nvPr/>
        </p:nvPicPr>
        <p:blipFill>
          <a:blip r:embed="rId3" cstate="print"/>
          <a:stretch>
            <a:fillRect/>
          </a:stretch>
        </p:blipFill>
        <p:spPr>
          <a:xfrm>
            <a:off x="6428463" y="1008062"/>
            <a:ext cx="2320925" cy="3221038"/>
          </a:xfrm>
          <a:prstGeom prst="snip2DiagRect">
            <a:avLst/>
          </a:prstGeom>
          <a:ln w="57150">
            <a:solidFill>
              <a:srgbClr val="800000"/>
            </a:solidFill>
          </a:ln>
        </p:spPr>
      </p:pic>
      <p:sp>
        <p:nvSpPr>
          <p:cNvPr id="4" name="Прямоугольник 3"/>
          <p:cNvSpPr/>
          <p:nvPr/>
        </p:nvSpPr>
        <p:spPr>
          <a:xfrm>
            <a:off x="1115099" y="216185"/>
            <a:ext cx="7103227" cy="461665"/>
          </a:xfrm>
          <a:prstGeom prst="rect">
            <a:avLst/>
          </a:prstGeom>
        </p:spPr>
        <p:txBody>
          <a:bodyPr wrap="none">
            <a:spAutoFit/>
          </a:bodyPr>
          <a:lstStyle/>
          <a:p>
            <a:pPr algn="ctr"/>
            <a:r>
              <a:rPr lang="ru-RU" sz="2400" b="1" i="1" dirty="0">
                <a:solidFill>
                  <a:srgbClr val="800000"/>
                </a:solidFill>
                <a:latin typeface="Georgia" pitchFamily="18" charset="0"/>
              </a:rPr>
              <a:t>Зиновьева (Лаптева) Мария Васильевна</a:t>
            </a:r>
            <a:endParaRPr lang="ru-RU" sz="2400" b="1" i="1" dirty="0" smtClean="0">
              <a:solidFill>
                <a:srgbClr val="800000"/>
              </a:solidFill>
              <a:latin typeface="Georgia" pitchFamily="18" charset="0"/>
            </a:endParaRPr>
          </a:p>
        </p:txBody>
      </p:sp>
      <p:sp>
        <p:nvSpPr>
          <p:cNvPr id="2" name="Прямоугольник 1"/>
          <p:cNvSpPr/>
          <p:nvPr/>
        </p:nvSpPr>
        <p:spPr>
          <a:xfrm>
            <a:off x="266700" y="1418401"/>
            <a:ext cx="5651500" cy="4662815"/>
          </a:xfrm>
          <a:prstGeom prst="rect">
            <a:avLst/>
          </a:prstGeom>
        </p:spPr>
        <p:txBody>
          <a:bodyPr wrap="square">
            <a:spAutoFit/>
          </a:bodyPr>
          <a:lstStyle/>
          <a:p>
            <a:pPr algn="just">
              <a:lnSpc>
                <a:spcPct val="150000"/>
              </a:lnSpc>
            </a:pPr>
            <a:r>
              <a:rPr lang="ru-RU" b="1" i="1" dirty="0" smtClean="0">
                <a:latin typeface="Georgia" pitchFamily="18" charset="0"/>
              </a:rPr>
              <a:t>     </a:t>
            </a:r>
            <a:r>
              <a:rPr lang="ru-RU" b="1" i="1" dirty="0">
                <a:latin typeface="Georgia" pitchFamily="18" charset="0"/>
              </a:rPr>
              <a:t>П</a:t>
            </a:r>
            <a:r>
              <a:rPr lang="ru-RU" b="1" i="1" dirty="0" smtClean="0">
                <a:latin typeface="Georgia" pitchFamily="18" charset="0"/>
              </a:rPr>
              <a:t>рабабушка во </a:t>
            </a:r>
            <a:r>
              <a:rPr lang="ru-RU" b="1" i="1" dirty="0">
                <a:latin typeface="Georgia" pitchFamily="18" charset="0"/>
              </a:rPr>
              <a:t>время войны училась в школе, при этом, сначала работала в колхозе имени Горького </a:t>
            </a:r>
            <a:r>
              <a:rPr lang="ru-RU" b="1" i="1" dirty="0" err="1">
                <a:latin typeface="Georgia" pitchFamily="18" charset="0"/>
              </a:rPr>
              <a:t>Арзамасского</a:t>
            </a:r>
            <a:r>
              <a:rPr lang="ru-RU" b="1" i="1" dirty="0">
                <a:latin typeface="Georgia" pitchFamily="18" charset="0"/>
              </a:rPr>
              <a:t> района Горьковской области. Была занята тяжелым физическим трудом, заготавливала продукцию для фронта, часто была задействована в погрузочных </a:t>
            </a:r>
            <a:r>
              <a:rPr lang="ru-RU" b="1" i="1" dirty="0" smtClean="0">
                <a:latin typeface="Georgia" pitchFamily="18" charset="0"/>
              </a:rPr>
              <a:t>работах. </a:t>
            </a:r>
            <a:r>
              <a:rPr lang="ru-RU" b="1" i="1" dirty="0">
                <a:latin typeface="Georgia" pitchFamily="18" charset="0"/>
              </a:rPr>
              <a:t>М</a:t>
            </a:r>
            <a:r>
              <a:rPr lang="ru-RU" b="1" i="1" dirty="0" smtClean="0">
                <a:latin typeface="Georgia" pitchFamily="18" charset="0"/>
              </a:rPr>
              <a:t>олоденькая </a:t>
            </a:r>
            <a:r>
              <a:rPr lang="ru-RU" b="1" i="1" dirty="0">
                <a:latin typeface="Georgia" pitchFamily="18" charset="0"/>
              </a:rPr>
              <a:t>девушка таскала тяжелые 50-ти килограммовые </a:t>
            </a:r>
            <a:r>
              <a:rPr lang="ru-RU" b="1" i="1" dirty="0" smtClean="0">
                <a:latin typeface="Georgia" pitchFamily="18" charset="0"/>
              </a:rPr>
              <a:t>мешки. </a:t>
            </a:r>
          </a:p>
          <a:p>
            <a:pPr algn="just">
              <a:lnSpc>
                <a:spcPct val="150000"/>
              </a:lnSpc>
            </a:pPr>
            <a:r>
              <a:rPr lang="ru-RU" b="1" i="1" dirty="0">
                <a:latin typeface="Georgia" pitchFamily="18" charset="0"/>
              </a:rPr>
              <a:t> </a:t>
            </a:r>
            <a:r>
              <a:rPr lang="ru-RU" b="1" i="1" dirty="0" smtClean="0">
                <a:latin typeface="Georgia" pitchFamily="18" charset="0"/>
              </a:rPr>
              <a:t>    Когда </a:t>
            </a:r>
            <a:r>
              <a:rPr lang="ru-RU" b="1" i="1" dirty="0">
                <a:latin typeface="Georgia" pitchFamily="18" charset="0"/>
              </a:rPr>
              <a:t>достигла совершеннолетия, была направлена на торфяные </a:t>
            </a:r>
            <a:r>
              <a:rPr lang="ru-RU" b="1" i="1" dirty="0" smtClean="0">
                <a:latin typeface="Georgia" pitchFamily="18" charset="0"/>
              </a:rPr>
              <a:t>разработки.</a:t>
            </a:r>
            <a:endParaRPr lang="ru-RU" b="1" i="1" dirty="0">
              <a:latin typeface="Georgia" pitchFamily="18" charset="0"/>
            </a:endParaRPr>
          </a:p>
        </p:txBody>
      </p:sp>
      <p:pic>
        <p:nvPicPr>
          <p:cNvPr id="7" name="Picture 2" descr="http://www.playcast.ru/uploads/2016/02/21/1743009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3854" y="4222542"/>
            <a:ext cx="3110146" cy="270585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6033853" y="4439398"/>
            <a:ext cx="3110147" cy="369332"/>
          </a:xfrm>
          <a:prstGeom prst="rect">
            <a:avLst/>
          </a:prstGeom>
        </p:spPr>
        <p:txBody>
          <a:bodyPr wrap="none">
            <a:spAutoFit/>
          </a:bodyPr>
          <a:lstStyle/>
          <a:p>
            <a:r>
              <a:rPr lang="ru-RU" b="1" i="1" dirty="0">
                <a:solidFill>
                  <a:srgbClr val="800000"/>
                </a:solidFill>
                <a:latin typeface="Georgia" pitchFamily="18" charset="0"/>
              </a:rPr>
              <a:t>(10.05.1926-19.04.2008)</a:t>
            </a:r>
            <a:endParaRPr lang="ru-RU" b="1" dirty="0"/>
          </a:p>
        </p:txBody>
      </p:sp>
    </p:spTree>
    <p:extLst>
      <p:ext uri="{BB962C8B-B14F-4D97-AF65-F5344CB8AC3E}">
        <p14:creationId xmlns:p14="http://schemas.microsoft.com/office/powerpoint/2010/main" val="1349199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a:ln w="76200">
            <a:solidFill>
              <a:srgbClr val="800000"/>
            </a:solidFill>
          </a:ln>
        </p:spPr>
      </p:pic>
      <p:sp>
        <p:nvSpPr>
          <p:cNvPr id="3" name="Прямоугольник 2"/>
          <p:cNvSpPr/>
          <p:nvPr/>
        </p:nvSpPr>
        <p:spPr>
          <a:xfrm>
            <a:off x="1795574" y="216185"/>
            <a:ext cx="5742277" cy="461665"/>
          </a:xfrm>
          <a:prstGeom prst="rect">
            <a:avLst/>
          </a:prstGeom>
        </p:spPr>
        <p:txBody>
          <a:bodyPr wrap="none">
            <a:spAutoFit/>
          </a:bodyPr>
          <a:lstStyle/>
          <a:p>
            <a:pPr algn="ctr"/>
            <a:r>
              <a:rPr lang="ru-RU" sz="2400" b="1" i="1" dirty="0">
                <a:solidFill>
                  <a:srgbClr val="800000"/>
                </a:solidFill>
                <a:latin typeface="Georgia" pitchFamily="18" charset="0"/>
              </a:rPr>
              <a:t>Зиновьев Владимир Степанович</a:t>
            </a:r>
            <a:endParaRPr lang="ru-RU" sz="2400" b="1" i="1" dirty="0" smtClean="0">
              <a:solidFill>
                <a:srgbClr val="800000"/>
              </a:solidFill>
              <a:latin typeface="Georgia" pitchFamily="18" charset="0"/>
            </a:endParaRPr>
          </a:p>
        </p:txBody>
      </p:sp>
      <p:pic>
        <p:nvPicPr>
          <p:cNvPr id="4" name="Рисунок 3" descr="фото 10 Зиновьев В.С..jpg"/>
          <p:cNvPicPr/>
          <p:nvPr/>
        </p:nvPicPr>
        <p:blipFill>
          <a:blip r:embed="rId3" cstate="print"/>
          <a:stretch>
            <a:fillRect/>
          </a:stretch>
        </p:blipFill>
        <p:spPr>
          <a:xfrm>
            <a:off x="5938202" y="1228090"/>
            <a:ext cx="2732405" cy="4147820"/>
          </a:xfrm>
          <a:prstGeom prst="snip2DiagRect">
            <a:avLst/>
          </a:prstGeom>
          <a:ln w="57150">
            <a:solidFill>
              <a:srgbClr val="800000"/>
            </a:solidFill>
          </a:ln>
        </p:spPr>
      </p:pic>
      <p:sp>
        <p:nvSpPr>
          <p:cNvPr id="6" name="Прямоугольник 5"/>
          <p:cNvSpPr/>
          <p:nvPr/>
        </p:nvSpPr>
        <p:spPr>
          <a:xfrm>
            <a:off x="5761353" y="5685052"/>
            <a:ext cx="3086101" cy="369332"/>
          </a:xfrm>
          <a:prstGeom prst="rect">
            <a:avLst/>
          </a:prstGeom>
        </p:spPr>
        <p:txBody>
          <a:bodyPr wrap="none">
            <a:spAutoFit/>
          </a:bodyPr>
          <a:lstStyle/>
          <a:p>
            <a:r>
              <a:rPr lang="ru-RU" b="1" i="1" dirty="0">
                <a:solidFill>
                  <a:srgbClr val="800000"/>
                </a:solidFill>
                <a:latin typeface="Georgia" pitchFamily="18" charset="0"/>
              </a:rPr>
              <a:t>(25.08.1929-31.01.2009)</a:t>
            </a:r>
            <a:endParaRPr lang="ru-RU" b="1" dirty="0"/>
          </a:p>
        </p:txBody>
      </p:sp>
      <p:sp>
        <p:nvSpPr>
          <p:cNvPr id="2" name="Прямоугольник 1"/>
          <p:cNvSpPr/>
          <p:nvPr/>
        </p:nvSpPr>
        <p:spPr>
          <a:xfrm>
            <a:off x="800100" y="1674336"/>
            <a:ext cx="4572000" cy="3000821"/>
          </a:xfrm>
          <a:prstGeom prst="rect">
            <a:avLst/>
          </a:prstGeom>
        </p:spPr>
        <p:txBody>
          <a:bodyPr>
            <a:spAutoFit/>
          </a:bodyPr>
          <a:lstStyle/>
          <a:p>
            <a:pPr algn="just">
              <a:lnSpc>
                <a:spcPct val="150000"/>
              </a:lnSpc>
            </a:pPr>
            <a:r>
              <a:rPr lang="ru-RU" b="1" i="1" dirty="0" smtClean="0">
                <a:latin typeface="Georgia" pitchFamily="18" charset="0"/>
              </a:rPr>
              <a:t>     </a:t>
            </a:r>
            <a:r>
              <a:rPr lang="ru-RU" b="1" i="1" dirty="0">
                <a:latin typeface="Georgia" pitchFamily="18" charset="0"/>
              </a:rPr>
              <a:t>П</a:t>
            </a:r>
            <a:r>
              <a:rPr lang="ru-RU" b="1" i="1" dirty="0" smtClean="0">
                <a:latin typeface="Georgia" pitchFamily="18" charset="0"/>
              </a:rPr>
              <a:t>радедушка во </a:t>
            </a:r>
            <a:r>
              <a:rPr lang="ru-RU" b="1" i="1" dirty="0">
                <a:latin typeface="Georgia" pitchFamily="18" charset="0"/>
              </a:rPr>
              <a:t>время войны учился в школе, как и его будущая жена (прабабушка Маша),  работал в колхозе имени Горького </a:t>
            </a:r>
            <a:r>
              <a:rPr lang="ru-RU" b="1" i="1" dirty="0" err="1">
                <a:latin typeface="Georgia" pitchFamily="18" charset="0"/>
              </a:rPr>
              <a:t>Арзамасского</a:t>
            </a:r>
            <a:r>
              <a:rPr lang="ru-RU" b="1" i="1" dirty="0">
                <a:latin typeface="Georgia" pitchFamily="18" charset="0"/>
              </a:rPr>
              <a:t> района Горьковской области. Был водителем кобылы.</a:t>
            </a:r>
          </a:p>
        </p:txBody>
      </p:sp>
      <p:pic>
        <p:nvPicPr>
          <p:cNvPr id="12290" name="Picture 2" descr="http://www.s.infolyubertsy.ru/section/newsIconCis2/upload/images/news/icon/121874128_0_c930b_9c58c2e9_orig-624x370_14618325231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1" y="4214144"/>
            <a:ext cx="3909569" cy="2606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199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a:ln w="76200">
            <a:solidFill>
              <a:srgbClr val="800000"/>
            </a:solidFill>
          </a:ln>
        </p:spPr>
      </p:pic>
      <p:sp>
        <p:nvSpPr>
          <p:cNvPr id="2" name="Прямоугольник 1"/>
          <p:cNvSpPr/>
          <p:nvPr/>
        </p:nvSpPr>
        <p:spPr>
          <a:xfrm>
            <a:off x="533400" y="3651818"/>
            <a:ext cx="8064500" cy="3000821"/>
          </a:xfrm>
          <a:prstGeom prst="rect">
            <a:avLst/>
          </a:prstGeom>
        </p:spPr>
        <p:txBody>
          <a:bodyPr wrap="square">
            <a:spAutoFit/>
          </a:bodyPr>
          <a:lstStyle/>
          <a:p>
            <a:pPr algn="just">
              <a:lnSpc>
                <a:spcPct val="150000"/>
              </a:lnSpc>
            </a:pPr>
            <a:r>
              <a:rPr lang="ru-RU" b="1" i="1" dirty="0" smtClean="0">
                <a:latin typeface="Georgia" pitchFamily="18" charset="0"/>
              </a:rPr>
              <a:t>     Я </a:t>
            </a:r>
            <a:r>
              <a:rPr lang="ru-RU" b="1" i="1" dirty="0">
                <a:latin typeface="Georgia" pitchFamily="18" charset="0"/>
              </a:rPr>
              <a:t>рассказала о моих родных людях, которые пережили эту страшную войну и подарили нам возможность жить в мире и радоваться каждому дню. </a:t>
            </a:r>
            <a:endParaRPr lang="ru-RU" b="1" i="1" dirty="0" smtClean="0">
              <a:latin typeface="Georgia" pitchFamily="18" charset="0"/>
            </a:endParaRPr>
          </a:p>
          <a:p>
            <a:pPr algn="just">
              <a:lnSpc>
                <a:spcPct val="150000"/>
              </a:lnSpc>
            </a:pPr>
            <a:r>
              <a:rPr lang="ru-RU" b="1" i="1" dirty="0">
                <a:latin typeface="Georgia" pitchFamily="18" charset="0"/>
              </a:rPr>
              <a:t> </a:t>
            </a:r>
            <a:r>
              <a:rPr lang="ru-RU" b="1" i="1" dirty="0" smtClean="0">
                <a:latin typeface="Georgia" pitchFamily="18" charset="0"/>
              </a:rPr>
              <a:t>    Мы </a:t>
            </a:r>
            <a:r>
              <a:rPr lang="ru-RU" b="1" i="1" dirty="0">
                <a:latin typeface="Georgia" pitchFamily="18" charset="0"/>
              </a:rPr>
              <a:t>знаем о войне только по </a:t>
            </a:r>
            <a:r>
              <a:rPr lang="ru-RU" b="1" i="1" dirty="0" smtClean="0">
                <a:latin typeface="Georgia" pitchFamily="18" charset="0"/>
              </a:rPr>
              <a:t>их рассказам</a:t>
            </a:r>
            <a:r>
              <a:rPr lang="ru-RU" b="1" i="1" dirty="0">
                <a:latin typeface="Georgia" pitchFamily="18" charset="0"/>
              </a:rPr>
              <a:t>. И я надеюсь, что мне никогда не придётся испытать на себе то, через что прошли наши родные. </a:t>
            </a:r>
            <a:endParaRPr lang="ru-RU" b="1" i="1" dirty="0" smtClean="0">
              <a:latin typeface="Georgia" pitchFamily="18" charset="0"/>
            </a:endParaRPr>
          </a:p>
          <a:p>
            <a:pPr algn="just">
              <a:lnSpc>
                <a:spcPct val="150000"/>
              </a:lnSpc>
            </a:pPr>
            <a:r>
              <a:rPr lang="ru-RU" b="1" i="1" dirty="0">
                <a:latin typeface="Georgia" pitchFamily="18" charset="0"/>
              </a:rPr>
              <a:t> </a:t>
            </a:r>
            <a:r>
              <a:rPr lang="ru-RU" b="1" i="1" dirty="0" smtClean="0">
                <a:latin typeface="Georgia" pitchFamily="18" charset="0"/>
              </a:rPr>
              <a:t>    Спасибо им </a:t>
            </a:r>
            <a:r>
              <a:rPr lang="ru-RU" b="1" i="1" dirty="0">
                <a:latin typeface="Georgia" pitchFamily="18" charset="0"/>
              </a:rPr>
              <a:t>за Победу, за то, что мы можем </a:t>
            </a:r>
            <a:r>
              <a:rPr lang="ru-RU" b="1" i="1" dirty="0" smtClean="0">
                <a:latin typeface="Georgia" pitchFamily="18" charset="0"/>
              </a:rPr>
              <a:t>жить!</a:t>
            </a:r>
            <a:endParaRPr lang="ru-RU" b="1" i="1" dirty="0">
              <a:latin typeface="Georgia" pitchFamily="18" charset="0"/>
            </a:endParaRPr>
          </a:p>
        </p:txBody>
      </p:sp>
      <p:pic>
        <p:nvPicPr>
          <p:cNvPr id="6" name="Рисунок 5" descr="фото 1 Бабин И.Е. 1915-1984.jpg"/>
          <p:cNvPicPr/>
          <p:nvPr/>
        </p:nvPicPr>
        <p:blipFill>
          <a:blip r:embed="rId3" cstate="print"/>
          <a:stretch>
            <a:fillRect/>
          </a:stretch>
        </p:blipFill>
        <p:spPr>
          <a:xfrm rot="21028779">
            <a:off x="2322015" y="228602"/>
            <a:ext cx="1314133" cy="2157412"/>
          </a:xfrm>
          <a:prstGeom prst="rect">
            <a:avLst/>
          </a:prstGeom>
          <a:ln w="57150">
            <a:solidFill>
              <a:srgbClr val="800000"/>
            </a:solidFill>
          </a:ln>
        </p:spPr>
      </p:pic>
      <p:pic>
        <p:nvPicPr>
          <p:cNvPr id="7" name="Рисунок 6" descr="фото 4 Рыбаков В.А. 1926-2004.jpg"/>
          <p:cNvPicPr/>
          <p:nvPr/>
        </p:nvPicPr>
        <p:blipFill>
          <a:blip r:embed="rId4" cstate="print"/>
          <a:stretch>
            <a:fillRect/>
          </a:stretch>
        </p:blipFill>
        <p:spPr>
          <a:xfrm rot="343405">
            <a:off x="5766950" y="198602"/>
            <a:ext cx="1387766" cy="2157412"/>
          </a:xfrm>
          <a:prstGeom prst="rect">
            <a:avLst/>
          </a:prstGeom>
          <a:ln w="57150">
            <a:solidFill>
              <a:srgbClr val="800000"/>
            </a:solidFill>
          </a:ln>
        </p:spPr>
      </p:pic>
      <p:pic>
        <p:nvPicPr>
          <p:cNvPr id="8" name="Рисунок 7" descr="фото 3 Рыбаков В.А. 1926-2004  Рыбаков А.Я. 1893-1973.jpg"/>
          <p:cNvPicPr/>
          <p:nvPr/>
        </p:nvPicPr>
        <p:blipFill>
          <a:blip r:embed="rId5" cstate="print"/>
          <a:stretch>
            <a:fillRect/>
          </a:stretch>
        </p:blipFill>
        <p:spPr>
          <a:xfrm>
            <a:off x="3619342" y="234156"/>
            <a:ext cx="2089675" cy="1314450"/>
          </a:xfrm>
          <a:prstGeom prst="rect">
            <a:avLst/>
          </a:prstGeom>
          <a:ln w="57150">
            <a:solidFill>
              <a:srgbClr val="800000"/>
            </a:solidFill>
          </a:ln>
        </p:spPr>
      </p:pic>
      <p:pic>
        <p:nvPicPr>
          <p:cNvPr id="9" name="Рисунок 8" descr="фото 8 Ефремов Ф.А. 1894-1963  Ефремова Е.Ф..jpg"/>
          <p:cNvPicPr/>
          <p:nvPr/>
        </p:nvPicPr>
        <p:blipFill>
          <a:blip r:embed="rId6" cstate="print"/>
          <a:stretch>
            <a:fillRect/>
          </a:stretch>
        </p:blipFill>
        <p:spPr>
          <a:xfrm>
            <a:off x="3506394" y="2078037"/>
            <a:ext cx="2131212" cy="1209674"/>
          </a:xfrm>
          <a:prstGeom prst="rect">
            <a:avLst/>
          </a:prstGeom>
          <a:ln w="57150">
            <a:solidFill>
              <a:srgbClr val="800000"/>
            </a:solidFill>
          </a:ln>
        </p:spPr>
      </p:pic>
      <p:pic>
        <p:nvPicPr>
          <p:cNvPr id="10" name="Рисунок 9" descr="фото 7 Рыбакова Н.Ф..jpg"/>
          <p:cNvPicPr/>
          <p:nvPr/>
        </p:nvPicPr>
        <p:blipFill>
          <a:blip r:embed="rId7" cstate="print"/>
          <a:stretch>
            <a:fillRect/>
          </a:stretch>
        </p:blipFill>
        <p:spPr>
          <a:xfrm rot="20925789">
            <a:off x="298975" y="1464795"/>
            <a:ext cx="1209675" cy="1993580"/>
          </a:xfrm>
          <a:prstGeom prst="rect">
            <a:avLst/>
          </a:prstGeom>
          <a:ln w="57150">
            <a:solidFill>
              <a:srgbClr val="800000"/>
            </a:solidFill>
          </a:ln>
        </p:spPr>
      </p:pic>
      <p:pic>
        <p:nvPicPr>
          <p:cNvPr id="11" name="Рисунок 10" descr="фото 5 Белоцветова В.Ф..jpg"/>
          <p:cNvPicPr/>
          <p:nvPr/>
        </p:nvPicPr>
        <p:blipFill>
          <a:blip r:embed="rId8" cstate="print"/>
          <a:stretch>
            <a:fillRect/>
          </a:stretch>
        </p:blipFill>
        <p:spPr>
          <a:xfrm>
            <a:off x="1691295" y="1943435"/>
            <a:ext cx="1257301" cy="1528763"/>
          </a:xfrm>
          <a:prstGeom prst="rect">
            <a:avLst/>
          </a:prstGeom>
          <a:ln w="57150">
            <a:solidFill>
              <a:srgbClr val="800000"/>
            </a:solidFill>
          </a:ln>
        </p:spPr>
      </p:pic>
      <p:pic>
        <p:nvPicPr>
          <p:cNvPr id="12" name="Рисунок 11" descr="фото 10 Зиновьев В.С..jpg"/>
          <p:cNvPicPr/>
          <p:nvPr/>
        </p:nvPicPr>
        <p:blipFill>
          <a:blip r:embed="rId9" cstate="print"/>
          <a:stretch>
            <a:fillRect/>
          </a:stretch>
        </p:blipFill>
        <p:spPr>
          <a:xfrm rot="507936">
            <a:off x="7546986" y="1387043"/>
            <a:ext cx="1366203" cy="2073910"/>
          </a:xfrm>
          <a:prstGeom prst="rect">
            <a:avLst/>
          </a:prstGeom>
          <a:ln w="57150">
            <a:solidFill>
              <a:srgbClr val="800000"/>
            </a:solidFill>
          </a:ln>
        </p:spPr>
      </p:pic>
      <p:pic>
        <p:nvPicPr>
          <p:cNvPr id="13" name="Рисунок 12" descr="фото 9 Зиновьева М.В..jpg"/>
          <p:cNvPicPr/>
          <p:nvPr/>
        </p:nvPicPr>
        <p:blipFill>
          <a:blip r:embed="rId10" cstate="print"/>
          <a:stretch>
            <a:fillRect/>
          </a:stretch>
        </p:blipFill>
        <p:spPr>
          <a:xfrm>
            <a:off x="6341917" y="2113299"/>
            <a:ext cx="1165883" cy="1358899"/>
          </a:xfrm>
          <a:prstGeom prst="rect">
            <a:avLst/>
          </a:prstGeom>
          <a:ln w="57150">
            <a:solidFill>
              <a:srgbClr val="800000"/>
            </a:solidFill>
          </a:ln>
        </p:spPr>
      </p:pic>
      <p:pic>
        <p:nvPicPr>
          <p:cNvPr id="7170" name="Picture 2" descr="http://tel.by/uploads/posts/2011-05/1304868824_003.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1556381"/>
            <a:ext cx="2561390" cy="4553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845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a:ln w="76200">
            <a:solidFill>
              <a:srgbClr val="800000"/>
            </a:solidFill>
          </a:ln>
        </p:spPr>
      </p:pic>
      <p:pic>
        <p:nvPicPr>
          <p:cNvPr id="3" name="Picture 2" descr="C:\Users\Ирина\Desktop\с.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9016" y="891046"/>
            <a:ext cx="3088084" cy="4654246"/>
          </a:xfrm>
          <a:prstGeom prst="snip2DiagRect">
            <a:avLst/>
          </a:prstGeom>
          <a:noFill/>
          <a:ln w="57150">
            <a:solidFill>
              <a:srgbClr val="800000"/>
            </a:solidFill>
          </a:ln>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1500" y="1343500"/>
            <a:ext cx="4572000" cy="4662815"/>
          </a:xfrm>
          <a:prstGeom prst="rect">
            <a:avLst/>
          </a:prstGeom>
        </p:spPr>
        <p:txBody>
          <a:bodyPr wrap="square">
            <a:spAutoFit/>
          </a:bodyPr>
          <a:lstStyle/>
          <a:p>
            <a:pPr algn="just">
              <a:lnSpc>
                <a:spcPct val="150000"/>
              </a:lnSpc>
            </a:pPr>
            <a:r>
              <a:rPr lang="ru-RU" b="1" i="1" dirty="0" smtClean="0">
                <a:latin typeface="Georgia" pitchFamily="18" charset="0"/>
              </a:rPr>
              <a:t>     Здравствуйте</a:t>
            </a:r>
            <a:r>
              <a:rPr lang="ru-RU" b="1" i="1" dirty="0">
                <a:latin typeface="Georgia" pitchFamily="18" charset="0"/>
              </a:rPr>
              <a:t>, меня  зовут </a:t>
            </a:r>
            <a:r>
              <a:rPr lang="ru-RU" b="1" i="1" dirty="0" smtClean="0">
                <a:latin typeface="Georgia" pitchFamily="18" charset="0"/>
              </a:rPr>
              <a:t>Зиновьева Софья</a:t>
            </a:r>
            <a:r>
              <a:rPr lang="ru-RU" b="1" i="1" dirty="0">
                <a:latin typeface="Georgia" pitchFamily="18" charset="0"/>
              </a:rPr>
              <a:t>. Я учусь </a:t>
            </a:r>
            <a:r>
              <a:rPr lang="ru-RU" b="1" i="1" dirty="0" smtClean="0">
                <a:latin typeface="Georgia" pitchFamily="18" charset="0"/>
              </a:rPr>
              <a:t>  в </a:t>
            </a:r>
          </a:p>
          <a:p>
            <a:pPr algn="just">
              <a:lnSpc>
                <a:spcPct val="150000"/>
              </a:lnSpc>
            </a:pPr>
            <a:r>
              <a:rPr lang="ru-RU" b="1" i="1" dirty="0" smtClean="0">
                <a:latin typeface="Georgia" pitchFamily="18" charset="0"/>
              </a:rPr>
              <a:t>3 </a:t>
            </a:r>
            <a:r>
              <a:rPr lang="ru-RU" b="1" i="1" dirty="0">
                <a:latin typeface="Georgia" pitchFamily="18" charset="0"/>
              </a:rPr>
              <a:t>классе МБОУ «Гимназия г. Навашино</a:t>
            </a:r>
            <a:r>
              <a:rPr lang="ru-RU" b="1" i="1" dirty="0" smtClean="0">
                <a:latin typeface="Georgia" pitchFamily="18" charset="0"/>
              </a:rPr>
              <a:t>».</a:t>
            </a:r>
          </a:p>
          <a:p>
            <a:pPr algn="just">
              <a:lnSpc>
                <a:spcPct val="150000"/>
              </a:lnSpc>
            </a:pPr>
            <a:r>
              <a:rPr lang="ru-RU" b="1" i="1" dirty="0">
                <a:latin typeface="Georgia" pitchFamily="18" charset="0"/>
              </a:rPr>
              <a:t>     Недавно мама спросила у меня, что я знаю о Великой Отечественной войне? Я задумалась. Оказалось, что почти ничего. Тогда мама с тётей многое рассказали мне о </a:t>
            </a:r>
            <a:r>
              <a:rPr lang="ru-RU" b="1" i="1" dirty="0" smtClean="0">
                <a:latin typeface="Georgia" pitchFamily="18" charset="0"/>
              </a:rPr>
              <a:t>том страшном времени. </a:t>
            </a:r>
            <a:endParaRPr lang="ru-RU" b="1" i="1" dirty="0">
              <a:latin typeface="Georgia" pitchFamily="18" charset="0"/>
            </a:endParaRPr>
          </a:p>
        </p:txBody>
      </p:sp>
      <p:pic>
        <p:nvPicPr>
          <p:cNvPr id="8194" name="Picture 2" descr="http://www.playcast.ru/uploads/2016/05/09/185901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2136" y="4516246"/>
            <a:ext cx="4765675" cy="2341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845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a:ln w="76200">
            <a:solidFill>
              <a:srgbClr val="800000"/>
            </a:solidFill>
          </a:ln>
        </p:spPr>
      </p:pic>
      <p:sp>
        <p:nvSpPr>
          <p:cNvPr id="2" name="Прямоугольник 1"/>
          <p:cNvSpPr/>
          <p:nvPr/>
        </p:nvSpPr>
        <p:spPr>
          <a:xfrm>
            <a:off x="406400" y="291827"/>
            <a:ext cx="8445500" cy="6274346"/>
          </a:xfrm>
          <a:prstGeom prst="rect">
            <a:avLst/>
          </a:prstGeom>
        </p:spPr>
        <p:txBody>
          <a:bodyPr wrap="square">
            <a:spAutoFit/>
          </a:bodyPr>
          <a:lstStyle/>
          <a:p>
            <a:pPr algn="just">
              <a:lnSpc>
                <a:spcPct val="150000"/>
              </a:lnSpc>
            </a:pPr>
            <a:r>
              <a:rPr lang="ru-RU" b="1" i="1" dirty="0" smtClean="0">
                <a:latin typeface="Georgia" pitchFamily="18" charset="0"/>
              </a:rPr>
              <a:t>     Это </a:t>
            </a:r>
            <a:r>
              <a:rPr lang="ru-RU" b="1" i="1" dirty="0">
                <a:latin typeface="Georgia" pitchFamily="18" charset="0"/>
              </a:rPr>
              <a:t>были очень тяжелые и страшные годы для нашей страны. 22 июня 1941 года фашистская Германия без объявления войны напала на Советский Союз. Почти четыре года длилась битва за освобождение нашей Родины. Погибли десятки миллионов людей. Я даже не могу представить себе, как это много! Гибли не только на фронте, но и в тылу от голода и непосильного труда, миллионы людей были убиты фашистами на захваченных территориях, замучены в концлагерях. </a:t>
            </a:r>
            <a:endParaRPr lang="ru-RU" b="1" i="1" dirty="0" smtClean="0">
              <a:latin typeface="Georgia" pitchFamily="18" charset="0"/>
            </a:endParaRPr>
          </a:p>
          <a:p>
            <a:pPr algn="just">
              <a:lnSpc>
                <a:spcPct val="150000"/>
              </a:lnSpc>
            </a:pPr>
            <a:r>
              <a:rPr lang="ru-RU" b="1" i="1" dirty="0">
                <a:latin typeface="Georgia" pitchFamily="18" charset="0"/>
              </a:rPr>
              <a:t> </a:t>
            </a:r>
            <a:r>
              <a:rPr lang="ru-RU" b="1" i="1" dirty="0" smtClean="0">
                <a:latin typeface="Georgia" pitchFamily="18" charset="0"/>
              </a:rPr>
              <a:t>    Мама </a:t>
            </a:r>
            <a:r>
              <a:rPr lang="ru-RU" b="1" i="1" dirty="0">
                <a:latin typeface="Georgia" pitchFamily="18" charset="0"/>
              </a:rPr>
              <a:t>сказала, что, если бы объявить  минуту молчания по каждому, кто погиб на этой войне, то пришлось бы молчать почти 50 лет! Это был очень  долгий и страшный рассказ. Война не обошла стороной ни одну семью. И еще я узнала, что в борьбе с немецкими захватчиками принимали участие и мои родные. О них я и хочу вам рассказать.</a:t>
            </a:r>
          </a:p>
        </p:txBody>
      </p:sp>
    </p:spTree>
    <p:extLst>
      <p:ext uri="{BB962C8B-B14F-4D97-AF65-F5344CB8AC3E}">
        <p14:creationId xmlns:p14="http://schemas.microsoft.com/office/powerpoint/2010/main" val="1155500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9938" cy="6858000"/>
          </a:xfrm>
          <a:prstGeom prst="rect">
            <a:avLst/>
          </a:prstGeom>
          <a:ln w="76200">
            <a:solidFill>
              <a:srgbClr val="800000"/>
            </a:solidFill>
          </a:ln>
        </p:spPr>
      </p:pic>
      <p:sp>
        <p:nvSpPr>
          <p:cNvPr id="2" name="Прямоугольник 1"/>
          <p:cNvSpPr/>
          <p:nvPr/>
        </p:nvSpPr>
        <p:spPr>
          <a:xfrm>
            <a:off x="2523337" y="168731"/>
            <a:ext cx="4286750" cy="461665"/>
          </a:xfrm>
          <a:prstGeom prst="rect">
            <a:avLst/>
          </a:prstGeom>
        </p:spPr>
        <p:txBody>
          <a:bodyPr wrap="none">
            <a:spAutoFit/>
          </a:bodyPr>
          <a:lstStyle/>
          <a:p>
            <a:pPr algn="ctr"/>
            <a:r>
              <a:rPr lang="ru-RU" sz="2400" b="1" i="1" dirty="0">
                <a:solidFill>
                  <a:srgbClr val="800000"/>
                </a:solidFill>
                <a:latin typeface="Georgia" pitchFamily="18" charset="0"/>
              </a:rPr>
              <a:t>Бабин Иосиф </a:t>
            </a:r>
            <a:r>
              <a:rPr lang="ru-RU" sz="2400" b="1" i="1" dirty="0" smtClean="0">
                <a:solidFill>
                  <a:srgbClr val="800000"/>
                </a:solidFill>
                <a:latin typeface="Georgia" pitchFamily="18" charset="0"/>
              </a:rPr>
              <a:t>Ефимович</a:t>
            </a:r>
          </a:p>
        </p:txBody>
      </p:sp>
      <p:pic>
        <p:nvPicPr>
          <p:cNvPr id="4" name="Рисунок 3" descr="фото 1 Бабин И.Е. 1915-1984.jpg"/>
          <p:cNvPicPr/>
          <p:nvPr/>
        </p:nvPicPr>
        <p:blipFill>
          <a:blip r:embed="rId3" cstate="print"/>
          <a:stretch>
            <a:fillRect/>
          </a:stretch>
        </p:blipFill>
        <p:spPr>
          <a:xfrm>
            <a:off x="6169253" y="979487"/>
            <a:ext cx="2628265" cy="3705225"/>
          </a:xfrm>
          <a:prstGeom prst="snip2DiagRect">
            <a:avLst/>
          </a:prstGeom>
          <a:ln w="57150">
            <a:solidFill>
              <a:srgbClr val="800000"/>
            </a:solidFill>
          </a:ln>
        </p:spPr>
      </p:pic>
      <p:sp>
        <p:nvSpPr>
          <p:cNvPr id="3" name="Прямоугольник 2"/>
          <p:cNvSpPr/>
          <p:nvPr/>
        </p:nvSpPr>
        <p:spPr>
          <a:xfrm>
            <a:off x="190500" y="562640"/>
            <a:ext cx="5702300" cy="6324808"/>
          </a:xfrm>
          <a:prstGeom prst="rect">
            <a:avLst/>
          </a:prstGeom>
        </p:spPr>
        <p:txBody>
          <a:bodyPr wrap="square">
            <a:spAutoFit/>
          </a:bodyPr>
          <a:lstStyle/>
          <a:p>
            <a:pPr algn="just">
              <a:lnSpc>
                <a:spcPct val="150000"/>
              </a:lnSpc>
            </a:pPr>
            <a:r>
              <a:rPr lang="ru-RU" b="1" i="1" dirty="0">
                <a:latin typeface="Georgia" pitchFamily="18" charset="0"/>
              </a:rPr>
              <a:t>П</a:t>
            </a:r>
            <a:r>
              <a:rPr lang="ru-RU" b="1" i="1" dirty="0" smtClean="0">
                <a:latin typeface="Georgia" pitchFamily="18" charset="0"/>
              </a:rPr>
              <a:t>радедушка родился </a:t>
            </a:r>
            <a:r>
              <a:rPr lang="ru-RU" b="1" i="1" dirty="0">
                <a:latin typeface="Georgia" pitchFamily="18" charset="0"/>
              </a:rPr>
              <a:t>в </a:t>
            </a:r>
            <a:r>
              <a:rPr lang="ru-RU" b="1" i="1" dirty="0" smtClean="0">
                <a:latin typeface="Georgia" pitchFamily="18" charset="0"/>
              </a:rPr>
              <a:t>селе Красное </a:t>
            </a:r>
            <a:r>
              <a:rPr lang="ru-RU" b="1" i="1" dirty="0">
                <a:latin typeface="Georgia" pitchFamily="18" charset="0"/>
              </a:rPr>
              <a:t>Ново-</a:t>
            </a:r>
            <a:r>
              <a:rPr lang="ru-RU" b="1" i="1" dirty="0" err="1">
                <a:latin typeface="Georgia" pitchFamily="18" charset="0"/>
              </a:rPr>
              <a:t>Уколовского</a:t>
            </a:r>
            <a:r>
              <a:rPr lang="ru-RU" b="1" i="1" dirty="0">
                <a:latin typeface="Georgia" pitchFamily="18" charset="0"/>
              </a:rPr>
              <a:t> района Воронежской области. Совсем маленьким ребёнком попал в детский приют, потому что его родители умерли от тифа. В 1939 году мой прадедушка был призван в армию, служил в батальоне связи, потом был курсантом 364 отдельного артиллеристского полка. С 22 июня 1941 года принял участие в Великой Отечественной Войне. Служил в артиллерии и разведке. Он занимался расшифровкой фотографий аэрофотосъемки диспозиций врага, для точного наведения прицела.</a:t>
            </a:r>
          </a:p>
        </p:txBody>
      </p:sp>
      <p:sp>
        <p:nvSpPr>
          <p:cNvPr id="6" name="Прямоугольник 5"/>
          <p:cNvSpPr/>
          <p:nvPr/>
        </p:nvSpPr>
        <p:spPr>
          <a:xfrm>
            <a:off x="5998042" y="4986972"/>
            <a:ext cx="2970685" cy="369332"/>
          </a:xfrm>
          <a:prstGeom prst="rect">
            <a:avLst/>
          </a:prstGeom>
        </p:spPr>
        <p:txBody>
          <a:bodyPr wrap="none">
            <a:spAutoFit/>
          </a:bodyPr>
          <a:lstStyle/>
          <a:p>
            <a:r>
              <a:rPr lang="ru-RU" b="1" i="1" dirty="0">
                <a:solidFill>
                  <a:srgbClr val="800000"/>
                </a:solidFill>
                <a:latin typeface="Georgia" pitchFamily="18" charset="0"/>
              </a:rPr>
              <a:t>(21.09.1915-19.10.1984)</a:t>
            </a:r>
            <a:endParaRPr lang="ru-RU" b="1" dirty="0"/>
          </a:p>
        </p:txBody>
      </p:sp>
      <p:pic>
        <p:nvPicPr>
          <p:cNvPr id="9218" name="Picture 2" descr="http://badumka.ru/images/880222_gvozdika-9-maya-p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018" y="5356304"/>
            <a:ext cx="2857500" cy="145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199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a:ln w="76200">
            <a:solidFill>
              <a:srgbClr val="800000"/>
            </a:solidFill>
          </a:ln>
        </p:spPr>
      </p:pic>
      <p:pic>
        <p:nvPicPr>
          <p:cNvPr id="13315" name="Picture 3" descr="C:\Users\Ирина\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2900" y="293688"/>
            <a:ext cx="2257425" cy="2486025"/>
          </a:xfrm>
          <a:prstGeom prst="snip2DiagRect">
            <a:avLst/>
          </a:prstGeom>
          <a:noFill/>
          <a:ln w="57150">
            <a:solidFill>
              <a:srgbClr val="800000"/>
            </a:solidFill>
          </a:ln>
          <a:extLst>
            <a:ext uri="{909E8E84-426E-40DD-AFC4-6F175D3DCCD1}">
              <a14:hiddenFill xmlns:a14="http://schemas.microsoft.com/office/drawing/2010/main">
                <a:solidFill>
                  <a:srgbClr val="FFFFFF"/>
                </a:solidFill>
              </a14:hiddenFill>
            </a:ext>
          </a:extLst>
        </p:spPr>
      </p:pic>
      <p:pic>
        <p:nvPicPr>
          <p:cNvPr id="13319" name="Picture 7" descr="http://iskorka.moy.su/8/0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4481" y="3671796"/>
            <a:ext cx="2759519" cy="213210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031" y="-148903"/>
            <a:ext cx="6576569" cy="7155805"/>
          </a:xfrm>
          <a:prstGeom prst="rect">
            <a:avLst/>
          </a:prstGeom>
        </p:spPr>
        <p:txBody>
          <a:bodyPr wrap="square">
            <a:spAutoFit/>
          </a:bodyPr>
          <a:lstStyle/>
          <a:p>
            <a:pPr algn="just">
              <a:lnSpc>
                <a:spcPct val="150000"/>
              </a:lnSpc>
            </a:pPr>
            <a:r>
              <a:rPr lang="ru-RU" b="1" i="1" dirty="0" smtClean="0">
                <a:latin typeface="Georgia" pitchFamily="18" charset="0"/>
              </a:rPr>
              <a:t>     А </a:t>
            </a:r>
            <a:r>
              <a:rPr lang="ru-RU" b="1" i="1" dirty="0">
                <a:latin typeface="Georgia" pitchFamily="18" charset="0"/>
              </a:rPr>
              <a:t>еще такую историю рассказала моя тётя. Когда она была маленькая,  спрашивала у </a:t>
            </a:r>
            <a:r>
              <a:rPr lang="ru-RU" b="1" i="1" dirty="0" smtClean="0">
                <a:latin typeface="Georgia" pitchFamily="18" charset="0"/>
              </a:rPr>
              <a:t>прадедушки </a:t>
            </a:r>
            <a:r>
              <a:rPr lang="ru-RU" b="1" i="1" dirty="0">
                <a:latin typeface="Georgia" pitchFamily="18" charset="0"/>
              </a:rPr>
              <a:t>Иосифа, много ли фашистов он убил? </a:t>
            </a:r>
            <a:r>
              <a:rPr lang="ru-RU" b="1" i="1" dirty="0" smtClean="0">
                <a:latin typeface="Georgia" pitchFamily="18" charset="0"/>
              </a:rPr>
              <a:t>Прадедушка </a:t>
            </a:r>
            <a:r>
              <a:rPr lang="ru-RU" b="1" i="1" dirty="0">
                <a:latin typeface="Georgia" pitchFamily="18" charset="0"/>
              </a:rPr>
              <a:t>ответил, что точно убил одного. </a:t>
            </a:r>
            <a:endParaRPr lang="ru-RU" b="1" i="1" dirty="0" smtClean="0">
              <a:latin typeface="Georgia" pitchFamily="18" charset="0"/>
            </a:endParaRPr>
          </a:p>
          <a:p>
            <a:pPr algn="just">
              <a:lnSpc>
                <a:spcPct val="150000"/>
              </a:lnSpc>
            </a:pPr>
            <a:r>
              <a:rPr lang="ru-RU" b="1" i="1" dirty="0">
                <a:latin typeface="Georgia" pitchFamily="18" charset="0"/>
              </a:rPr>
              <a:t> </a:t>
            </a:r>
            <a:r>
              <a:rPr lang="ru-RU" b="1" i="1" dirty="0" smtClean="0">
                <a:latin typeface="Georgia" pitchFamily="18" charset="0"/>
              </a:rPr>
              <a:t>    Как-то </a:t>
            </a:r>
            <a:r>
              <a:rPr lang="ru-RU" b="1" i="1" dirty="0">
                <a:latin typeface="Georgia" pitchFamily="18" charset="0"/>
              </a:rPr>
              <a:t>пошли они в разведку и в перелеске он лоб в лоб столкнулся с молоденьким немецким солдатом. Они несколько секунд смотрели друг другу в глаза, а потом оба схватились за оружие. </a:t>
            </a:r>
            <a:r>
              <a:rPr lang="ru-RU" b="1" i="1" dirty="0" smtClean="0">
                <a:latin typeface="Georgia" pitchFamily="18" charset="0"/>
              </a:rPr>
              <a:t>Прадедушка </a:t>
            </a:r>
            <a:r>
              <a:rPr lang="ru-RU" b="1" i="1" dirty="0">
                <a:latin typeface="Georgia" pitchFamily="18" charset="0"/>
              </a:rPr>
              <a:t>оказался быстрее и застрелил противника. Вопрос был в том, что, если бы не ты, то  убили бы тебя.  </a:t>
            </a:r>
            <a:r>
              <a:rPr lang="ru-RU" b="1" i="1" dirty="0" smtClean="0">
                <a:latin typeface="Georgia" pitchFamily="18" charset="0"/>
              </a:rPr>
              <a:t> </a:t>
            </a:r>
            <a:r>
              <a:rPr lang="en-US" b="1" i="1" dirty="0" smtClean="0">
                <a:latin typeface="Georgia" pitchFamily="18" charset="0"/>
              </a:rPr>
              <a:t>   </a:t>
            </a:r>
          </a:p>
          <a:p>
            <a:pPr algn="just">
              <a:lnSpc>
                <a:spcPct val="150000"/>
              </a:lnSpc>
            </a:pPr>
            <a:r>
              <a:rPr lang="en-US" b="1" i="1" dirty="0">
                <a:latin typeface="Georgia" pitchFamily="18" charset="0"/>
              </a:rPr>
              <a:t> </a:t>
            </a:r>
            <a:r>
              <a:rPr lang="en-US" b="1" i="1" dirty="0" smtClean="0">
                <a:latin typeface="Georgia" pitchFamily="18" charset="0"/>
              </a:rPr>
              <a:t>    </a:t>
            </a:r>
            <a:r>
              <a:rPr lang="ru-RU" b="1" i="1" dirty="0" smtClean="0">
                <a:latin typeface="Georgia" pitchFamily="18" charset="0"/>
              </a:rPr>
              <a:t>Прадедушка </a:t>
            </a:r>
            <a:r>
              <a:rPr lang="ru-RU" b="1" i="1" dirty="0">
                <a:latin typeface="Georgia" pitchFamily="18" charset="0"/>
              </a:rPr>
              <a:t>до конца жизни переживал по этому поводу и часто ему снился этот солдатик, потому что хоть и враг, но всё равно тяжело убить человека! </a:t>
            </a:r>
            <a:endParaRPr lang="en-US" b="1" i="1" dirty="0" smtClean="0">
              <a:latin typeface="Georgia" pitchFamily="18" charset="0"/>
            </a:endParaRPr>
          </a:p>
          <a:p>
            <a:pPr algn="just">
              <a:lnSpc>
                <a:spcPct val="150000"/>
              </a:lnSpc>
            </a:pPr>
            <a:r>
              <a:rPr lang="en-US" b="1" i="1" dirty="0">
                <a:latin typeface="Georgia" pitchFamily="18" charset="0"/>
              </a:rPr>
              <a:t> </a:t>
            </a:r>
            <a:r>
              <a:rPr lang="en-US" b="1" i="1" dirty="0" smtClean="0">
                <a:latin typeface="Georgia" pitchFamily="18" charset="0"/>
              </a:rPr>
              <a:t>    </a:t>
            </a:r>
            <a:r>
              <a:rPr lang="ru-RU" b="1" i="1" dirty="0" smtClean="0">
                <a:latin typeface="Georgia" pitchFamily="18" charset="0"/>
              </a:rPr>
              <a:t>Это </a:t>
            </a:r>
            <a:r>
              <a:rPr lang="ru-RU" b="1" i="1" dirty="0">
                <a:latin typeface="Georgia" pitchFamily="18" charset="0"/>
              </a:rPr>
              <a:t>еще одна страшная сторона войны. </a:t>
            </a:r>
          </a:p>
        </p:txBody>
      </p:sp>
    </p:spTree>
    <p:extLst>
      <p:ext uri="{BB962C8B-B14F-4D97-AF65-F5344CB8AC3E}">
        <p14:creationId xmlns:p14="http://schemas.microsoft.com/office/powerpoint/2010/main" val="1349199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a:ln w="76200">
            <a:solidFill>
              <a:srgbClr val="800000"/>
            </a:solidFill>
          </a:ln>
        </p:spPr>
      </p:pic>
      <p:pic>
        <p:nvPicPr>
          <p:cNvPr id="3" name="Рисунок 2" descr="фото 2 Бабин И.Е..jpg"/>
          <p:cNvPicPr/>
          <p:nvPr/>
        </p:nvPicPr>
        <p:blipFill>
          <a:blip r:embed="rId3" cstate="print"/>
          <a:stretch>
            <a:fillRect/>
          </a:stretch>
        </p:blipFill>
        <p:spPr>
          <a:xfrm>
            <a:off x="5956300" y="1181101"/>
            <a:ext cx="2705100" cy="3390900"/>
          </a:xfrm>
          <a:prstGeom prst="snip2DiagRect">
            <a:avLst/>
          </a:prstGeom>
          <a:ln w="57150">
            <a:solidFill>
              <a:srgbClr val="800000"/>
            </a:solidFill>
          </a:ln>
        </p:spPr>
      </p:pic>
      <p:sp>
        <p:nvSpPr>
          <p:cNvPr id="2" name="Прямоугольник 1"/>
          <p:cNvSpPr/>
          <p:nvPr/>
        </p:nvSpPr>
        <p:spPr>
          <a:xfrm>
            <a:off x="482600" y="663197"/>
            <a:ext cx="5080000" cy="3831818"/>
          </a:xfrm>
          <a:prstGeom prst="rect">
            <a:avLst/>
          </a:prstGeom>
        </p:spPr>
        <p:txBody>
          <a:bodyPr wrap="square">
            <a:spAutoFit/>
          </a:bodyPr>
          <a:lstStyle/>
          <a:p>
            <a:pPr algn="just">
              <a:lnSpc>
                <a:spcPct val="150000"/>
              </a:lnSpc>
            </a:pPr>
            <a:r>
              <a:rPr lang="ru-RU" b="1" i="1" dirty="0" smtClean="0">
                <a:latin typeface="Georgia" pitchFamily="18" charset="0"/>
              </a:rPr>
              <a:t>     Прадедушка </a:t>
            </a:r>
            <a:r>
              <a:rPr lang="ru-RU" b="1" i="1" dirty="0">
                <a:latin typeface="Georgia" pitchFamily="18" charset="0"/>
              </a:rPr>
              <a:t>прошёл всю войну и был демобилизован в октябре 1945 года. </a:t>
            </a:r>
            <a:endParaRPr lang="ru-RU" b="1" i="1" dirty="0" smtClean="0">
              <a:latin typeface="Georgia" pitchFamily="18" charset="0"/>
            </a:endParaRPr>
          </a:p>
          <a:p>
            <a:pPr algn="just">
              <a:lnSpc>
                <a:spcPct val="150000"/>
              </a:lnSpc>
            </a:pPr>
            <a:r>
              <a:rPr lang="ru-RU" b="1" i="1" dirty="0">
                <a:latin typeface="Georgia" pitchFamily="18" charset="0"/>
              </a:rPr>
              <a:t> </a:t>
            </a:r>
            <a:r>
              <a:rPr lang="ru-RU" b="1" i="1" dirty="0" smtClean="0">
                <a:latin typeface="Georgia" pitchFamily="18" charset="0"/>
              </a:rPr>
              <a:t>    Был </a:t>
            </a:r>
            <a:r>
              <a:rPr lang="ru-RU" b="1" i="1" dirty="0">
                <a:latin typeface="Georgia" pitchFamily="18" charset="0"/>
              </a:rPr>
              <a:t>награждён медалью «За Победу над Германией». </a:t>
            </a:r>
            <a:endParaRPr lang="ru-RU" b="1" i="1" dirty="0" smtClean="0">
              <a:latin typeface="Georgia" pitchFamily="18" charset="0"/>
            </a:endParaRPr>
          </a:p>
          <a:p>
            <a:pPr algn="just">
              <a:lnSpc>
                <a:spcPct val="150000"/>
              </a:lnSpc>
            </a:pPr>
            <a:r>
              <a:rPr lang="ru-RU" b="1" i="1" dirty="0">
                <a:latin typeface="Georgia" pitchFamily="18" charset="0"/>
              </a:rPr>
              <a:t> </a:t>
            </a:r>
            <a:r>
              <a:rPr lang="ru-RU" b="1" i="1" dirty="0" smtClean="0">
                <a:latin typeface="Georgia" pitchFamily="18" charset="0"/>
              </a:rPr>
              <a:t>    После </a:t>
            </a:r>
            <a:r>
              <a:rPr lang="ru-RU" b="1" i="1" dirty="0">
                <a:latin typeface="Georgia" pitchFamily="18" charset="0"/>
              </a:rPr>
              <a:t>войны приехал  в </a:t>
            </a:r>
            <a:r>
              <a:rPr lang="ru-RU" b="1" i="1" dirty="0" smtClean="0">
                <a:latin typeface="Georgia" pitchFamily="18" charset="0"/>
              </a:rPr>
              <a:t>поселок </a:t>
            </a:r>
            <a:r>
              <a:rPr lang="ru-RU" b="1" i="1" dirty="0" err="1">
                <a:latin typeface="Georgia" pitchFamily="18" charset="0"/>
              </a:rPr>
              <a:t>Мордовщик</a:t>
            </a:r>
            <a:r>
              <a:rPr lang="ru-RU" b="1" i="1" dirty="0">
                <a:latin typeface="Georgia" pitchFamily="18" charset="0"/>
              </a:rPr>
              <a:t> (сейчас </a:t>
            </a:r>
            <a:r>
              <a:rPr lang="ru-RU" b="1" i="1" dirty="0" smtClean="0">
                <a:latin typeface="Georgia" pitchFamily="18" charset="0"/>
              </a:rPr>
              <a:t>город Навашино</a:t>
            </a:r>
            <a:r>
              <a:rPr lang="ru-RU" b="1" i="1" dirty="0">
                <a:latin typeface="Georgia" pitchFamily="18" charset="0"/>
              </a:rPr>
              <a:t>), где и остался жить. Работал на судостроительном заводе.</a:t>
            </a:r>
          </a:p>
        </p:txBody>
      </p:sp>
      <p:pic>
        <p:nvPicPr>
          <p:cNvPr id="8" name="Picture 2" descr="http://static.wixstatic.com/media/53d27f_5de604c7ad7e4b9ba1614c04bb89452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4747" y="4686205"/>
            <a:ext cx="5844103" cy="2171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199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a:ln w="76200">
            <a:solidFill>
              <a:srgbClr val="800000"/>
            </a:solidFill>
          </a:ln>
        </p:spPr>
      </p:pic>
      <p:pic>
        <p:nvPicPr>
          <p:cNvPr id="3" name="Рисунок 2" descr="фото 4 Рыбаков В.А. 1926-2004.jpg"/>
          <p:cNvPicPr/>
          <p:nvPr/>
        </p:nvPicPr>
        <p:blipFill>
          <a:blip r:embed="rId3" cstate="print"/>
          <a:stretch>
            <a:fillRect/>
          </a:stretch>
        </p:blipFill>
        <p:spPr>
          <a:xfrm>
            <a:off x="6312483" y="866775"/>
            <a:ext cx="2533650" cy="3676650"/>
          </a:xfrm>
          <a:prstGeom prst="snip2DiagRect">
            <a:avLst/>
          </a:prstGeom>
          <a:ln w="57150">
            <a:solidFill>
              <a:srgbClr val="800000"/>
            </a:solidFill>
          </a:ln>
        </p:spPr>
      </p:pic>
      <p:sp>
        <p:nvSpPr>
          <p:cNvPr id="4" name="Прямоугольник 3"/>
          <p:cNvSpPr/>
          <p:nvPr/>
        </p:nvSpPr>
        <p:spPr>
          <a:xfrm>
            <a:off x="2126594" y="168731"/>
            <a:ext cx="5080237" cy="461665"/>
          </a:xfrm>
          <a:prstGeom prst="rect">
            <a:avLst/>
          </a:prstGeom>
        </p:spPr>
        <p:txBody>
          <a:bodyPr wrap="none">
            <a:spAutoFit/>
          </a:bodyPr>
          <a:lstStyle/>
          <a:p>
            <a:pPr algn="ctr"/>
            <a:r>
              <a:rPr lang="ru-RU" sz="2400" b="1" i="1" dirty="0">
                <a:solidFill>
                  <a:srgbClr val="800000"/>
                </a:solidFill>
                <a:latin typeface="Georgia" pitchFamily="18" charset="0"/>
              </a:rPr>
              <a:t>Рыбаков Виктор Алексеевич</a:t>
            </a:r>
            <a:endParaRPr lang="ru-RU" sz="2400" b="1" i="1" dirty="0" smtClean="0">
              <a:solidFill>
                <a:srgbClr val="800000"/>
              </a:solidFill>
              <a:latin typeface="Georgia" pitchFamily="18" charset="0"/>
            </a:endParaRPr>
          </a:p>
        </p:txBody>
      </p:sp>
      <p:sp>
        <p:nvSpPr>
          <p:cNvPr id="6" name="Прямоугольник 5"/>
          <p:cNvSpPr/>
          <p:nvPr/>
        </p:nvSpPr>
        <p:spPr>
          <a:xfrm>
            <a:off x="6014617" y="4675538"/>
            <a:ext cx="3129383" cy="369332"/>
          </a:xfrm>
          <a:prstGeom prst="rect">
            <a:avLst/>
          </a:prstGeom>
        </p:spPr>
        <p:txBody>
          <a:bodyPr wrap="none">
            <a:spAutoFit/>
          </a:bodyPr>
          <a:lstStyle/>
          <a:p>
            <a:r>
              <a:rPr lang="ru-RU" b="1" i="1" dirty="0" smtClean="0">
                <a:solidFill>
                  <a:srgbClr val="800000"/>
                </a:solidFill>
                <a:latin typeface="Georgia" pitchFamily="18" charset="0"/>
              </a:rPr>
              <a:t>(17.06.1926-30.04.2004</a:t>
            </a:r>
            <a:r>
              <a:rPr lang="ru-RU" b="1" i="1" dirty="0">
                <a:solidFill>
                  <a:srgbClr val="800000"/>
                </a:solidFill>
                <a:latin typeface="Georgia" pitchFamily="18" charset="0"/>
              </a:rPr>
              <a:t>)</a:t>
            </a:r>
            <a:endParaRPr lang="ru-RU" b="1" dirty="0"/>
          </a:p>
        </p:txBody>
      </p:sp>
      <p:sp>
        <p:nvSpPr>
          <p:cNvPr id="2" name="Прямоугольник 1"/>
          <p:cNvSpPr/>
          <p:nvPr/>
        </p:nvSpPr>
        <p:spPr>
          <a:xfrm>
            <a:off x="114300" y="630396"/>
            <a:ext cx="5900317" cy="6324808"/>
          </a:xfrm>
          <a:prstGeom prst="rect">
            <a:avLst/>
          </a:prstGeom>
        </p:spPr>
        <p:txBody>
          <a:bodyPr wrap="square">
            <a:spAutoFit/>
          </a:bodyPr>
          <a:lstStyle/>
          <a:p>
            <a:pPr algn="just">
              <a:lnSpc>
                <a:spcPct val="150000"/>
              </a:lnSpc>
            </a:pPr>
            <a:r>
              <a:rPr lang="ru-RU" b="1" i="1" dirty="0" smtClean="0">
                <a:latin typeface="Georgia" pitchFamily="18" charset="0"/>
              </a:rPr>
              <a:t>     </a:t>
            </a:r>
            <a:r>
              <a:rPr lang="ru-RU" b="1" i="1" dirty="0">
                <a:latin typeface="Georgia" pitchFamily="18" charset="0"/>
              </a:rPr>
              <a:t>П</a:t>
            </a:r>
            <a:r>
              <a:rPr lang="ru-RU" b="1" i="1" dirty="0" smtClean="0">
                <a:latin typeface="Georgia" pitchFamily="18" charset="0"/>
              </a:rPr>
              <a:t>радедушка родился </a:t>
            </a:r>
            <a:r>
              <a:rPr lang="ru-RU" b="1" i="1" dirty="0">
                <a:latin typeface="Georgia" pitchFamily="18" charset="0"/>
              </a:rPr>
              <a:t>в </a:t>
            </a:r>
            <a:r>
              <a:rPr lang="ru-RU" b="1" i="1" dirty="0" smtClean="0">
                <a:latin typeface="Georgia" pitchFamily="18" charset="0"/>
              </a:rPr>
              <a:t>городе </a:t>
            </a:r>
            <a:r>
              <a:rPr lang="ru-RU" b="1" i="1" dirty="0">
                <a:latin typeface="Georgia" pitchFamily="18" charset="0"/>
              </a:rPr>
              <a:t>Сергаче Горьковской области. В ноябре 1943 г. в возрасте 17 лет был призван в армию. Из его призыва с войны вернулись только двое. Учился в танковом училище </a:t>
            </a:r>
            <a:r>
              <a:rPr lang="ru-RU" b="1" i="1" dirty="0" smtClean="0">
                <a:latin typeface="Georgia" pitchFamily="18" charset="0"/>
              </a:rPr>
              <a:t>города </a:t>
            </a:r>
            <a:r>
              <a:rPr lang="ru-RU" b="1" i="1" dirty="0">
                <a:latin typeface="Georgia" pitchFamily="18" charset="0"/>
              </a:rPr>
              <a:t>Кирова на механика-водителя танка. После окончания училища, в начале 1944 г., отправился на фронт в звании сержанта. </a:t>
            </a:r>
            <a:r>
              <a:rPr lang="ru-RU" b="1" i="1" dirty="0" smtClean="0">
                <a:latin typeface="Georgia" pitchFamily="18" charset="0"/>
              </a:rPr>
              <a:t> </a:t>
            </a:r>
          </a:p>
          <a:p>
            <a:pPr algn="just">
              <a:lnSpc>
                <a:spcPct val="150000"/>
              </a:lnSpc>
            </a:pPr>
            <a:r>
              <a:rPr lang="ru-RU" b="1" i="1" dirty="0">
                <a:latin typeface="Georgia" pitchFamily="18" charset="0"/>
              </a:rPr>
              <a:t> </a:t>
            </a:r>
            <a:r>
              <a:rPr lang="ru-RU" b="1" i="1" dirty="0" smtClean="0">
                <a:latin typeface="Georgia" pitchFamily="18" charset="0"/>
              </a:rPr>
              <a:t>    Воевал </a:t>
            </a:r>
            <a:r>
              <a:rPr lang="ru-RU" b="1" i="1" dirty="0">
                <a:latin typeface="Georgia" pitchFamily="18" charset="0"/>
              </a:rPr>
              <a:t>в Белоруссии, зачищал освобожденные территории от остатков немецких войск. Был ранен в ногу, но по документам попросил нигде этого не проводить, потому что мечтал стать лётчиком, а с ранением его могли не взять в училище. </a:t>
            </a:r>
          </a:p>
        </p:txBody>
      </p:sp>
      <p:pic>
        <p:nvPicPr>
          <p:cNvPr id="10242" name="Picture 2" descr="http://knashcool6.ucoz.ru/img/1347433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97415">
            <a:off x="5789514" y="4860088"/>
            <a:ext cx="3232344" cy="2098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199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a:ln w="76200">
            <a:solidFill>
              <a:srgbClr val="800000"/>
            </a:solidFill>
          </a:ln>
        </p:spPr>
      </p:pic>
      <p:sp>
        <p:nvSpPr>
          <p:cNvPr id="2" name="AutoShape 2" descr="http://www.vchkalov.ru/images/stories/galereya/chkalov_son.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7" name="Picture 3" descr="C:\Users\Ирина\Desktop\chkalov_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3346" y="1371600"/>
            <a:ext cx="2944091" cy="3454400"/>
          </a:xfrm>
          <a:prstGeom prst="snip2DiagRect">
            <a:avLst/>
          </a:prstGeom>
          <a:noFill/>
          <a:ln w="57150">
            <a:solidFill>
              <a:srgbClr val="800000"/>
            </a:solidFill>
          </a:ln>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60374" y="583654"/>
            <a:ext cx="4962525" cy="5493812"/>
          </a:xfrm>
          <a:prstGeom prst="rect">
            <a:avLst/>
          </a:prstGeom>
        </p:spPr>
        <p:txBody>
          <a:bodyPr wrap="square">
            <a:spAutoFit/>
          </a:bodyPr>
          <a:lstStyle/>
          <a:p>
            <a:pPr algn="just">
              <a:lnSpc>
                <a:spcPct val="150000"/>
              </a:lnSpc>
            </a:pPr>
            <a:r>
              <a:rPr lang="ru-RU" b="1" i="1" dirty="0" smtClean="0">
                <a:latin typeface="Georgia" pitchFamily="18" charset="0"/>
              </a:rPr>
              <a:t>     Мечта летать появилась </a:t>
            </a:r>
            <a:r>
              <a:rPr lang="ru-RU" b="1" i="1" dirty="0">
                <a:latin typeface="Georgia" pitchFamily="18" charset="0"/>
              </a:rPr>
              <a:t>у прадедушки еще в детстве. Когда он учился в школе в </a:t>
            </a:r>
            <a:r>
              <a:rPr lang="ru-RU" b="1" i="1" dirty="0" smtClean="0">
                <a:latin typeface="Georgia" pitchFamily="18" charset="0"/>
              </a:rPr>
              <a:t>городе Сергаче</a:t>
            </a:r>
            <a:r>
              <a:rPr lang="ru-RU" b="1" i="1" dirty="0">
                <a:latin typeface="Georgia" pitchFamily="18" charset="0"/>
              </a:rPr>
              <a:t>, к ним приезжал знаменитый летчик Валерий Павлович Чкалов. Прадед был председателем совета  пионерской дружины и докладывал Чкалову о построении, после чего гость пожал прадеду руку и спросил, кем тот хочет стать? На что прадед ответил, что мечтает стать летчиком. В</a:t>
            </a:r>
            <a:r>
              <a:rPr lang="ru-RU" b="1" i="1" dirty="0" smtClean="0">
                <a:latin typeface="Georgia" pitchFamily="18" charset="0"/>
              </a:rPr>
              <a:t>. П. Чкалов </a:t>
            </a:r>
            <a:r>
              <a:rPr lang="ru-RU" b="1" i="1" dirty="0">
                <a:latin typeface="Georgia" pitchFamily="18" charset="0"/>
              </a:rPr>
              <a:t>это желание одобрил. </a:t>
            </a:r>
          </a:p>
        </p:txBody>
      </p:sp>
      <p:pic>
        <p:nvPicPr>
          <p:cNvPr id="1029" name="Picture 5" descr="http://www.playcast.ru/uploads/2016/05/08/185866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8354" y="3429000"/>
            <a:ext cx="3698874" cy="344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199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a:ln w="76200">
            <a:solidFill>
              <a:srgbClr val="800000"/>
            </a:solidFill>
          </a:ln>
        </p:spPr>
      </p:pic>
      <p:sp>
        <p:nvSpPr>
          <p:cNvPr id="2" name="Прямоугольник 1"/>
          <p:cNvSpPr/>
          <p:nvPr/>
        </p:nvSpPr>
        <p:spPr>
          <a:xfrm>
            <a:off x="257174" y="3429000"/>
            <a:ext cx="8813801" cy="3416320"/>
          </a:xfrm>
          <a:prstGeom prst="rect">
            <a:avLst/>
          </a:prstGeom>
        </p:spPr>
        <p:txBody>
          <a:bodyPr wrap="square">
            <a:spAutoFit/>
          </a:bodyPr>
          <a:lstStyle/>
          <a:p>
            <a:pPr algn="just">
              <a:lnSpc>
                <a:spcPct val="150000"/>
              </a:lnSpc>
            </a:pPr>
            <a:r>
              <a:rPr lang="ru-RU" b="1" i="1" dirty="0" smtClean="0">
                <a:latin typeface="Georgia" pitchFamily="18" charset="0"/>
              </a:rPr>
              <a:t>     После </a:t>
            </a:r>
            <a:r>
              <a:rPr lang="ru-RU" b="1" i="1" dirty="0">
                <a:latin typeface="Georgia" pitchFamily="18" charset="0"/>
              </a:rPr>
              <a:t>окончания войны, прадедушка поступил учиться в Николаевское военно-морское минно-торпедное авиационное училище имени </a:t>
            </a:r>
            <a:r>
              <a:rPr lang="ru-RU" b="1" i="1" dirty="0" err="1">
                <a:latin typeface="Georgia" pitchFamily="18" charset="0"/>
              </a:rPr>
              <a:t>Леваневского</a:t>
            </a:r>
            <a:r>
              <a:rPr lang="ru-RU" b="1" i="1" dirty="0">
                <a:latin typeface="Georgia" pitchFamily="18" charset="0"/>
              </a:rPr>
              <a:t>. Служил офицером Военно-морского флота на Черноморском, Тихоокеанском, Балтийском флотах. Был штурманом самолета военно-морской авиации. </a:t>
            </a:r>
            <a:endParaRPr lang="ru-RU" b="1" i="1" dirty="0" smtClean="0">
              <a:latin typeface="Georgia" pitchFamily="18" charset="0"/>
            </a:endParaRPr>
          </a:p>
          <a:p>
            <a:pPr algn="just">
              <a:lnSpc>
                <a:spcPct val="150000"/>
              </a:lnSpc>
            </a:pPr>
            <a:r>
              <a:rPr lang="ru-RU" b="1" i="1" dirty="0">
                <a:latin typeface="Georgia" pitchFamily="18" charset="0"/>
              </a:rPr>
              <a:t> </a:t>
            </a:r>
            <a:r>
              <a:rPr lang="ru-RU" b="1" i="1" dirty="0" smtClean="0">
                <a:latin typeface="Georgia" pitchFamily="18" charset="0"/>
              </a:rPr>
              <a:t>    Продолжал </a:t>
            </a:r>
            <a:r>
              <a:rPr lang="ru-RU" b="1" i="1" dirty="0">
                <a:latin typeface="Georgia" pitchFamily="18" charset="0"/>
              </a:rPr>
              <a:t>защищать нашу Родину от нападения врагов и после окончания войны. Вышел в отставку в 1960 г. в звании капитана.</a:t>
            </a:r>
          </a:p>
        </p:txBody>
      </p:sp>
      <p:pic>
        <p:nvPicPr>
          <p:cNvPr id="2055" name="Picture 7" descr="C:\Users\Ирина\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800" y="264398"/>
            <a:ext cx="4267200" cy="3164602"/>
          </a:xfrm>
          <a:prstGeom prst="snip2DiagRect">
            <a:avLst/>
          </a:prstGeom>
          <a:noFill/>
          <a:ln w="57150">
            <a:solidFill>
              <a:srgbClr val="800000"/>
            </a:solidFill>
          </a:ln>
          <a:extLst>
            <a:ext uri="{909E8E84-426E-40DD-AFC4-6F175D3DCCD1}">
              <a14:hiddenFill xmlns:a14="http://schemas.microsoft.com/office/drawing/2010/main">
                <a:solidFill>
                  <a:srgbClr val="FFFFFF"/>
                </a:solidFill>
              </a14:hiddenFill>
            </a:ext>
          </a:extLst>
        </p:spPr>
      </p:pic>
      <p:pic>
        <p:nvPicPr>
          <p:cNvPr id="2054" name="Picture 6" descr="http://i1.storeland.net/1/7075/70742056/075a3e/naklejka-9-may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98" y="1346200"/>
            <a:ext cx="3400489" cy="208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199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505</TotalTime>
  <Words>1209</Words>
  <Application>Microsoft Office PowerPoint</Application>
  <PresentationFormat>Экран (4:3)</PresentationFormat>
  <Paragraphs>58</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Михаил Горяйнов</dc:creator>
  <cp:lastModifiedBy>Ирина</cp:lastModifiedBy>
  <cp:revision>47</cp:revision>
  <dcterms:created xsi:type="dcterms:W3CDTF">2013-11-19T05:52:05Z</dcterms:created>
  <dcterms:modified xsi:type="dcterms:W3CDTF">2019-01-04T22:15:07Z</dcterms:modified>
</cp:coreProperties>
</file>