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1" r:id="rId3"/>
    <p:sldId id="270" r:id="rId4"/>
    <p:sldId id="262" r:id="rId5"/>
    <p:sldId id="281" r:id="rId6"/>
    <p:sldId id="280" r:id="rId7"/>
    <p:sldId id="271" r:id="rId8"/>
    <p:sldId id="272" r:id="rId9"/>
    <p:sldId id="274" r:id="rId10"/>
    <p:sldId id="263" r:id="rId11"/>
    <p:sldId id="286" r:id="rId12"/>
    <p:sldId id="285" r:id="rId13"/>
    <p:sldId id="264" r:id="rId14"/>
    <p:sldId id="288" r:id="rId15"/>
    <p:sldId id="265" r:id="rId16"/>
    <p:sldId id="284" r:id="rId17"/>
    <p:sldId id="256" r:id="rId18"/>
    <p:sldId id="267" r:id="rId19"/>
    <p:sldId id="279" r:id="rId20"/>
    <p:sldId id="268" r:id="rId21"/>
    <p:sldId id="269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3A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86241" autoAdjust="0"/>
  </p:normalViewPr>
  <p:slideViewPr>
    <p:cSldViewPr>
      <p:cViewPr varScale="1">
        <p:scale>
          <a:sx n="90" d="100"/>
          <a:sy n="90" d="100"/>
        </p:scale>
        <p:origin x="-5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8DD2C13-2A86-45D8-903F-D4DDA5BD8111}" type="datetimeFigureOut">
              <a:rPr lang="ru-RU"/>
              <a:pPr>
                <a:defRPr/>
              </a:pPr>
              <a:t>20.01.2019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4F558E0-CEF1-4202-89B7-C9BE839D23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08553B-9545-4EDC-82BA-4D66BABB41C7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0D697-792A-4609-841C-5F85EA19FBED}" type="datetimeFigureOut">
              <a:rPr lang="ru-RU"/>
              <a:pPr>
                <a:defRPr/>
              </a:pPr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D9CAE-AAB4-4DB3-9BFD-7722A7F981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CE97B-7A1C-4497-A757-58FD3EE4B1AB}" type="datetimeFigureOut">
              <a:rPr lang="ru-RU"/>
              <a:pPr>
                <a:defRPr/>
              </a:pPr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AC50A-4471-4357-B767-49A2F64372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8C618-05A8-42FE-A3AB-2A07CB8E2FF8}" type="datetimeFigureOut">
              <a:rPr lang="ru-RU"/>
              <a:pPr>
                <a:defRPr/>
              </a:pPr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3C324-FD4F-4871-84A7-2070A3F39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7E824-30BE-48B0-BA62-5D1E76F3E2AC}" type="datetimeFigureOut">
              <a:rPr lang="ru-RU"/>
              <a:pPr>
                <a:defRPr/>
              </a:pPr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87EB-AC66-43D8-9004-4AA7D8784B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1AA9C-D213-43B1-913D-965E646965DC}" type="datetimeFigureOut">
              <a:rPr lang="ru-RU"/>
              <a:pPr>
                <a:defRPr/>
              </a:pPr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B504D-3F3C-4BC4-86AB-57A77A5F77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B58A7-2226-4699-91F0-57243F660967}" type="datetimeFigureOut">
              <a:rPr lang="ru-RU"/>
              <a:pPr>
                <a:defRPr/>
              </a:pPr>
              <a:t>20.01.2019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3CF6A-E675-465F-90FE-88D9D969D0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25DC9-ABEC-4688-8BBD-87A7A4AF9324}" type="datetimeFigureOut">
              <a:rPr lang="ru-RU"/>
              <a:pPr>
                <a:defRPr/>
              </a:pPr>
              <a:t>20.01.2019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2396A-EF84-434F-AA3D-2602C71AD1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1F196-9BF2-42CC-B8F7-0760CED160BF}" type="datetimeFigureOut">
              <a:rPr lang="ru-RU"/>
              <a:pPr>
                <a:defRPr/>
              </a:pPr>
              <a:t>20.01.2019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4E1A2-C581-4141-A8C3-CBCF43DB8A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664CC-956F-483B-969D-A19239098188}" type="datetimeFigureOut">
              <a:rPr lang="ru-RU"/>
              <a:pPr>
                <a:defRPr/>
              </a:pPr>
              <a:t>20.01.2019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382D4-7D46-4CA8-8210-0254BFF9C3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4233E-AE98-4CB4-9321-ADB1636FD031}" type="datetimeFigureOut">
              <a:rPr lang="ru-RU"/>
              <a:pPr>
                <a:defRPr/>
              </a:pPr>
              <a:t>20.01.2019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ABAC9-9F3A-4F80-BF6B-2CE716DC28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B6A64-DA34-4DE1-B66B-5BA860F36897}" type="datetimeFigureOut">
              <a:rPr lang="ru-RU"/>
              <a:pPr>
                <a:defRPr/>
              </a:pPr>
              <a:t>20.01.2019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B7683-D1E5-4E93-8A7B-101776FCDE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049C04-7DDD-4510-BBD0-D73FF72E9617}" type="datetimeFigureOut">
              <a:rPr lang="ru-RU"/>
              <a:pPr>
                <a:defRPr/>
              </a:pPr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3DF686-A277-4CA3-86D1-B2CABD1D11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3575" y="476250"/>
            <a:ext cx="554513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интернет-конкурс </a:t>
            </a:r>
          </a:p>
          <a:p>
            <a:pPr>
              <a:defRPr/>
            </a:pPr>
            <a:r>
              <a:rPr lang="ru-RU" sz="1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«Страница семейной славы»</a:t>
            </a:r>
            <a:endParaRPr lang="ru-RU" sz="1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8175" y="2420938"/>
            <a:ext cx="53292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ru-RU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на тему</a:t>
            </a: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ru-RU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«Нет в России семьи такой , где б не памятен был свой герой»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8144" y="4005064"/>
            <a:ext cx="2952750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Работу 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выполнила</a:t>
            </a:r>
          </a:p>
          <a:p>
            <a:pPr>
              <a:defRPr/>
            </a:pP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ученица 4 «Б» класса</a:t>
            </a:r>
          </a:p>
          <a:p>
            <a:pPr>
              <a:defRPr/>
            </a:pPr>
            <a:r>
              <a:rPr lang="ru-RU" dirty="0" smtClean="0"/>
              <a:t> 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«СОШ №2»</a:t>
            </a:r>
            <a:endParaRPr lang="ru-RU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Семенова Василиса</a:t>
            </a:r>
          </a:p>
          <a:p>
            <a:pPr>
              <a:defRPr/>
            </a:pP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Преподаватель: </a:t>
            </a:r>
            <a:r>
              <a:rPr lang="ru-RU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Кедрова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Светлана Валерьяновна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675" y="6092825"/>
            <a:ext cx="23764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г.Чебоксары  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2987675" y="-2587625"/>
            <a:ext cx="684213" cy="617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endParaRPr lang="ru-RU" sz="1600">
              <a:cs typeface="Times New Roman" pitchFamily="18" charset="0"/>
            </a:endParaRPr>
          </a:p>
          <a:p>
            <a:pPr indent="228600" eaLnBrk="0" hangingPunct="0">
              <a:tabLst>
                <a:tab pos="457200" algn="l"/>
              </a:tabLst>
            </a:pPr>
            <a:r>
              <a:rPr lang="ru-RU" sz="1100">
                <a:cs typeface="Times New Roman" pitchFamily="18" charset="0"/>
              </a:rPr>
              <a:t>       </a:t>
            </a:r>
            <a:endParaRPr lang="ru-RU" sz="1100"/>
          </a:p>
        </p:txBody>
      </p:sp>
      <p:sp>
        <p:nvSpPr>
          <p:cNvPr id="11267" name="Прямоугольник 4"/>
          <p:cNvSpPr>
            <a:spLocks noChangeArrowheads="1"/>
          </p:cNvSpPr>
          <p:nvPr/>
        </p:nvSpPr>
        <p:spPr bwMode="auto">
          <a:xfrm>
            <a:off x="1258888" y="2349500"/>
            <a:ext cx="5599112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0" hangingPunct="0"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г.Москва-ст.Новогиреево 6.08.-18.10.1941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г.Туринск 3.11.1941-15.01.1942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л.Воскресенск 2.02.-2.03.1942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л.Бураково 2.03-19.04.1942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д.Орсино 19.04.-8.05.1942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д.Раменский 8.05.-26.06.1942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д.Роменье 27.06-2.07.1942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л.Яковлево 2.07-23.07.1942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л.Зорино 23.07-15.08.1942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д.Орсино 15.08.-28.08.1942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л.Зыпино 28.08.-2.10.1942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д.Фанайлово 2.10.-6.10.1942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д.Тимофеевка, ст.Щербово 9.10.-14.10.1942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д.Фанайлово 14.10.-21.10.1942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ст.Исиповка 21.10.-1.11.1942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с.Панино 1.11.1942-24.03.1943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г.Ржев 25.03.-5.04.1943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с.Мончалова 6.04-5.05.1943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г.Вязьма 6.05.-8.05.1943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с.Комягино 8.05-10.08.1943</a:t>
            </a:r>
            <a:endParaRPr lang="ru-RU" sz="1100" i="1">
              <a:solidFill>
                <a:srgbClr val="0070C0"/>
              </a:solidFill>
            </a:endParaRPr>
          </a:p>
          <a:p>
            <a:pPr eaLnBrk="0" hangingPunct="0">
              <a:tabLst>
                <a:tab pos="457200" algn="l"/>
              </a:tabLst>
            </a:pPr>
            <a:r>
              <a:rPr lang="ru-RU" sz="1100" i="1">
                <a:solidFill>
                  <a:srgbClr val="0070C0"/>
                </a:solidFill>
                <a:cs typeface="Times New Roman" pitchFamily="18" charset="0"/>
              </a:rPr>
              <a:t>     в отпуске с 3.06 по 17.06.1943</a:t>
            </a:r>
            <a:endParaRPr lang="ru-RU" sz="1100" i="1">
              <a:solidFill>
                <a:srgbClr val="0070C0"/>
              </a:solidFill>
            </a:endParaRP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3492500" y="549275"/>
            <a:ext cx="4895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За период войны участвовал военных          событиях:</a:t>
            </a:r>
            <a:endParaRPr lang="ru-RU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269" name="Рисунок 2" descr="0016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908050"/>
            <a:ext cx="3529013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4356100" y="196850"/>
            <a:ext cx="4392613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л.Жули 13.08.-19.08.1943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л.Красная Поляна 19.08.-12.09.1943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с.Теренино 13.09.-26.10.1943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г.Ельна 27.10.-28.10.1943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с.Голодня в г.Смоленске 30.10.-31.10.1943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с.Велино 1.11.-18.12.1943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с.Сердце 23.12.1943-24.01.1944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г.Невель 24.01.-25.01.1944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с.Опухлики 26.01.-9.02.1944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г.Ново-Сок 9.02.-04.04.1944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с.Сущево 5.04.-5.08.1944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в отпуске 22.06.-9.07.1944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с.Тутуяне (Латви) 2.08.-18.08.1944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с.Стерпелние 18.08.-7.10.1944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с.Юмправо 9.10.-13.11.1944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с.Волоста Пятьино 10.08.-12.08.1943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с.Атулте 16.11-26.11.1944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с.Авикне 26.11.-15.12.1944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с.Реньге 15.12.1944-12.02.1945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с.Луше 13.02.-16.03.1945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с.Реньге 16.03.-21.07.1945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г.Таллин 24.07.-21.09.1945</a:t>
            </a:r>
            <a:endParaRPr lang="ru-RU" sz="1100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09575" algn="l"/>
              </a:tabLst>
            </a:pPr>
            <a:r>
              <a:rPr lang="ru-RU" i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с.Перке Виярва 22.09.1945</a:t>
            </a:r>
            <a:endParaRPr lang="ru-RU" i="1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1" name="Рисунок 1" descr="0013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708275"/>
            <a:ext cx="41767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2-7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60350"/>
            <a:ext cx="56165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2" descr="2-6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475"/>
            <a:ext cx="5614988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971550" y="2235200"/>
            <a:ext cx="273685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eaLnBrk="0" hangingPunct="0">
              <a:tabLst>
                <a:tab pos="228600" algn="l"/>
              </a:tabLst>
            </a:pPr>
            <a:r>
              <a:rPr lang="ru-RU" sz="1100" b="1">
                <a:solidFill>
                  <a:srgbClr val="0070C0"/>
                </a:solidFill>
              </a:rPr>
              <a:t>отделения 12 августа 1941г.</a:t>
            </a: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</a:rPr>
              <a:t>Михайлов Н.М.</a:t>
            </a: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</a:rPr>
              <a:t>Журавлев Кирилл Григорьевич</a:t>
            </a: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Мохов Арсений Ефремович</a:t>
            </a:r>
            <a:endParaRPr lang="ru-RU" sz="1100">
              <a:solidFill>
                <a:srgbClr val="0070C0"/>
              </a:solidFill>
            </a:endParaRP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Федорович</a:t>
            </a:r>
            <a:endParaRPr lang="ru-RU" sz="1100">
              <a:solidFill>
                <a:srgbClr val="0070C0"/>
              </a:solidFill>
            </a:endParaRP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Виноградов Семен Павлович </a:t>
            </a:r>
            <a:endParaRPr lang="ru-RU" sz="1100">
              <a:solidFill>
                <a:srgbClr val="0070C0"/>
              </a:solidFill>
            </a:endParaRP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Рыстин Матвеев Владимир Матвеевич</a:t>
            </a:r>
            <a:endParaRPr lang="ru-RU" sz="1100">
              <a:solidFill>
                <a:srgbClr val="0070C0"/>
              </a:solidFill>
            </a:endParaRP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Любезнов Илья Устинович </a:t>
            </a:r>
            <a:endParaRPr lang="ru-RU" sz="1100">
              <a:solidFill>
                <a:srgbClr val="0070C0"/>
              </a:solidFill>
            </a:endParaRP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Чугунов Иван Степанович </a:t>
            </a:r>
            <a:endParaRPr lang="ru-RU" sz="1100">
              <a:solidFill>
                <a:srgbClr val="0070C0"/>
              </a:solidFill>
            </a:endParaRP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Снегерев Михаил Иван Иванович </a:t>
            </a:r>
            <a:endParaRPr lang="ru-RU" sz="1100">
              <a:solidFill>
                <a:srgbClr val="0070C0"/>
              </a:solidFill>
            </a:endParaRP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Никифоров Константин Алекс.</a:t>
            </a:r>
            <a:endParaRPr lang="ru-RU" sz="1100">
              <a:solidFill>
                <a:srgbClr val="0070C0"/>
              </a:solidFill>
            </a:endParaRP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Фролов Алексей Никитич </a:t>
            </a:r>
            <a:endParaRPr lang="ru-RU" sz="1100">
              <a:solidFill>
                <a:srgbClr val="0070C0"/>
              </a:solidFill>
            </a:endParaRPr>
          </a:p>
          <a:p>
            <a:pPr indent="228600" eaLnBrk="0" hangingPunct="0">
              <a:tabLst>
                <a:tab pos="228600" algn="l"/>
              </a:tabLst>
            </a:pPr>
            <a:r>
              <a:rPr lang="ru-RU" sz="1100" b="1">
                <a:solidFill>
                  <a:srgbClr val="0070C0"/>
                </a:solidFill>
              </a:rPr>
              <a:t>2 отд. 3 взвода 3 роты 2 бат.</a:t>
            </a:r>
          </a:p>
          <a:p>
            <a:pPr indent="228600" eaLnBrk="0" hangingPunct="0"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cs typeface="Arial" charset="0"/>
              </a:rPr>
              <a:t>сентябрь 1941г.</a:t>
            </a: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cs typeface="Arial" charset="0"/>
              </a:rPr>
              <a:t>Михайлов Н.М. 1913</a:t>
            </a: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cs typeface="Arial" charset="0"/>
              </a:rPr>
              <a:t>Шлыков Павел Николаевич 1910</a:t>
            </a: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cs typeface="Arial" charset="0"/>
              </a:rPr>
              <a:t>Мохов Арсений Ефремович 1909</a:t>
            </a: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cs typeface="Arial" charset="0"/>
              </a:rPr>
              <a:t>Журавлев Алексей Васильев.1908</a:t>
            </a: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cs typeface="Arial" charset="0"/>
              </a:rPr>
              <a:t>Завялов Евгений Николаевич 1908</a:t>
            </a: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  <a:t>Грижечкин Иван Георгиевич 1909</a:t>
            </a:r>
            <a:endParaRPr lang="ru-RU" sz="1100">
              <a:solidFill>
                <a:srgbClr val="0070C0"/>
              </a:solidFill>
              <a:cs typeface="Arial" charset="0"/>
            </a:endParaRP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  <a:t>Науменко Петр Константин. 1912</a:t>
            </a:r>
            <a:endParaRPr lang="ru-RU" sz="1100">
              <a:solidFill>
                <a:srgbClr val="0070C0"/>
              </a:solidFill>
              <a:cs typeface="Arial" charset="0"/>
            </a:endParaRP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  <a:t>Степанов Константин Николаевич </a:t>
            </a:r>
            <a:endParaRPr lang="ru-RU" sz="1100">
              <a:solidFill>
                <a:srgbClr val="0070C0"/>
              </a:solidFill>
              <a:cs typeface="Arial" charset="0"/>
            </a:endParaRP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ea typeface="Calibri" pitchFamily="34" charset="0"/>
                <a:cs typeface="Calibri" pitchFamily="34" charset="0"/>
              </a:rPr>
              <a:t>Наумов Петр Николаевич 1905</a:t>
            </a:r>
            <a:endParaRPr lang="ru-RU" sz="1100">
              <a:solidFill>
                <a:srgbClr val="0070C0"/>
              </a:solidFill>
              <a:cs typeface="Arial" charset="0"/>
            </a:endParaRPr>
          </a:p>
          <a:p>
            <a:pPr indent="228600" eaLnBrk="0" hangingPunct="0">
              <a:buFontTx/>
              <a:buChar char="•"/>
              <a:tabLst>
                <a:tab pos="228600" algn="l"/>
              </a:tabLst>
            </a:pPr>
            <a:r>
              <a:rPr lang="ru-RU" sz="1100">
                <a:solidFill>
                  <a:srgbClr val="0070C0"/>
                </a:solidFill>
                <a:cs typeface="Arial" charset="0"/>
              </a:rPr>
              <a:t>Банков Семен Иванович 1912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924300" y="1984375"/>
            <a:ext cx="352742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eaLnBrk="0" hangingPunct="0">
              <a:tabLst>
                <a:tab pos="228600" algn="l"/>
              </a:tabLst>
            </a:pPr>
            <a:endParaRPr lang="ru-RU" sz="1200" b="1"/>
          </a:p>
          <a:p>
            <a:pPr indent="449263" eaLnBrk="0" hangingPunct="0">
              <a:tabLst>
                <a:tab pos="228600" algn="l"/>
              </a:tabLst>
            </a:pPr>
            <a:endParaRPr lang="ru-RU" sz="1200" b="1"/>
          </a:p>
          <a:p>
            <a:pPr indent="449263" eaLnBrk="0" hangingPunct="0">
              <a:tabLst>
                <a:tab pos="228600" algn="l"/>
              </a:tabLst>
            </a:pPr>
            <a:endParaRPr lang="ru-RU" sz="1200" b="1"/>
          </a:p>
          <a:p>
            <a:pPr indent="449263" eaLnBrk="0" hangingPunct="0">
              <a:tabLst>
                <a:tab pos="228600" algn="l"/>
              </a:tabLst>
            </a:pPr>
            <a:endParaRPr lang="ru-RU" sz="1200" b="1"/>
          </a:p>
          <a:p>
            <a:pPr indent="449263" eaLnBrk="0" hangingPunct="0">
              <a:tabLst>
                <a:tab pos="228600" algn="l"/>
              </a:tabLst>
            </a:pPr>
            <a:endParaRPr lang="ru-RU" sz="1200" b="1"/>
          </a:p>
          <a:p>
            <a:pPr indent="449263" eaLnBrk="0" hangingPunct="0">
              <a:tabLst>
                <a:tab pos="228600" algn="l"/>
              </a:tabLst>
            </a:pPr>
            <a:endParaRPr lang="ru-RU" sz="1200" b="1"/>
          </a:p>
          <a:p>
            <a:pPr indent="449263" eaLnBrk="0" hangingPunct="0">
              <a:tabLst>
                <a:tab pos="228600" algn="l"/>
              </a:tabLst>
            </a:pPr>
            <a:endParaRPr lang="ru-RU" sz="1200" b="1"/>
          </a:p>
          <a:p>
            <a:pPr indent="449263" eaLnBrk="0" hangingPunct="0">
              <a:tabLst>
                <a:tab pos="228600" algn="l"/>
              </a:tabLst>
            </a:pPr>
            <a:endParaRPr lang="ru-RU" sz="1200" b="1"/>
          </a:p>
          <a:p>
            <a:pPr indent="449263" eaLnBrk="0" hangingPunct="0">
              <a:tabLst>
                <a:tab pos="228600" algn="l"/>
              </a:tabLst>
            </a:pPr>
            <a:endParaRPr lang="ru-RU" sz="1200" b="1"/>
          </a:p>
          <a:p>
            <a:pPr indent="449263" eaLnBrk="0" hangingPunct="0">
              <a:tabLst>
                <a:tab pos="228600" algn="l"/>
              </a:tabLst>
            </a:pPr>
            <a:endParaRPr lang="ru-RU" sz="1200" b="1"/>
          </a:p>
          <a:p>
            <a:pPr indent="449263" eaLnBrk="0" hangingPunct="0">
              <a:tabLst>
                <a:tab pos="228600" algn="l"/>
              </a:tabLst>
            </a:pPr>
            <a:endParaRPr lang="ru-RU" sz="1200" b="1"/>
          </a:p>
          <a:p>
            <a:pPr indent="449263" eaLnBrk="0" hangingPunct="0">
              <a:tabLst>
                <a:tab pos="228600" algn="l"/>
              </a:tabLst>
            </a:pPr>
            <a:endParaRPr lang="ru-RU" sz="1200" b="1"/>
          </a:p>
          <a:p>
            <a:pPr indent="449263" eaLnBrk="0" hangingPunct="0">
              <a:tabLst>
                <a:tab pos="228600" algn="l"/>
              </a:tabLst>
            </a:pPr>
            <a:endParaRPr lang="ru-RU"/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3132138" y="463550"/>
            <a:ext cx="60118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eaLnBrk="0" hangingPunct="0"/>
            <a:r>
              <a:rPr lang="ru-RU">
                <a:solidFill>
                  <a:srgbClr val="0070C0"/>
                </a:solidFill>
              </a:rPr>
              <a:t>Список солдат, которые служили с</a:t>
            </a:r>
          </a:p>
          <a:p>
            <a:pPr indent="228600" eaLnBrk="0" hangingPunct="0"/>
            <a:r>
              <a:rPr lang="ru-RU">
                <a:solidFill>
                  <a:srgbClr val="0070C0"/>
                </a:solidFill>
              </a:rPr>
              <a:t> Михайловым Н. М.</a:t>
            </a:r>
          </a:p>
        </p:txBody>
      </p:sp>
      <p:pic>
        <p:nvPicPr>
          <p:cNvPr id="14341" name="Picture 2" descr="I:\Дедушка\2-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1125538"/>
            <a:ext cx="52578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4427538" y="0"/>
            <a:ext cx="4537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eaLnBrk="0" hangingPunct="0">
              <a:tabLst>
                <a:tab pos="228600" algn="l"/>
              </a:tabLst>
            </a:pPr>
            <a:endParaRPr lang="ru-RU" b="1">
              <a:solidFill>
                <a:srgbClr val="0070C0"/>
              </a:solidFill>
            </a:endParaRPr>
          </a:p>
          <a:p>
            <a:pPr indent="449263" eaLnBrk="0" hangingPunct="0">
              <a:tabLst>
                <a:tab pos="228600" algn="l"/>
              </a:tabLst>
            </a:pPr>
            <a:endParaRPr lang="ru-RU">
              <a:solidFill>
                <a:srgbClr val="0070C0"/>
              </a:solidFill>
            </a:endParaRPr>
          </a:p>
        </p:txBody>
      </p:sp>
      <p:pic>
        <p:nvPicPr>
          <p:cNvPr id="15363" name="Picture 3" descr="I:\Дедушка\2-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781300"/>
            <a:ext cx="44640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4356100" y="188913"/>
            <a:ext cx="4464050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eaLnBrk="0" hangingPunct="0">
              <a:tabLst>
                <a:tab pos="228600" algn="l"/>
              </a:tabLst>
            </a:pPr>
            <a:r>
              <a:rPr lang="ru-RU" b="1">
                <a:solidFill>
                  <a:srgbClr val="0070C0"/>
                </a:solidFill>
              </a:rPr>
              <a:t>9 отд.3 взв.1 роты 1 б.ок-рь1941г.</a:t>
            </a: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</a:rPr>
              <a:t>Батин Александр Васильевич 1922</a:t>
            </a: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</a:rPr>
              <a:t>Михайлов Н.М. 1913</a:t>
            </a: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Хоров Николай Иванович ---</a:t>
            </a:r>
            <a:endParaRPr lang="ru-RU">
              <a:solidFill>
                <a:srgbClr val="0070C0"/>
              </a:solidFill>
              <a:latin typeface="Calibri" pitchFamily="34" charset="0"/>
            </a:endParaRP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Макаров Григорий Алекс. ---</a:t>
            </a:r>
            <a:endParaRPr lang="ru-RU">
              <a:solidFill>
                <a:srgbClr val="0070C0"/>
              </a:solidFill>
              <a:latin typeface="Calibri" pitchFamily="34" charset="0"/>
            </a:endParaRP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Быков Леонид Васильевич ---</a:t>
            </a:r>
            <a:endParaRPr lang="ru-RU">
              <a:solidFill>
                <a:srgbClr val="0070C0"/>
              </a:solidFill>
              <a:latin typeface="Calibri" pitchFamily="34" charset="0"/>
            </a:endParaRP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Афиногенов Борис Андреевич 1919</a:t>
            </a:r>
            <a:endParaRPr lang="ru-RU">
              <a:solidFill>
                <a:srgbClr val="0070C0"/>
              </a:solidFill>
              <a:latin typeface="Calibri" pitchFamily="34" charset="0"/>
            </a:endParaRP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</a:rPr>
              <a:t>Половинкин Алексей Ник.1922</a:t>
            </a: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Димитов Николай Иванович 1922</a:t>
            </a:r>
            <a:endParaRPr lang="ru-RU">
              <a:solidFill>
                <a:srgbClr val="0070C0"/>
              </a:solidFill>
              <a:latin typeface="Calibri" pitchFamily="34" charset="0"/>
            </a:endParaRP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Северьянов Николай Ал. ---</a:t>
            </a:r>
            <a:endParaRPr lang="ru-RU">
              <a:solidFill>
                <a:srgbClr val="0070C0"/>
              </a:solidFill>
              <a:latin typeface="Calibri" pitchFamily="34" charset="0"/>
            </a:endParaRP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Корытов Мекенти Алек. ---</a:t>
            </a:r>
            <a:endParaRPr lang="ru-RU">
              <a:solidFill>
                <a:srgbClr val="0070C0"/>
              </a:solidFill>
              <a:latin typeface="Calibri" pitchFamily="34" charset="0"/>
            </a:endParaRP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Гудков Василий Алекс. </a:t>
            </a:r>
            <a:endParaRPr lang="ru-RU">
              <a:solidFill>
                <a:srgbClr val="0070C0"/>
              </a:solidFill>
              <a:latin typeface="Calibri" pitchFamily="34" charset="0"/>
            </a:endParaRPr>
          </a:p>
          <a:p>
            <a:pPr indent="449263" eaLnBrk="0" hangingPunct="0">
              <a:tabLst>
                <a:tab pos="228600" algn="l"/>
              </a:tabLst>
            </a:pPr>
            <a:r>
              <a:rPr lang="ru-RU" b="1">
                <a:solidFill>
                  <a:srgbClr val="0070C0"/>
                </a:solidFill>
              </a:rPr>
              <a:t>(23 ок-я – 4 но-я 1941г. Москва)</a:t>
            </a:r>
          </a:p>
          <a:p>
            <a:pPr indent="449263" eaLnBrk="0" hangingPunct="0">
              <a:tabLst>
                <a:tab pos="228600" algn="l"/>
              </a:tabLst>
            </a:pPr>
            <a:r>
              <a:rPr lang="ru-RU" b="1">
                <a:solidFill>
                  <a:srgbClr val="0070C0"/>
                </a:solidFill>
              </a:rPr>
              <a:t>3 отд. 2 взвода 1 роты 1 бат.</a:t>
            </a: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 ноя-я 1941г. г.Туринск Сверд. обл.</a:t>
            </a:r>
            <a:endParaRPr lang="ru-RU">
              <a:solidFill>
                <a:srgbClr val="0070C0"/>
              </a:solidFill>
            </a:endParaRP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Калинин Александр Андреевич </a:t>
            </a: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Якимов Николай Александрович </a:t>
            </a: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Михайлов Н.М. </a:t>
            </a: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Вислов Владимир Никитич </a:t>
            </a: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Мышин Михаил Димитриевич</a:t>
            </a: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Вахрушин Порфирий Васильевич </a:t>
            </a: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Перфильев Александр Федорович </a:t>
            </a:r>
          </a:p>
          <a:p>
            <a:pPr indent="449263" eaLnBrk="0" hangingPunct="0">
              <a:tabLst>
                <a:tab pos="2286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Калинин Григорий Павлович 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538" y="3141663"/>
            <a:ext cx="4465637" cy="344646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eaLnBrk="0" hangingPunct="0">
              <a:tabLst>
                <a:tab pos="228600" algn="l"/>
              </a:tabLst>
              <a:defRPr/>
            </a:pPr>
            <a:endParaRPr lang="ru-RU" sz="1200" dirty="0">
              <a:latin typeface="+mn-lt"/>
            </a:endParaRPr>
          </a:p>
          <a:p>
            <a:pPr indent="449263" eaLnBrk="0" hangingPunct="0">
              <a:tabLst>
                <a:tab pos="228600" algn="l"/>
              </a:tabLst>
              <a:defRPr/>
            </a:pPr>
            <a:endParaRPr lang="ru-RU" sz="1200" b="1" dirty="0">
              <a:latin typeface="+mn-lt"/>
            </a:endParaRPr>
          </a:p>
          <a:p>
            <a:pPr indent="449263" eaLnBrk="0" hangingPunct="0">
              <a:tabLst>
                <a:tab pos="228600" algn="l"/>
              </a:tabLst>
              <a:defRPr/>
            </a:pPr>
            <a:endParaRPr lang="ru-RU" sz="1200" b="1" dirty="0">
              <a:latin typeface="+mn-lt"/>
            </a:endParaRP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b="1" dirty="0">
                <a:solidFill>
                  <a:srgbClr val="0070C0"/>
                </a:solidFill>
                <a:latin typeface="+mn-lt"/>
              </a:rPr>
              <a:t>(На Калининский фронт)</a:t>
            </a: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b="1" dirty="0">
                <a:solidFill>
                  <a:srgbClr val="0070C0"/>
                </a:solidFill>
                <a:latin typeface="+mn-lt"/>
              </a:rPr>
              <a:t>2 отд. караульных собак 2 роты </a:t>
            </a: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b="1" dirty="0">
                <a:solidFill>
                  <a:srgbClr val="0070C0"/>
                </a:solidFill>
                <a:latin typeface="+mn-lt"/>
              </a:rPr>
              <a:t>15 февраля – 1 июля 1945г. </a:t>
            </a: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</a:rPr>
              <a:t>Михайлов Н.М. </a:t>
            </a:r>
            <a:endParaRPr lang="ru-RU" sz="1600" dirty="0">
              <a:solidFill>
                <a:srgbClr val="0070C0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Кукушкин Иван Иванович </a:t>
            </a: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Авдеев Николай Федорович 44</a:t>
            </a: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Белов Владимир Григорьевич 44</a:t>
            </a: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Никифоров Константин Алекс.45</a:t>
            </a: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sz="1600" dirty="0" err="1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Болдисов</a:t>
            </a:r>
            <a:r>
              <a:rPr lang="ru-RU" sz="1600" dirty="0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 Константин Нефед. 44</a:t>
            </a: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Борисов Андрей Ильич 43</a:t>
            </a: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Михайлов Николай Васильевич 43</a:t>
            </a:r>
            <a:endParaRPr lang="ru-RU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4859338" y="2535238"/>
            <a:ext cx="3960812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40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По приказу №36 1 армейский полк дрессировщиков собак специальной службы 21 апреля 1943 года исключен из списка личного состава полка отделения сержанта Михайлова Н.М. количестве 8 человек.</a:t>
            </a:r>
            <a:endParaRPr lang="ru-RU" sz="140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388" name="Прямоугольник 4"/>
          <p:cNvSpPr>
            <a:spLocks noChangeArrowheads="1"/>
          </p:cNvSpPr>
          <p:nvPr/>
        </p:nvSpPr>
        <p:spPr bwMode="auto">
          <a:xfrm>
            <a:off x="4427538" y="836613"/>
            <a:ext cx="39608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</a:rPr>
              <a:t>Михайлов Н.М. </a:t>
            </a: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</a:rPr>
              <a:t>Кузьмин Николай Тихонович </a:t>
            </a:r>
            <a:endParaRPr lang="ru-RU" sz="1600" dirty="0">
              <a:solidFill>
                <a:srgbClr val="0070C0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Якимов Николай Александрович</a:t>
            </a: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sz="1600" dirty="0" err="1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Вислов</a:t>
            </a:r>
            <a:r>
              <a:rPr lang="ru-RU" sz="1600" dirty="0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 Владимир Никитич </a:t>
            </a: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Вахрушин Порфирий Васильевич </a:t>
            </a: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Перфильев Александр Федорович </a:t>
            </a:r>
          </a:p>
          <a:p>
            <a:pPr indent="449263" eaLnBrk="0" hangingPunct="0">
              <a:tabLst>
                <a:tab pos="2286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Калинин Григорий Павлович</a:t>
            </a:r>
            <a:endParaRPr lang="ru-RU" sz="16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6389" name="Picture 4" descr="I:\Дедушка\2-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060575"/>
            <a:ext cx="45370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Прямоугольник 5"/>
          <p:cNvSpPr>
            <a:spLocks noChangeArrowheads="1"/>
          </p:cNvSpPr>
          <p:nvPr/>
        </p:nvSpPr>
        <p:spPr bwMode="auto">
          <a:xfrm>
            <a:off x="2555875" y="260350"/>
            <a:ext cx="6337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eaLnBrk="0" hangingPunct="0">
              <a:tabLst>
                <a:tab pos="228600" algn="l"/>
              </a:tabLst>
            </a:pPr>
            <a:r>
              <a:rPr lang="ru-RU" b="1">
                <a:solidFill>
                  <a:srgbClr val="0070C0"/>
                </a:solidFill>
              </a:rPr>
              <a:t>3 отд. 2 взв.2 роты 2 отряд нартовых упряжек</a:t>
            </a:r>
          </a:p>
          <a:p>
            <a:pPr indent="449263" eaLnBrk="0" hangingPunct="0">
              <a:tabLst>
                <a:tab pos="228600" algn="l"/>
              </a:tabLst>
            </a:pPr>
            <a:r>
              <a:rPr lang="ru-RU" b="1">
                <a:solidFill>
                  <a:srgbClr val="0070C0"/>
                </a:solidFill>
              </a:rPr>
              <a:t>5 января 1942г. на фронт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 descr="2-9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476250"/>
            <a:ext cx="49688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4" descr="2-11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575"/>
            <a:ext cx="6089650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204864"/>
            <a:ext cx="5761037" cy="403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3563938" y="714375"/>
            <a:ext cx="43926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000">
                <a:solidFill>
                  <a:srgbClr val="0070C0"/>
                </a:solidFill>
                <a:cs typeface="Times New Roman" pitchFamily="18" charset="0"/>
              </a:rPr>
              <a:t>После войны жизнь начала восстанавливаться</a:t>
            </a:r>
            <a:r>
              <a:rPr lang="ru-RU" sz="2000">
                <a:cs typeface="Times New Roman" pitchFamily="18" charset="0"/>
              </a:rPr>
              <a:t>.</a:t>
            </a:r>
            <a:endParaRPr lang="ru-RU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4" descr="0019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484313"/>
            <a:ext cx="820896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3132138" y="476250"/>
            <a:ext cx="5256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70C0"/>
                </a:solidFill>
              </a:rPr>
              <a:t>Сплавляли лес по Волге и строили дома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187450" y="2781300"/>
            <a:ext cx="748823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>
                <a:solidFill>
                  <a:srgbClr val="0070C0"/>
                </a:solidFill>
              </a:rPr>
              <a:t>   Сегодня изучение опыта Великой Отечественной войны, извлекаемые, при этом, уроки и выводы позволяют нам более отчетливо выявлять имеющиеся проблемы и вырабатывать действенные меры по их решению. Говоря об актуальности этой темы , необходимо сказать, что в годы войны, как никогда до этого времени, проявились патриотизм и интернационализм советского народа, выступившего как единое целое в борьбе с фашизмом.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-828675" y="3968750"/>
            <a:ext cx="95043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71500" eaLnBrk="0" hangingPunct="0">
              <a:tabLst>
                <a:tab pos="457200" algn="l"/>
              </a:tabLst>
            </a:pPr>
            <a:r>
              <a:rPr lang="ru-RU" sz="1200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                                                                               </a:t>
            </a:r>
          </a:p>
          <a:p>
            <a:pPr indent="571500" eaLnBrk="0" hangingPunct="0">
              <a:tabLst>
                <a:tab pos="457200" algn="l"/>
              </a:tabLst>
            </a:pPr>
            <a:r>
              <a:rPr lang="ru-RU" sz="1200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           </a:t>
            </a:r>
          </a:p>
          <a:p>
            <a:pPr indent="571500" eaLnBrk="0" hangingPunct="0">
              <a:tabLst>
                <a:tab pos="457200" algn="l"/>
              </a:tabLst>
            </a:pPr>
            <a:r>
              <a:rPr lang="ru-RU" sz="1200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 </a:t>
            </a:r>
          </a:p>
          <a:p>
            <a:pPr indent="571500" eaLnBrk="0" hangingPunct="0">
              <a:tabLst>
                <a:tab pos="457200" algn="l"/>
              </a:tabLst>
            </a:pPr>
            <a:r>
              <a:rPr lang="ru-RU" sz="1200">
                <a:solidFill>
                  <a:srgbClr val="558ED5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.</a:t>
            </a:r>
            <a:endParaRPr lang="ru-RU">
              <a:solidFill>
                <a:srgbClr val="558ED5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4356100" y="549275"/>
            <a:ext cx="4537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70C0"/>
                </a:solidFill>
              </a:rPr>
              <a:t>Введение</a:t>
            </a:r>
          </a:p>
        </p:txBody>
      </p:sp>
      <p:sp>
        <p:nvSpPr>
          <p:cNvPr id="3077" name="Прямоугольник 4"/>
          <p:cNvSpPr>
            <a:spLocks noChangeArrowheads="1"/>
          </p:cNvSpPr>
          <p:nvPr/>
        </p:nvSpPr>
        <p:spPr bwMode="auto">
          <a:xfrm>
            <a:off x="3059113" y="1125538"/>
            <a:ext cx="5689600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>
                <a:solidFill>
                  <a:srgbClr val="0070C0"/>
                </a:solidFill>
              </a:rPr>
              <a:t>Великая Отечественная война советского народа против фашистской Германии 1941 - 1945 годов</a:t>
            </a:r>
          </a:p>
          <a:p>
            <a:pPr>
              <a:lnSpc>
                <a:spcPct val="150000"/>
              </a:lnSpc>
            </a:pPr>
            <a:r>
              <a:rPr lang="ru-RU">
                <a:solidFill>
                  <a:srgbClr val="0070C0"/>
                </a:solidFill>
              </a:rPr>
              <a:t> и победа являются великими историческими событиями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708275"/>
            <a:ext cx="568960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203575" y="658813"/>
            <a:ext cx="5616575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ru-RU" sz="1400" u="sng">
                <a:solidFill>
                  <a:srgbClr val="0070C0"/>
                </a:solidFill>
                <a:cs typeface="Times New Roman" pitchFamily="18" charset="0"/>
              </a:rPr>
              <a:t> Никонор Михайлович 1913-1990</a:t>
            </a:r>
            <a:endParaRPr lang="ru-RU" sz="900">
              <a:solidFill>
                <a:srgbClr val="0070C0"/>
              </a:solidFill>
            </a:endParaRPr>
          </a:p>
          <a:p>
            <a:pPr eaLnBrk="0" hangingPunct="0">
              <a:tabLst>
                <a:tab pos="457200" algn="l"/>
              </a:tabLst>
            </a:pPr>
            <a:r>
              <a:rPr lang="ru-RU" sz="1400">
                <a:solidFill>
                  <a:srgbClr val="0070C0"/>
                </a:solidFill>
                <a:cs typeface="Times New Roman" pitchFamily="18" charset="0"/>
              </a:rPr>
              <a:t>Жена 1939 - Анастасия Михайлова 1920-1977 (Новое Байгулово)</a:t>
            </a:r>
          </a:p>
          <a:p>
            <a:pPr eaLnBrk="0" hangingPunct="0">
              <a:tabLst>
                <a:tab pos="457200" algn="l"/>
              </a:tabLst>
            </a:pPr>
            <a:r>
              <a:rPr lang="ru-RU" sz="1400">
                <a:solidFill>
                  <a:srgbClr val="0070C0"/>
                </a:solidFill>
                <a:cs typeface="Times New Roman" pitchFamily="18" charset="0"/>
              </a:rPr>
              <a:t>Дети:</a:t>
            </a:r>
            <a:r>
              <a:rPr lang="ru-RU" sz="900">
                <a:solidFill>
                  <a:srgbClr val="0070C0"/>
                </a:solidFill>
              </a:rPr>
              <a:t>         </a:t>
            </a:r>
            <a:r>
              <a:rPr lang="ru-RU" sz="1400">
                <a:solidFill>
                  <a:srgbClr val="0070C0"/>
                </a:solidFill>
                <a:cs typeface="Times New Roman" pitchFamily="18" charset="0"/>
              </a:rPr>
              <a:t>Коля 1941-1941</a:t>
            </a:r>
            <a:endParaRPr lang="ru-RU" sz="900">
              <a:solidFill>
                <a:srgbClr val="0070C0"/>
              </a:solidFill>
            </a:endParaRPr>
          </a:p>
          <a:p>
            <a:pPr eaLnBrk="0" hangingPunct="0">
              <a:tabLst>
                <a:tab pos="457200" algn="l"/>
              </a:tabLst>
            </a:pPr>
            <a:r>
              <a:rPr lang="ru-RU" sz="1400">
                <a:solidFill>
                  <a:srgbClr val="0070C0"/>
                </a:solidFill>
                <a:cs typeface="Times New Roman" pitchFamily="18" charset="0"/>
              </a:rPr>
              <a:t>               Валя 1946-1951</a:t>
            </a:r>
            <a:endParaRPr lang="ru-RU" sz="900">
              <a:solidFill>
                <a:srgbClr val="0070C0"/>
              </a:solidFill>
            </a:endParaRPr>
          </a:p>
          <a:p>
            <a:pPr eaLnBrk="0" hangingPunct="0">
              <a:tabLst>
                <a:tab pos="457200" algn="l"/>
              </a:tabLst>
            </a:pPr>
            <a:r>
              <a:rPr lang="ru-RU" sz="1400">
                <a:solidFill>
                  <a:srgbClr val="0070C0"/>
                </a:solidFill>
                <a:cs typeface="Times New Roman" pitchFamily="18" charset="0"/>
              </a:rPr>
              <a:t>               Галина 1948</a:t>
            </a:r>
            <a:endParaRPr lang="ru-RU" sz="900">
              <a:solidFill>
                <a:srgbClr val="0070C0"/>
              </a:solidFill>
            </a:endParaRPr>
          </a:p>
          <a:p>
            <a:pPr eaLnBrk="0" hangingPunct="0">
              <a:tabLst>
                <a:tab pos="457200" algn="l"/>
              </a:tabLst>
            </a:pPr>
            <a:r>
              <a:rPr lang="ru-RU" sz="1400">
                <a:solidFill>
                  <a:srgbClr val="0070C0"/>
                </a:solidFill>
                <a:cs typeface="Times New Roman" pitchFamily="18" charset="0"/>
              </a:rPr>
              <a:t>               Иван 1951</a:t>
            </a:r>
          </a:p>
          <a:p>
            <a:pPr eaLnBrk="0" hangingPunct="0">
              <a:tabLst>
                <a:tab pos="457200" algn="l"/>
              </a:tabLst>
            </a:pPr>
            <a:r>
              <a:rPr lang="ru-RU" sz="1400">
                <a:solidFill>
                  <a:srgbClr val="0070C0"/>
                </a:solidFill>
                <a:cs typeface="Times New Roman" pitchFamily="18" charset="0"/>
              </a:rPr>
              <a:t>               Алевтина 1954-1994</a:t>
            </a:r>
            <a:endParaRPr lang="ru-RU" sz="900">
              <a:solidFill>
                <a:srgbClr val="0070C0"/>
              </a:solidFill>
            </a:endParaRPr>
          </a:p>
          <a:p>
            <a:pPr eaLnBrk="0" hangingPunct="0">
              <a:tabLst>
                <a:tab pos="457200" algn="l"/>
              </a:tabLst>
            </a:pPr>
            <a:r>
              <a:rPr lang="ru-RU" sz="1400">
                <a:solidFill>
                  <a:srgbClr val="0070C0"/>
                </a:solidFill>
                <a:cs typeface="Times New Roman" pitchFamily="18" charset="0"/>
              </a:rPr>
              <a:t>               Петр 1956</a:t>
            </a:r>
            <a:endParaRPr lang="ru-RU" sz="900">
              <a:solidFill>
                <a:srgbClr val="0070C0"/>
              </a:solidFill>
            </a:endParaRPr>
          </a:p>
          <a:p>
            <a:pPr eaLnBrk="0" hangingPunct="0">
              <a:tabLst>
                <a:tab pos="457200" algn="l"/>
              </a:tabLst>
            </a:pPr>
            <a:r>
              <a:rPr lang="ru-RU" sz="1400">
                <a:solidFill>
                  <a:srgbClr val="0070C0"/>
                </a:solidFill>
                <a:cs typeface="Times New Roman" pitchFamily="18" charset="0"/>
              </a:rPr>
              <a:t>               Валентина 1959</a:t>
            </a:r>
            <a:endParaRPr lang="ru-RU">
              <a:solidFill>
                <a:srgbClr val="0070C0"/>
              </a:solidFill>
            </a:endParaRPr>
          </a:p>
        </p:txBody>
      </p:sp>
      <p:pic>
        <p:nvPicPr>
          <p:cNvPr id="20484" name="Рисунок 3" descr="0018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429000"/>
            <a:ext cx="33131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3132138" y="635000"/>
            <a:ext cx="6011862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   </a:t>
            </a:r>
            <a:r>
              <a:rPr lang="ru-RU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Победа над фашизмом - великий пример и великий урок всем народам. Урок, который актуален и сегодня, когда вновь находятся те, кто идет на военные авантюры. Сейчас, как никогда, очевидно, что безопасный мир </a:t>
            </a:r>
            <a:r>
              <a:rPr lang="ru-RU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возможен</a:t>
            </a:r>
            <a:r>
              <a:rPr lang="ru-RU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 лишь там, где строго соблюдаются нормы международного права, и потому наша страна выступила инициатором разработки и заключения юридически обязывающего договора о европейской безопасности. 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4859338" y="333375"/>
            <a:ext cx="3313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70C0"/>
                </a:solidFill>
              </a:rPr>
              <a:t>Заключение</a:t>
            </a:r>
          </a:p>
        </p:txBody>
      </p:sp>
      <p:pic>
        <p:nvPicPr>
          <p:cNvPr id="21508" name="Picture 4" descr="I:\асатте\000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213100"/>
            <a:ext cx="27368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I:\асатте\0006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6088" y="4149725"/>
            <a:ext cx="28813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I:\асатте\0015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3500438"/>
            <a:ext cx="32416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1"/>
          <p:cNvSpPr>
            <a:spLocks noChangeArrowheads="1"/>
          </p:cNvSpPr>
          <p:nvPr/>
        </p:nvSpPr>
        <p:spPr bwMode="auto">
          <a:xfrm>
            <a:off x="900113" y="1989138"/>
            <a:ext cx="8027987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571500" eaLnBrk="0" hangingPunct="0">
              <a:tabLst>
                <a:tab pos="457200" algn="l"/>
              </a:tabLst>
            </a:pPr>
            <a:endParaRPr lang="ru-RU">
              <a:solidFill>
                <a:srgbClr val="0070C0"/>
              </a:solidFill>
              <a:cs typeface="Times New Roman" pitchFamily="18" charset="0"/>
            </a:endParaRPr>
          </a:p>
          <a:p>
            <a:pPr indent="571500" eaLnBrk="0" hangingPunct="0">
              <a:tabLst>
                <a:tab pos="457200" algn="l"/>
              </a:tabLst>
            </a:pPr>
            <a:r>
              <a:rPr lang="ru-RU">
                <a:solidFill>
                  <a:srgbClr val="0070C0"/>
                </a:solidFill>
                <a:cs typeface="Times New Roman" pitchFamily="18" charset="0"/>
              </a:rPr>
              <a:t>Цель данной работы является понять роль моего дедушки в этой войне, в истории нашей страны. </a:t>
            </a:r>
          </a:p>
          <a:p>
            <a:pPr indent="571500" eaLnBrk="0" hangingPunct="0">
              <a:tabLst>
                <a:tab pos="457200" algn="l"/>
              </a:tabLst>
            </a:pPr>
            <a:endParaRPr lang="ru-RU">
              <a:solidFill>
                <a:srgbClr val="0070C0"/>
              </a:solidFill>
              <a:cs typeface="Times New Roman" pitchFamily="18" charset="0"/>
            </a:endParaRPr>
          </a:p>
          <a:p>
            <a:pPr indent="571500" eaLnBrk="0" hangingPunct="0">
              <a:tabLst>
                <a:tab pos="457200" algn="l"/>
              </a:tabLst>
            </a:pPr>
            <a:endParaRPr lang="ru-RU">
              <a:solidFill>
                <a:srgbClr val="0070C0"/>
              </a:solidFill>
              <a:cs typeface="Times New Roman" pitchFamily="18" charset="0"/>
            </a:endParaRPr>
          </a:p>
          <a:p>
            <a:pPr indent="571500" eaLnBrk="0" hangingPunct="0">
              <a:tabLst>
                <a:tab pos="4572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Задачи:</a:t>
            </a:r>
            <a:endParaRPr lang="ru-RU">
              <a:solidFill>
                <a:srgbClr val="0070C0"/>
              </a:solidFill>
              <a:cs typeface="Times New Roman" pitchFamily="18" charset="0"/>
            </a:endParaRPr>
          </a:p>
          <a:p>
            <a:pPr indent="571500" eaLnBrk="0" hangingPunct="0">
              <a:buFontTx/>
              <a:buChar char="•"/>
              <a:tabLst>
                <a:tab pos="4572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Обращаясь к помощи родственников и работников музея, собрать сохранившийся материал: документы, фотографии,письма, воспоминания.</a:t>
            </a:r>
            <a:endParaRPr lang="ru-RU">
              <a:solidFill>
                <a:srgbClr val="0070C0"/>
              </a:solidFill>
              <a:cs typeface="Times New Roman" pitchFamily="18" charset="0"/>
            </a:endParaRPr>
          </a:p>
          <a:p>
            <a:pPr indent="571500" eaLnBrk="0" hangingPunct="0">
              <a:buFontTx/>
              <a:buChar char="•"/>
              <a:tabLst>
                <a:tab pos="4572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Исследовать, систематизировать материал, касающийся истории моей  семьи.</a:t>
            </a:r>
            <a:endParaRPr lang="ru-RU">
              <a:solidFill>
                <a:srgbClr val="0070C0"/>
              </a:solidFill>
              <a:cs typeface="Times New Roman" pitchFamily="18" charset="0"/>
            </a:endParaRPr>
          </a:p>
          <a:p>
            <a:pPr indent="571500" eaLnBrk="0" hangingPunct="0">
              <a:buFontTx/>
              <a:buChar char="•"/>
              <a:tabLst>
                <a:tab pos="4572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Установить, уточнить участие моего дедушки в событиях Великой</a:t>
            </a:r>
            <a:r>
              <a:rPr lang="ru-RU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ru-RU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Отечественной  войны.</a:t>
            </a:r>
            <a:endParaRPr lang="ru-RU">
              <a:solidFill>
                <a:srgbClr val="0070C0"/>
              </a:solidFill>
              <a:cs typeface="Times New Roman" pitchFamily="18" charset="0"/>
            </a:endParaRPr>
          </a:p>
          <a:p>
            <a:pPr indent="571500" eaLnBrk="0" hangingPunct="0">
              <a:buFontTx/>
              <a:buChar char="•"/>
              <a:tabLst>
                <a:tab pos="457200" algn="l"/>
              </a:tabLst>
            </a:pPr>
            <a:r>
              <a:rPr lang="ru-RU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Передать собранный материал своим братьям, сёстрам и другим родственникам.</a:t>
            </a:r>
            <a:endParaRPr lang="ru-RU">
              <a:solidFill>
                <a:srgbClr val="0070C0"/>
              </a:solidFill>
            </a:endParaRPr>
          </a:p>
        </p:txBody>
      </p:sp>
      <p:sp>
        <p:nvSpPr>
          <p:cNvPr id="4099" name="Прямоугольник 2"/>
          <p:cNvSpPr>
            <a:spLocks noChangeArrowheads="1"/>
          </p:cNvSpPr>
          <p:nvPr/>
        </p:nvSpPr>
        <p:spPr bwMode="auto">
          <a:xfrm>
            <a:off x="3276600" y="692150"/>
            <a:ext cx="4048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571500" eaLnBrk="0" hangingPunct="0">
              <a:tabLst>
                <a:tab pos="457200" algn="l"/>
              </a:tabLst>
            </a:pPr>
            <a:r>
              <a:rPr lang="ru-RU" sz="2000">
                <a:solidFill>
                  <a:srgbClr val="0070C0"/>
                </a:solidFill>
                <a:cs typeface="Times New Roman" pitchFamily="18" charset="0"/>
              </a:rPr>
              <a:t>Цель и задачи презентации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3"/>
          <p:cNvSpPr>
            <a:spLocks noChangeArrowheads="1"/>
          </p:cNvSpPr>
          <p:nvPr/>
        </p:nvSpPr>
        <p:spPr bwMode="auto">
          <a:xfrm>
            <a:off x="3203575" y="476250"/>
            <a:ext cx="4572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70C0"/>
                </a:solidFill>
              </a:rPr>
              <a:t>Из записной книжки сержанта Михайлова Никанора Михайловича 1941-1945гг.</a:t>
            </a:r>
          </a:p>
        </p:txBody>
      </p:sp>
      <p:pic>
        <p:nvPicPr>
          <p:cNvPr id="512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349500"/>
            <a:ext cx="2552700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Рисунок 1" descr="1_3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1052513"/>
            <a:ext cx="544353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I:\асатте\0009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1196975"/>
            <a:ext cx="38163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 descr="2-14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333375"/>
            <a:ext cx="59753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I:\асатте\000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33375"/>
            <a:ext cx="35988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0825" y="4365625"/>
            <a:ext cx="8642350" cy="23177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algn="just" eaLnBrk="0" hangingPunct="0">
              <a:defRPr/>
            </a:pPr>
            <a:r>
              <a:rPr lang="ru-RU" sz="1400" u="sng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Автобиография</a:t>
            </a:r>
            <a:endParaRPr lang="ru-RU" sz="1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9263" algn="just" eaLnBrk="0" hangingPunct="0">
              <a:defRPr/>
            </a:pP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Я родился 22 июля (4 августа) 1913 г. в ЧАССР Октябрьского района д.Янтиково того же сельсовета в семье крестьянина, ныне колхозника, отец мой занимался до и после Октябрьской революции земледелием, т.е. хлебопашеством. Я с 1924 по 1928 гг. учился в </a:t>
            </a:r>
            <a:r>
              <a:rPr lang="ru-RU" sz="1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Янтиковской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начальной школе, после окончания поступил учится в </a:t>
            </a:r>
            <a:r>
              <a:rPr lang="ru-RU" sz="1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Байгуловскую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ШКМ с 1929 по 1931гг. Летом после окончания шестилетки я поехал в Марийский АССР на лесосплав на реке </a:t>
            </a:r>
            <a:r>
              <a:rPr lang="ru-RU" sz="1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Кунтыш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после я работал до 1932г. с отцом при хозяйстве. В сентябре поступил учится 7 класс </a:t>
            </a:r>
            <a:r>
              <a:rPr lang="ru-RU" sz="1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Байгуловской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НСШ, учился до 1933г. </a:t>
            </a:r>
          </a:p>
          <a:p>
            <a:pPr indent="449263" algn="just" eaLnBrk="0" hangingPunct="0">
              <a:defRPr/>
            </a:pP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 августа 1932 г. меня выбрали секретарем </a:t>
            </a:r>
            <a:r>
              <a:rPr lang="ru-RU" sz="1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Янтиковского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дорожного отдела и работал до 1 января 1933г. 30 ноября 1933г. наша семья поступила в колхоз «Победа», ныне </a:t>
            </a:r>
            <a:r>
              <a:rPr lang="ru-RU" sz="1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Янтиковский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сельскохозяйственный артель им. Кирова. 4 февраля 1934г. меня назначили счетоводом </a:t>
            </a:r>
            <a:r>
              <a:rPr lang="ru-RU" sz="1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Янтиковского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с/</a:t>
            </a:r>
            <a:r>
              <a:rPr lang="ru-RU" sz="1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и работал по 4 ноября 1934г.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088" y="2924175"/>
            <a:ext cx="3889375" cy="258603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algn="just" eaLnBrk="0" hangingPunct="0">
              <a:lnSpc>
                <a:spcPct val="150000"/>
              </a:lnSpc>
              <a:defRPr/>
            </a:pP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5 ноября 1934 года я был призван в ряды РККА, служба прошла до 9 ноября 1937г. Я проходил курсы младших командиров 10 месяцев ШМКСИГ ОКДВА в г.Свободный. </a:t>
            </a:r>
            <a:endParaRPr lang="ru-RU" i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71" name="Рисунок 1" descr="0017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836613"/>
            <a:ext cx="3744913" cy="563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 descr="2-10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48244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148263" y="260350"/>
            <a:ext cx="3744912" cy="42481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60000" algn="just" eaLnBrk="0" hangingPunct="0"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 1 декабря 1937г. по 15 апреля 1938г проходил курсы трактористов при Козловском МТС, после два сезона работал трактористом при МТС (1938-1939гг.). С 15 августа по 16 сентября 1938г. работал секретарем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Янтиковского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с/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. С 7 ноября по 16 декабря 1939г. – бригадир полеводческой бригады с/а им.Кирова. После - в колхозе председателем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инвент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. комиссии. 27 декабря 1939г.меня выбрали депутатом трудящихся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Янтиковского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с\с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850" y="4581525"/>
            <a:ext cx="8569325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1 января 1940г. на 1 сессии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Янтиковского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 сельского исполкома совета депутатов трудящихся меня назначили секретарем сельского исполкома и работал до мобилизации на фронт. С 1 января 1941г. по назначению правления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Янтиковского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 колхоза им.Кирова работал в качестве казначея. 4 февраля 1939г. женился. В марте 1940г. общее собрание колхозников выделил нашей семье усадебный участок. 22 июня 1941г. отделились от отца. </a:t>
            </a:r>
            <a:endParaRPr lang="ru-RU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1_1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620713"/>
            <a:ext cx="61928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Рисунок 2" descr="1_2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636838"/>
            <a:ext cx="5616575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059113" y="323850"/>
            <a:ext cx="5761037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Призван в ряды СА 6 августа 1941г.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 descr="1_6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5254625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Рисунок 1" descr="1_4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2781300"/>
            <a:ext cx="4500563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1170</Words>
  <Application>Microsoft Office PowerPoint</Application>
  <PresentationFormat>Экран (4:3)</PresentationFormat>
  <Paragraphs>204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Санёк</dc:creator>
  <cp:lastModifiedBy>Pirog</cp:lastModifiedBy>
  <cp:revision>51</cp:revision>
  <dcterms:modified xsi:type="dcterms:W3CDTF">2019-01-20T19:28:26Z</dcterms:modified>
</cp:coreProperties>
</file>