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0" r:id="rId1"/>
    <p:sldMasterId id="2147484025" r:id="rId2"/>
  </p:sldMasterIdLst>
  <p:notesMasterIdLst>
    <p:notesMasterId r:id="rId27"/>
  </p:notesMasterIdLst>
  <p:sldIdLst>
    <p:sldId id="257" r:id="rId3"/>
    <p:sldId id="360" r:id="rId4"/>
    <p:sldId id="361" r:id="rId5"/>
    <p:sldId id="276" r:id="rId6"/>
    <p:sldId id="278" r:id="rId7"/>
    <p:sldId id="279" r:id="rId8"/>
    <p:sldId id="329" r:id="rId9"/>
    <p:sldId id="348" r:id="rId10"/>
    <p:sldId id="351" r:id="rId11"/>
    <p:sldId id="306" r:id="rId12"/>
    <p:sldId id="282" r:id="rId13"/>
    <p:sldId id="287" r:id="rId14"/>
    <p:sldId id="301" r:id="rId15"/>
    <p:sldId id="290" r:id="rId16"/>
    <p:sldId id="304" r:id="rId17"/>
    <p:sldId id="297" r:id="rId18"/>
    <p:sldId id="300" r:id="rId19"/>
    <p:sldId id="327" r:id="rId20"/>
    <p:sldId id="319" r:id="rId21"/>
    <p:sldId id="317" r:id="rId22"/>
    <p:sldId id="332" r:id="rId23"/>
    <p:sldId id="334" r:id="rId24"/>
    <p:sldId id="362" r:id="rId25"/>
    <p:sldId id="356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AF3B4"/>
    <a:srgbClr val="DDDDDD"/>
    <a:srgbClr val="0033CC"/>
    <a:srgbClr val="FFCCCC"/>
    <a:srgbClr val="D4AC02"/>
    <a:srgbClr val="0000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382" autoAdjust="0"/>
  </p:normalViewPr>
  <p:slideViewPr>
    <p:cSldViewPr>
      <p:cViewPr varScale="1">
        <p:scale>
          <a:sx n="72" d="100"/>
          <a:sy n="72" d="100"/>
        </p:scale>
        <p:origin x="-82" y="-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6E481AA-C4CE-4D90-8E4F-AC88032CA960}" type="datetimeFigureOut">
              <a:rPr lang="ru-RU"/>
              <a:pPr>
                <a:defRPr/>
              </a:pPr>
              <a:t>24.01.2019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3357BCF-1FD5-4DDD-B23B-43A29E4D02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007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E72A9A6-4D59-46CA-894F-D49EDC4194C2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5EF6E-5E51-4280-BE68-E0C13B4971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332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1EA62-568B-4E7F-B222-9949560834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2199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21752-1548-40EB-993C-5EA4DDE153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6479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1625"/>
            <a:ext cx="7772400" cy="146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56F97-2832-4286-8EA2-4B0E7D63C6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267409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3E179-3097-42A0-9AB8-A7585314AD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508300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301625" y="3925888"/>
            <a:ext cx="4194175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F6C7C-81FD-4A49-B011-4CD941A417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937376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97F83-3E2C-4FD5-9E23-FACF78E242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4016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D924F-BA49-4726-851E-CC118264FB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9086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44D89-D132-4962-B0C4-6EFA45AC86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2419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8505C-2DAC-4A8C-8321-278B86AD49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0901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4E762-47E5-4A60-9394-F772582096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0260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96B96-BFC0-4086-89EE-6A87B80C59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7245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5135-BBEC-453D-A892-3244897126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1268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53236-ABE2-4A89-8A64-9A8E069133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2389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B6B7B-221E-432F-9595-9B49B67D9E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4165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BD102-D702-42C6-B777-AC0935E8DB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4575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A0019-B8CB-4BC3-94CE-2E9E8840C4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4882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A4636-7A48-48EA-83C9-075E15ADB7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411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84D6A-33C9-4196-B033-AC176CFD3F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26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09848-D17F-4C35-A19E-C43CF4E162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765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12CDA-C2D3-4208-985A-E2E3AE9E14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7803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1947E-626D-4BEC-BACD-E46C5695D6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0844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57EAD-CC34-4962-96A9-4651BCA283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3616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03F2D-D9C4-4C5B-880E-71282C961A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6195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425C3-CEC8-47BD-8B03-8C27833FA3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3969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91892C84-37D8-43D6-9035-E6D6E0EF81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18" r:id="rId2"/>
    <p:sldLayoutId id="2147484235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36" r:id="rId9"/>
    <p:sldLayoutId id="2147484224" r:id="rId10"/>
    <p:sldLayoutId id="2147484225" r:id="rId11"/>
    <p:sldLayoutId id="2147484237" r:id="rId12"/>
    <p:sldLayoutId id="2147484238" r:id="rId13"/>
    <p:sldLayoutId id="2147484239" r:id="rId14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0E64D15-03EA-4008-8F46-076414E0B6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40" r:id="rId1"/>
    <p:sldLayoutId id="2147484226" r:id="rId2"/>
    <p:sldLayoutId id="2147484241" r:id="rId3"/>
    <p:sldLayoutId id="2147484227" r:id="rId4"/>
    <p:sldLayoutId id="2147484242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0_5bacf_c3a8c9a_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722" y="825810"/>
            <a:ext cx="4282803" cy="100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15"/>
          <p:cNvSpPr txBox="1">
            <a:spLocks noChangeArrowheads="1"/>
          </p:cNvSpPr>
          <p:nvPr/>
        </p:nvSpPr>
        <p:spPr bwMode="auto">
          <a:xfrm>
            <a:off x="309563" y="4945063"/>
            <a:ext cx="8208962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Arial" charset="0"/>
              </a:rPr>
              <a:t>Презентация  посвящается </a:t>
            </a:r>
          </a:p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Arial" charset="0"/>
              </a:rPr>
              <a:t> участникам и ветеранам </a:t>
            </a:r>
          </a:p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Arial" charset="0"/>
              </a:rPr>
              <a:t>Великой Отечественной войны 1941-1945 </a:t>
            </a:r>
            <a:r>
              <a:rPr lang="ru-RU" altLang="ru-RU" sz="2000" b="1" dirty="0" err="1">
                <a:solidFill>
                  <a:schemeClr val="tx1"/>
                </a:solidFill>
                <a:latin typeface="Arial" charset="0"/>
              </a:rPr>
              <a:t>г.г</a:t>
            </a:r>
            <a:r>
              <a:rPr lang="ru-RU" altLang="ru-RU" sz="2000" b="1" dirty="0">
                <a:solidFill>
                  <a:schemeClr val="tx1"/>
                </a:solidFill>
                <a:latin typeface="Arial" charset="0"/>
              </a:rPr>
              <a:t>., </a:t>
            </a:r>
          </a:p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Arial" charset="0"/>
              </a:rPr>
              <a:t>нашим </a:t>
            </a:r>
            <a:r>
              <a:rPr lang="ru-RU" altLang="ru-RU" sz="2000" b="1" dirty="0" err="1">
                <a:solidFill>
                  <a:schemeClr val="tx1"/>
                </a:solidFill>
                <a:latin typeface="Arial" charset="0"/>
              </a:rPr>
              <a:t>климовчанам</a:t>
            </a:r>
            <a:r>
              <a:rPr lang="ru-RU" altLang="ru-RU" sz="2000" b="1" dirty="0">
                <a:solidFill>
                  <a:schemeClr val="tx1"/>
                </a:solidFill>
                <a:latin typeface="Arial" charset="0"/>
              </a:rPr>
              <a:t>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8908" y="2636912"/>
            <a:ext cx="8964489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«Есть память, которой не </a:t>
            </a:r>
          </a:p>
          <a:p>
            <a:pPr algn="ctr">
              <a:defRPr/>
            </a:pPr>
            <a:r>
              <a:rPr lang="ru-RU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будет забвенья и слава, которой не будет конца…»</a:t>
            </a:r>
          </a:p>
        </p:txBody>
      </p:sp>
      <p:pic>
        <p:nvPicPr>
          <p:cNvPr id="3" name="песн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3166" y="2030412"/>
            <a:ext cx="487363" cy="4873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1" y="308177"/>
            <a:ext cx="3182937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107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altLang="ru-RU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61975"/>
            <a:ext cx="381635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827088" y="0"/>
            <a:ext cx="778668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200" b="1">
                <a:solidFill>
                  <a:srgbClr val="990000"/>
                </a:solidFill>
                <a:latin typeface="Arial" charset="0"/>
              </a:rPr>
              <a:t>Колесникова Екатерина Ивановна 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4362450" y="868363"/>
            <a:ext cx="4464050" cy="575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dirty="0">
                <a:solidFill>
                  <a:schemeClr val="tx1"/>
                </a:solidFill>
                <a:latin typeface="Arial" charset="0"/>
              </a:rPr>
              <a:t>У Екатерины Ивановны Колесниковой есть драгоценный жакет с орденом Красной звезды, орденом Отечественной войны 1 степени и множество медалей, среди которых самые дорогие – «за оборону Москвы», «За боевые заслуги», «За победу над Германией и «За трудовую доблесть» полученная  уже в мирное время.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600" b="1" dirty="0">
              <a:solidFill>
                <a:schemeClr val="tx1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600" b="1" dirty="0">
                <a:solidFill>
                  <a:schemeClr val="tx1"/>
                </a:solidFill>
                <a:latin typeface="Arial" charset="0"/>
              </a:rPr>
              <a:t>Всю войну Екатерина Ивановна прослужила старшей операционной сестрой. Победа застала ее в госпитале города </a:t>
            </a:r>
            <a:r>
              <a:rPr lang="ru-RU" altLang="ru-RU" sz="1600" b="1" dirty="0" err="1">
                <a:solidFill>
                  <a:schemeClr val="tx1"/>
                </a:solidFill>
                <a:latin typeface="Arial" charset="0"/>
              </a:rPr>
              <a:t>Нейстрелиц</a:t>
            </a:r>
            <a:r>
              <a:rPr lang="ru-RU" altLang="ru-RU" sz="1600" b="1" dirty="0">
                <a:solidFill>
                  <a:schemeClr val="tx1"/>
                </a:solidFill>
                <a:latin typeface="Arial" charset="0"/>
              </a:rPr>
              <a:t> в 90 км от Берлина.</a:t>
            </a:r>
            <a:r>
              <a:rPr lang="ru-RU" altLang="ru-RU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altLang="ru-RU" sz="1600" b="1" dirty="0">
                <a:solidFill>
                  <a:schemeClr val="tx1"/>
                </a:solidFill>
                <a:latin typeface="Arial" charset="0"/>
              </a:rPr>
              <a:t>Домой в Климовск Екатерина Ивановна смогла вернуться  только спустя год  после долгожданной Победы в 1946г.  В Климовске  Екатерина Ивановна работала в медсанчасти КШЗ. За долгие годы работы Екатерину Ивановну награждали  много раз, но главной своей трудовой наградой она считала  медаль «За трудовую доблесть».</a:t>
            </a:r>
          </a:p>
        </p:txBody>
      </p:sp>
    </p:spTree>
  </p:cSld>
  <p:clrMapOvr>
    <a:masterClrMapping/>
  </p:clrMapOvr>
  <p:transition spd="slow" advClick="0" advTm="239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787900" y="116632"/>
            <a:ext cx="4497388" cy="1431925"/>
          </a:xfrm>
        </p:spPr>
        <p:txBody>
          <a:bodyPr/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altLang="ru-RU" sz="3300" dirty="0" smtClean="0">
                <a:solidFill>
                  <a:schemeClr val="bg2">
                    <a:lumMod val="25000"/>
                  </a:schemeClr>
                </a:solidFill>
              </a:rPr>
              <a:t>Максимов </a:t>
            </a:r>
            <a:br>
              <a:rPr lang="ru-RU" altLang="ru-RU" sz="33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altLang="ru-RU" sz="3300" dirty="0" smtClean="0">
                <a:solidFill>
                  <a:schemeClr val="bg2">
                    <a:lumMod val="25000"/>
                  </a:schemeClr>
                </a:solidFill>
              </a:rPr>
              <a:t>Иван Николаевич</a:t>
            </a:r>
          </a:p>
        </p:txBody>
      </p:sp>
      <p:pic>
        <p:nvPicPr>
          <p:cNvPr id="22531" name="Picture 6" descr="Максимов_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098550"/>
            <a:ext cx="4032250" cy="4956175"/>
          </a:xfrm>
          <a:ln w="254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900113" y="6054725"/>
            <a:ext cx="3168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1"/>
                </a:solidFill>
                <a:latin typeface="Arial" charset="0"/>
              </a:rPr>
              <a:t>Октябрь 1949г.                Гвардии лейтенант</a:t>
            </a:r>
          </a:p>
        </p:txBody>
      </p:sp>
      <p:pic>
        <p:nvPicPr>
          <p:cNvPr id="225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00013"/>
            <a:ext cx="327660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Text Box 14"/>
          <p:cNvSpPr txBox="1">
            <a:spLocks noChangeArrowheads="1"/>
          </p:cNvSpPr>
          <p:nvPr/>
        </p:nvSpPr>
        <p:spPr bwMode="auto">
          <a:xfrm>
            <a:off x="4787900" y="1341438"/>
            <a:ext cx="4140200" cy="535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1"/>
                </a:solidFill>
                <a:latin typeface="Arial" charset="0"/>
              </a:rPr>
              <a:t>В огненном 1941 году после окончания  7 классов Иван Николаевич  вместе с другими своими сверстниками приближал победу на трудовом фронте.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1"/>
                </a:solidFill>
                <a:latin typeface="Arial" charset="0"/>
              </a:rPr>
              <a:t>	В декабре 1942 года был призван в армию. Учился в пехотном училище в Архангельской области.  Затем был направлен на первый Прибалтийский фронт, командовал пулеметным взводом, потом ротой в гвардейском стрелковом полку. Конец войны пришлось провести в госпитале в Казани, куда попал после тяжелого ранения при освобождении Белоруссии.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1"/>
                </a:solidFill>
                <a:latin typeface="Arial" charset="0"/>
              </a:rPr>
              <a:t>	</a:t>
            </a:r>
          </a:p>
        </p:txBody>
      </p:sp>
    </p:spTree>
  </p:cSld>
  <p:clrMapOvr>
    <a:masterClrMapping/>
  </p:clrMapOvr>
  <p:transition spd="slow" advClick="0" advTm="2034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Максимов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375"/>
            <a:ext cx="4130675" cy="60483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250825" y="549275"/>
            <a:ext cx="4105275" cy="409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Arial" charset="0"/>
              </a:rPr>
              <a:t>    	 </a:t>
            </a:r>
            <a:r>
              <a:rPr lang="ru-RU" altLang="ru-RU" sz="2000" b="1">
                <a:solidFill>
                  <a:schemeClr val="tx1"/>
                </a:solidFill>
                <a:latin typeface="Arial" charset="0"/>
              </a:rPr>
              <a:t>После войны избрал путь профессионального военного.  В конце    1970    года закончил службу на Дальнем Востоке в должности начальника разведки дивизии и переехал в Климовск.    	До 2011 года  был председателем Совета ветеранов Климовска, защищал интересы фронтовиков и заслуженных ветеранов .</a:t>
            </a:r>
          </a:p>
        </p:txBody>
      </p:sp>
      <p:pic>
        <p:nvPicPr>
          <p:cNvPr id="2355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4221163"/>
            <a:ext cx="3852862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341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altLang="ru-RU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6" descr="DSC085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836613"/>
            <a:ext cx="4772025" cy="5680075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590550" y="0"/>
            <a:ext cx="8229600" cy="69215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Подрезов Алексей Дмитриевич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5508625" y="1268413"/>
            <a:ext cx="3311525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  <a:latin typeface="Arial" charset="0"/>
              </a:rPr>
              <a:t>В   сентябре    1942     года восемнадцатилетнего Алексея  вызвали в райвоенкомат. Пешком из села Красного (Подольский р-н) он  в  числе  других  новобранцев  прошел   до   станции   Подольск, затем  на  электричке доехал  до подмосковного Павловского Пасада.  Там     сформировали состав из 650-700 новобранцев, который отправился в сторону Ленинграда…</a:t>
            </a:r>
            <a:endParaRPr lang="ru-RU" altLang="ru-RU" sz="16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spd="slow" advClick="0" advTm="11483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награда Подрезову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388" y="354013"/>
            <a:ext cx="8321675" cy="6010275"/>
          </a:xfrm>
        </p:spPr>
      </p:pic>
      <p:sp>
        <p:nvSpPr>
          <p:cNvPr id="25603" name="Text Box 8"/>
          <p:cNvSpPr txBox="1">
            <a:spLocks noChangeArrowheads="1"/>
          </p:cNvSpPr>
          <p:nvPr/>
        </p:nvSpPr>
        <p:spPr bwMode="auto">
          <a:xfrm>
            <a:off x="257175" y="6381750"/>
            <a:ext cx="8675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000" b="1">
                <a:latin typeface="Arial" charset="0"/>
              </a:rPr>
              <a:t>Благодарность краснофлотцу Подрезову Алексею Дмитриевичу</a:t>
            </a:r>
          </a:p>
        </p:txBody>
      </p:sp>
    </p:spTree>
  </p:cSld>
  <p:clrMapOvr>
    <a:masterClrMapping/>
  </p:clrMapOvr>
  <p:transition spd="slow" advClick="0" advTm="7041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altLang="ru-RU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" y="1742787"/>
            <a:ext cx="3167062" cy="473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4743450" y="506413"/>
            <a:ext cx="407702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FAF3B4"/>
                </a:solidFill>
                <a:latin typeface="Arial" charset="0"/>
              </a:rPr>
              <a:t>Когда началась война, Ванда Устиновна, будучи студенткой 4-го  курса   Курского медицинского   института,   проходила практику    в  родном    городе    Орле. Оглушающее    и      трагическое выступление Молотова о начале войны с фашистами  услышала  как  раз  в  те минуты, когда в отделении принимала роды. Через несколько дней вернулась в институт.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FAF3B4"/>
                </a:solidFill>
                <a:latin typeface="Arial" charset="0"/>
              </a:rPr>
              <a:t>А 1 сентября  она получила назначение в    Орловский    госпиталь.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dirty="0">
                <a:solidFill>
                  <a:srgbClr val="FAF3B4"/>
                </a:solidFill>
                <a:latin typeface="Arial" charset="0"/>
              </a:rPr>
              <a:t>Ванда Устиновна окончила войну в звании капитана. Награждена медалями «За оборону Москвы», «За взятие Кенигсберга, «За победу над Германией».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3375" y="333375"/>
            <a:ext cx="4421188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4000" b="1" kern="0" dirty="0" err="1">
                <a:solidFill>
                  <a:srgbClr val="FAF3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Трейгис</a:t>
            </a:r>
            <a:r>
              <a:rPr lang="ru-RU" altLang="ru-RU" sz="4000" b="1" kern="0" dirty="0">
                <a:solidFill>
                  <a:srgbClr val="FAF3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Ванда Устиновна</a:t>
            </a:r>
            <a:endParaRPr lang="ru-RU" sz="4000" b="1" kern="0" dirty="0">
              <a:solidFill>
                <a:srgbClr val="FAF3B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15311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536" y="116632"/>
            <a:ext cx="7884368" cy="1143000"/>
          </a:xfrm>
        </p:spPr>
        <p:txBody>
          <a:bodyPr/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altLang="ru-RU" sz="3600" dirty="0" smtClean="0"/>
              <a:t>        Репин Валерий Павлович </a:t>
            </a:r>
            <a:br>
              <a:rPr lang="ru-RU" altLang="ru-RU" sz="3600" dirty="0" smtClean="0"/>
            </a:br>
            <a:r>
              <a:rPr lang="ru-RU" altLang="ru-RU" sz="1600" dirty="0" smtClean="0"/>
              <a:t>(Участник парада победы в Москве на Красной площади 24 июня 1945 года.)</a:t>
            </a:r>
          </a:p>
        </p:txBody>
      </p:sp>
      <p:pic>
        <p:nvPicPr>
          <p:cNvPr id="27651" name="Picture 10" descr="aaa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341438"/>
            <a:ext cx="3024187" cy="4557712"/>
          </a:xfrm>
          <a:ln w="38100">
            <a:solidFill>
              <a:srgbClr val="EAEAEA"/>
            </a:solidFill>
            <a:miter lim="800000"/>
            <a:headEnd/>
            <a:tailEnd/>
          </a:ln>
        </p:spPr>
      </p:pic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4899025" y="1341438"/>
            <a:ext cx="3887788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1"/>
                </a:solidFill>
                <a:latin typeface="Arial" charset="0"/>
              </a:rPr>
              <a:t>Когда началась война, Валерий учился в ремесленном училище в Колпино под Ленинградом, а практику проходил на Ижорском заводе. С каждым днем налеты вражеских самолетов становились все чаще. Вскоре пришло известие, что в их районе немцы высадили многочисленный десант. Оставаться в Колпино становилось опасно.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1"/>
                </a:solidFill>
                <a:latin typeface="Arial" charset="0"/>
              </a:rPr>
              <a:t>	26 августа директор училища Г. М. Бауман принял решение отправить ремесленников в Ленинград. 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941888"/>
            <a:ext cx="3279775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509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7"/>
          <p:cNvSpPr txBox="1">
            <a:spLocks noChangeArrowheads="1"/>
          </p:cNvSpPr>
          <p:nvPr/>
        </p:nvSpPr>
        <p:spPr bwMode="auto">
          <a:xfrm>
            <a:off x="4932040" y="188913"/>
            <a:ext cx="3816424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Arial" charset="0"/>
              </a:rPr>
              <a:t>За мужество и героизм, проявленные в борьбе с немецко-фашистскими захватчиками, В. П. Репину были вручены орден Красной Звезды, четыре Ордена Отечественной войны и множество медалей.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Arial" charset="0"/>
              </a:rPr>
              <a:t>В. П. Репин – участник парада Победы 24 июня 1945 года на Красной площади.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Arial" charset="0"/>
              </a:rPr>
              <a:t>В колонне 3-го Украинского фронта во втором ряду под двадцать третьим  номером  чеканил шаг старшина Валерий Репин. Этот парад был не последним в его жизни. Более 18 раз довелось фронтовику в послевоенной время  пройти торжественным маршем по Красной площади.</a:t>
            </a:r>
          </a:p>
        </p:txBody>
      </p:sp>
      <p:pic>
        <p:nvPicPr>
          <p:cNvPr id="132104" name="Picture 8" descr="Репин В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332655"/>
            <a:ext cx="4392488" cy="6398881"/>
          </a:xfrm>
          <a:prstGeom prst="ellipse">
            <a:avLst/>
          </a:prstGeom>
          <a:ln w="190500" cap="rnd">
            <a:solidFill>
              <a:srgbClr val="C8C6BD"/>
            </a:solidFill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16578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5"/>
          <p:cNvSpPr txBox="1">
            <a:spLocks noChangeArrowheads="1"/>
          </p:cNvSpPr>
          <p:nvPr/>
        </p:nvSpPr>
        <p:spPr bwMode="auto">
          <a:xfrm>
            <a:off x="2124075" y="549275"/>
            <a:ext cx="5472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52936" name="Rectangle 8"/>
          <p:cNvSpPr>
            <a:spLocks noGrp="1" noChangeArrowheads="1"/>
          </p:cNvSpPr>
          <p:nvPr>
            <p:ph type="title"/>
          </p:nvPr>
        </p:nvSpPr>
        <p:spPr>
          <a:xfrm>
            <a:off x="239063" y="297765"/>
            <a:ext cx="5257105" cy="1143000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altLang="ru-RU" sz="4000" dirty="0" smtClean="0"/>
              <a:t>Воробьев Николай Иванович</a:t>
            </a:r>
          </a:p>
        </p:txBody>
      </p:sp>
      <p:pic>
        <p:nvPicPr>
          <p:cNvPr id="29700" name="Picture 11" descr="Бобруйс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12925"/>
            <a:ext cx="4648200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Rectangle 13"/>
          <p:cNvSpPr>
            <a:spLocks noChangeArrowheads="1"/>
          </p:cNvSpPr>
          <p:nvPr/>
        </p:nvSpPr>
        <p:spPr bwMode="auto">
          <a:xfrm>
            <a:off x="5508625" y="549275"/>
            <a:ext cx="3527425" cy="30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dirty="0">
                <a:solidFill>
                  <a:schemeClr val="tx1"/>
                </a:solidFill>
                <a:latin typeface="Arial" charset="0"/>
              </a:rPr>
              <a:t>Из воспоминаний фронтовика: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chemeClr val="tx1"/>
                </a:solidFill>
                <a:latin typeface="Arial" charset="0"/>
              </a:rPr>
              <a:t>…Под Брянском это случилось …                            Бои лютые шли... Вызывает командир и говорит: «Возлагается на тебя, боец, ответственное задание. Будешь следить за передвижением немцам все сообщать!». Провели скрытно до места. Там окоп был. Заполз туда вместе с телефоном, а сопровождение вернулось. Немного не по себе, один ведь. Но ничего, оклемался, сосредоточился, прижал бинокль к глазам, смотрю...</a:t>
            </a: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16338"/>
            <a:ext cx="1511300" cy="26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383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3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323528" y="33231"/>
            <a:ext cx="6300192" cy="792163"/>
          </a:xfrm>
        </p:spPr>
        <p:txBody>
          <a:bodyPr/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altLang="ru-RU" sz="4000" dirty="0" err="1" smtClean="0">
                <a:solidFill>
                  <a:srgbClr val="002060"/>
                </a:solidFill>
              </a:rPr>
              <a:t>Фирюлин</a:t>
            </a:r>
            <a:r>
              <a:rPr lang="ru-RU" altLang="ru-RU" sz="4000" dirty="0" smtClean="0">
                <a:solidFill>
                  <a:srgbClr val="002060"/>
                </a:solidFill>
              </a:rPr>
              <a:t> </a:t>
            </a:r>
            <a:br>
              <a:rPr lang="ru-RU" altLang="ru-RU" sz="4000" dirty="0" smtClean="0">
                <a:solidFill>
                  <a:srgbClr val="002060"/>
                </a:solidFill>
              </a:rPr>
            </a:br>
            <a:r>
              <a:rPr lang="ru-RU" altLang="ru-RU" sz="4000" dirty="0" smtClean="0">
                <a:solidFill>
                  <a:srgbClr val="002060"/>
                </a:solidFill>
              </a:rPr>
              <a:t>Михаил Сергеевич</a:t>
            </a:r>
          </a:p>
        </p:txBody>
      </p:sp>
      <p:pic>
        <p:nvPicPr>
          <p:cNvPr id="30723" name="Picture 6" descr="Фирюлин Михаил Сергеевич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916113"/>
            <a:ext cx="1765300" cy="2647950"/>
          </a:xfrm>
          <a:ln w="57150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30724" name="Picture 9" descr="Фирюлин Михаил Сергеевич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3284538"/>
            <a:ext cx="2151062" cy="2736850"/>
          </a:xfrm>
          <a:noFill/>
          <a:ln w="57150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3072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1557338"/>
            <a:ext cx="4232275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6" name="Text Box 11"/>
          <p:cNvSpPr txBox="1">
            <a:spLocks noChangeArrowheads="1"/>
          </p:cNvSpPr>
          <p:nvPr/>
        </p:nvSpPr>
        <p:spPr bwMode="auto">
          <a:xfrm>
            <a:off x="2344738" y="1557338"/>
            <a:ext cx="2376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Автобиография:</a:t>
            </a:r>
          </a:p>
        </p:txBody>
      </p:sp>
    </p:spTree>
  </p:cSld>
  <p:clrMapOvr>
    <a:masterClrMapping/>
  </p:clrMapOvr>
  <p:transition spd="slow" advClick="0" advTm="1800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Третий\мои документы\Downloads\forumfullimg~crimea~1363342077867~13656594016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00013"/>
            <a:ext cx="9639300" cy="753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76672"/>
            <a:ext cx="7560147" cy="59093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«От героев былых времен</a:t>
            </a:r>
          </a:p>
          <a:p>
            <a:pPr>
              <a:defRPr/>
            </a:pPr>
            <a:r>
              <a:rPr lang="ru-RU" alt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Не осталось порой имен.</a:t>
            </a:r>
          </a:p>
          <a:p>
            <a:pPr>
              <a:defRPr/>
            </a:pPr>
            <a:r>
              <a:rPr lang="ru-RU" alt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Те, что приняли смертный бой,</a:t>
            </a:r>
          </a:p>
          <a:p>
            <a:pPr>
              <a:defRPr/>
            </a:pPr>
            <a:r>
              <a:rPr lang="ru-RU" alt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Стали просто землей, травой.</a:t>
            </a:r>
          </a:p>
          <a:p>
            <a:pPr>
              <a:defRPr/>
            </a:pPr>
            <a:endParaRPr lang="ru-RU" alt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>
              <a:defRPr/>
            </a:pPr>
            <a:r>
              <a:rPr lang="ru-RU" alt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Только </a:t>
            </a:r>
            <a:r>
              <a:rPr lang="ru-RU" alt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грозная </a:t>
            </a:r>
            <a:r>
              <a:rPr lang="ru-RU" alt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доблесть их</a:t>
            </a:r>
          </a:p>
          <a:p>
            <a:pPr>
              <a:defRPr/>
            </a:pPr>
            <a:r>
              <a:rPr lang="ru-RU" alt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Поселилась в сердцах живых</a:t>
            </a:r>
          </a:p>
          <a:p>
            <a:pPr>
              <a:defRPr/>
            </a:pPr>
            <a:r>
              <a:rPr lang="ru-RU" alt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Тот вечный огонь,</a:t>
            </a:r>
          </a:p>
          <a:p>
            <a:pPr>
              <a:defRPr/>
            </a:pPr>
            <a:r>
              <a:rPr lang="ru-RU" alt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Нам завещанный  одним,</a:t>
            </a:r>
          </a:p>
          <a:p>
            <a:pPr>
              <a:defRPr/>
            </a:pPr>
            <a:r>
              <a:rPr lang="ru-RU" alt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Мы в груди храним</a:t>
            </a:r>
            <a:r>
              <a:rPr lang="ru-RU" alt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.»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8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31" name="Rectangle 7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9586913" cy="1143000"/>
          </a:xfrm>
        </p:spPr>
        <p:txBody>
          <a:bodyPr/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altLang="ru-RU" sz="3200" dirty="0" smtClean="0">
                <a:solidFill>
                  <a:srgbClr val="002060"/>
                </a:solidFill>
              </a:rPr>
              <a:t>Кукушкин  Николай Александрович,                   ефрейтор</a:t>
            </a:r>
          </a:p>
        </p:txBody>
      </p:sp>
      <p:pic>
        <p:nvPicPr>
          <p:cNvPr id="31747" name="Picture 6" descr="Кукушкин_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25538"/>
            <a:ext cx="4968875" cy="3470275"/>
          </a:xfrm>
          <a:ln w="63500">
            <a:solidFill>
              <a:srgbClr val="CCECFF"/>
            </a:solidFill>
            <a:miter lim="800000"/>
            <a:headEnd/>
            <a:tailEnd/>
          </a:ln>
        </p:spPr>
      </p:pic>
      <p:pic>
        <p:nvPicPr>
          <p:cNvPr id="31748" name="Picture 9" descr="Кукушкин_6 pn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836613"/>
            <a:ext cx="3621087" cy="5370512"/>
          </a:xfrm>
          <a:noFill/>
          <a:ln w="63500">
            <a:solidFill>
              <a:srgbClr val="CCECFF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" y="4509120"/>
            <a:ext cx="4465638" cy="294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0" name="Text Box 11"/>
          <p:cNvSpPr txBox="1">
            <a:spLocks noChangeArrowheads="1"/>
          </p:cNvSpPr>
          <p:nvPr/>
        </p:nvSpPr>
        <p:spPr bwMode="auto">
          <a:xfrm>
            <a:off x="7818438" y="6237288"/>
            <a:ext cx="10795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1"/>
                </a:solidFill>
                <a:latin typeface="Arial" charset="0"/>
              </a:rPr>
              <a:t>Справа</a:t>
            </a:r>
          </a:p>
        </p:txBody>
      </p:sp>
      <p:sp>
        <p:nvSpPr>
          <p:cNvPr id="31751" name="Text Box 12"/>
          <p:cNvSpPr txBox="1">
            <a:spLocks noChangeArrowheads="1"/>
          </p:cNvSpPr>
          <p:nvPr/>
        </p:nvSpPr>
        <p:spPr bwMode="auto">
          <a:xfrm>
            <a:off x="323850" y="4724400"/>
            <a:ext cx="4392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1"/>
                </a:solidFill>
                <a:latin typeface="Arial" charset="0"/>
              </a:rPr>
              <a:t>Крайний слева</a:t>
            </a:r>
          </a:p>
        </p:txBody>
      </p:sp>
    </p:spTree>
  </p:cSld>
  <p:clrMapOvr>
    <a:masterClrMapping/>
  </p:clrMapOvr>
  <p:transition advClick="0" advTm="9508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771800" y="332656"/>
            <a:ext cx="6120531" cy="1139825"/>
          </a:xfrm>
        </p:spPr>
        <p:txBody>
          <a:bodyPr/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altLang="ru-RU" sz="4000" i="1" dirty="0" smtClean="0"/>
              <a:t>Молчанова                                       </a:t>
            </a:r>
            <a:r>
              <a:rPr lang="ru-RU" altLang="ru-RU" sz="4000" i="1" dirty="0" err="1" smtClean="0"/>
              <a:t>Леонтина</a:t>
            </a:r>
            <a:r>
              <a:rPr lang="ru-RU" altLang="ru-RU" sz="4000" i="1" dirty="0" smtClean="0"/>
              <a:t> Германовна</a:t>
            </a:r>
          </a:p>
        </p:txBody>
      </p:sp>
      <p:pic>
        <p:nvPicPr>
          <p:cNvPr id="32771" name="Picture 6" descr="Молчанова 4 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0" y="2328863"/>
            <a:ext cx="2665413" cy="3935412"/>
          </a:xfrm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2772" name="Picture 17" descr="Молчанова3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420938"/>
            <a:ext cx="2463800" cy="324008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Text Box 18"/>
          <p:cNvSpPr txBox="1">
            <a:spLocks noChangeArrowheads="1"/>
          </p:cNvSpPr>
          <p:nvPr/>
        </p:nvSpPr>
        <p:spPr bwMode="auto">
          <a:xfrm>
            <a:off x="2555875" y="5734050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tx1"/>
                </a:solidFill>
                <a:latin typeface="Arial" charset="0"/>
              </a:rPr>
              <a:t>1944 год</a:t>
            </a:r>
          </a:p>
        </p:txBody>
      </p:sp>
      <p:sp>
        <p:nvSpPr>
          <p:cNvPr id="32774" name="Text Box 19"/>
          <p:cNvSpPr txBox="1">
            <a:spLocks noChangeArrowheads="1"/>
          </p:cNvSpPr>
          <p:nvPr/>
        </p:nvSpPr>
        <p:spPr bwMode="auto">
          <a:xfrm>
            <a:off x="5940425" y="6237288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tx1"/>
                </a:solidFill>
                <a:latin typeface="Arial" charset="0"/>
              </a:rPr>
              <a:t> 80-е годы</a:t>
            </a:r>
          </a:p>
        </p:txBody>
      </p:sp>
      <p:pic>
        <p:nvPicPr>
          <p:cNvPr id="32775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688">
            <a:off x="-95250" y="558800"/>
            <a:ext cx="272732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9296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6" descr="День Победы Чехословакия Брно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964406"/>
            <a:ext cx="8064896" cy="4575988"/>
          </a:xfrm>
          <a:noFill/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1475656" y="5699125"/>
            <a:ext cx="6480175" cy="1158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Arial" charset="0"/>
              </a:rPr>
              <a:t>9 Мая 1945 г. Чехословакия г. Брно.</a:t>
            </a:r>
            <a:r>
              <a:rPr lang="ru-RU" altLang="ru-RU" sz="2000" dirty="0">
                <a:solidFill>
                  <a:srgbClr val="002060"/>
                </a:solidFill>
                <a:latin typeface="Arial" charset="0"/>
              </a:rPr>
              <a:t>                                                     Молчанова Л.Г. – крайняя слева в третьем ряду</a:t>
            </a:r>
          </a:p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3379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3095626" cy="192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8986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-468560" y="332656"/>
            <a:ext cx="9721080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200" dirty="0"/>
              <a:t>В фильме использовались материалы </a:t>
            </a:r>
            <a:r>
              <a:rPr lang="ru-RU" sz="3200" dirty="0" smtClean="0"/>
              <a:t>из личных архивов   наших </a:t>
            </a:r>
            <a:r>
              <a:rPr lang="ru-RU" sz="3200" dirty="0"/>
              <a:t>читателей, </a:t>
            </a:r>
            <a:r>
              <a:rPr lang="ru-RU" sz="3200" dirty="0" smtClean="0"/>
              <a:t>участников Великой </a:t>
            </a:r>
            <a:r>
              <a:rPr lang="ru-RU" sz="3200" dirty="0"/>
              <a:t>Отечественной войны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04864"/>
            <a:ext cx="5496835" cy="412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780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1"/>
    </mc:Choice>
    <mc:Fallback>
      <p:transition spd="slow" advTm="695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Третий\мои документы\Downloads\zastavki_com_16203_1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104" y="3140968"/>
            <a:ext cx="3182938" cy="1989137"/>
          </a:xfrm>
          <a:noFill/>
          <a:ln>
            <a:solidFill>
              <a:schemeClr val="accent1">
                <a:alpha val="83000"/>
              </a:schemeClr>
            </a:solidFill>
          </a:ln>
        </p:spPr>
      </p:pic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467544" y="1387475"/>
            <a:ext cx="854075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altLang="ru-RU" sz="2000" b="1" dirty="0"/>
              <a:t>Адрес:</a:t>
            </a:r>
          </a:p>
          <a:p>
            <a:pPr marL="46037" indent="0" eaLnBrk="1" hangingPunct="1">
              <a:buFont typeface="Georgia" pitchFamily="18" charset="0"/>
              <a:buNone/>
              <a:defRPr/>
            </a:pPr>
            <a:r>
              <a:rPr lang="ru-RU" altLang="ru-RU" sz="2000" b="1" dirty="0" smtClean="0"/>
              <a:t>142184,Московская область, </a:t>
            </a:r>
            <a:r>
              <a:rPr lang="ru-RU" altLang="ru-RU" sz="2000" b="1" dirty="0" err="1" smtClean="0"/>
              <a:t>Г.о</a:t>
            </a:r>
            <a:r>
              <a:rPr lang="ru-RU" altLang="ru-RU" sz="2000" b="1" dirty="0" smtClean="0"/>
              <a:t>. Подольск, г. Подольск,                 </a:t>
            </a:r>
            <a:r>
              <a:rPr lang="ru-RU" altLang="ru-RU" sz="2000" b="1" dirty="0" err="1" smtClean="0"/>
              <a:t>мкр</a:t>
            </a:r>
            <a:r>
              <a:rPr lang="ru-RU" altLang="ru-RU" sz="2000" b="1" dirty="0" smtClean="0"/>
              <a:t>-н Климовск, </a:t>
            </a:r>
            <a:r>
              <a:rPr lang="ru-RU" altLang="ru-RU" sz="2000" b="1" dirty="0"/>
              <a:t>Проспект 50 лет Октября, д.13.</a:t>
            </a:r>
            <a:br>
              <a:rPr lang="ru-RU" altLang="ru-RU" sz="2000" b="1" dirty="0"/>
            </a:br>
            <a:r>
              <a:rPr lang="ru-RU" altLang="ru-RU" sz="2000" b="1" dirty="0"/>
              <a:t>Контактный </a:t>
            </a:r>
            <a:r>
              <a:rPr lang="ru-RU" altLang="ru-RU" sz="2000" b="1" dirty="0" smtClean="0"/>
              <a:t>телефон/факс</a:t>
            </a:r>
            <a:r>
              <a:rPr lang="ru-RU" altLang="ru-RU" sz="2000" b="1" dirty="0"/>
              <a:t>: </a:t>
            </a:r>
            <a:r>
              <a:rPr lang="ru-RU" altLang="ru-RU" sz="2000" b="1" dirty="0" smtClean="0"/>
              <a:t>8-946-7-62-80-21</a:t>
            </a:r>
          </a:p>
          <a:p>
            <a:pPr marL="46037" indent="0" eaLnBrk="1" hangingPunct="1">
              <a:buFont typeface="Georgia" pitchFamily="18" charset="0"/>
              <a:buNone/>
              <a:defRPr/>
            </a:pPr>
            <a:endParaRPr lang="ru-RU" altLang="ru-RU" sz="2000" b="1" dirty="0"/>
          </a:p>
          <a:p>
            <a:pPr eaLnBrk="1" hangingPunct="1">
              <a:spcBef>
                <a:spcPts val="1200"/>
              </a:spcBef>
              <a:defRPr/>
            </a:pPr>
            <a:r>
              <a:rPr lang="ru-RU" altLang="ru-RU" sz="2000" b="1" dirty="0" smtClean="0"/>
              <a:t>Авторы презентации:</a:t>
            </a:r>
          </a:p>
          <a:p>
            <a:pPr marL="46037" indent="0" eaLnBrk="1" hangingPunct="1">
              <a:spcBef>
                <a:spcPts val="1200"/>
              </a:spcBef>
              <a:buFont typeface="Georgia" pitchFamily="18" charset="0"/>
              <a:buNone/>
              <a:defRPr/>
            </a:pPr>
            <a:r>
              <a:rPr lang="ru-RU" altLang="ru-RU" sz="2000" b="1" dirty="0" smtClean="0"/>
              <a:t>Ведущий библиотекарь</a:t>
            </a:r>
            <a:br>
              <a:rPr lang="ru-RU" altLang="ru-RU" sz="2000" b="1" dirty="0" smtClean="0"/>
            </a:br>
            <a:r>
              <a:rPr lang="ru-RU" altLang="ru-RU" sz="2000" b="1" i="1" dirty="0" smtClean="0"/>
              <a:t>Платова Наталья Ильинична</a:t>
            </a:r>
          </a:p>
          <a:p>
            <a:pPr marL="46037" indent="0" eaLnBrk="1" hangingPunct="1">
              <a:spcBef>
                <a:spcPts val="1200"/>
              </a:spcBef>
              <a:buFont typeface="Georgia" pitchFamily="18" charset="0"/>
              <a:buNone/>
              <a:defRPr/>
            </a:pPr>
            <a:r>
              <a:rPr lang="ru-RU" altLang="ru-RU" sz="2000" b="1" dirty="0" smtClean="0"/>
              <a:t>Ведущий библиотекарь</a:t>
            </a:r>
            <a:br>
              <a:rPr lang="ru-RU" altLang="ru-RU" sz="2000" b="1" dirty="0" smtClean="0"/>
            </a:br>
            <a:r>
              <a:rPr lang="ru-RU" altLang="ru-RU" sz="2000" b="1" i="1" dirty="0" smtClean="0"/>
              <a:t>Клыкова Ольга Валерьевна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altLang="ru-RU" sz="1600" i="1" dirty="0" smtClean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88913"/>
            <a:ext cx="6512511" cy="1143000"/>
          </a:xfrm>
          <a:prstGeom prst="rect">
            <a:avLst/>
          </a:prstGeom>
          <a:effectLst/>
        </p:spPr>
        <p:txBody>
          <a:bodyPr/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20040" indent="-32004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Библиотека - филиал №26</a:t>
            </a:r>
            <a:b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МУК «ЦБС г. Подольска»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58888" y="5661025"/>
            <a:ext cx="655161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ru-RU" altLang="ru-RU" sz="1600" b="1" dirty="0" smtClean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ru-RU" altLang="ru-RU" sz="20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2018  год</a:t>
            </a:r>
            <a:endParaRPr lang="ru-RU" altLang="ru-RU" sz="20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endParaRPr lang="ru-RU" altLang="ru-RU" sz="2000" dirty="0">
              <a:solidFill>
                <a:srgbClr val="4E3B30"/>
              </a:solidFill>
            </a:endParaRPr>
          </a:p>
        </p:txBody>
      </p:sp>
    </p:spTree>
  </p:cSld>
  <p:clrMapOvr>
    <a:masterClrMapping/>
  </p:clrMapOvr>
  <p:transition spd="slow" advClick="0" advTm="18773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677863"/>
            <a:ext cx="9639300" cy="799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79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9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900" y="10864"/>
            <a:ext cx="7292637" cy="104951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Участники </a:t>
            </a:r>
            <a:r>
              <a:rPr 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ВОВ 1941-1945г.г., </a:t>
            </a: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>
              <a:defRPr/>
            </a:pPr>
            <a:r>
              <a:rPr 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3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климовчане</a:t>
            </a:r>
            <a:r>
              <a:rPr 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, наши читатели:</a:t>
            </a:r>
          </a:p>
          <a:p>
            <a:pPr algn="ctr">
              <a:defRPr/>
            </a:pPr>
            <a:endParaRPr lang="ru-RU" sz="36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>
              <a:defRPr/>
            </a:pPr>
            <a:endParaRPr lang="ru-RU" sz="36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>
              <a:defRPr/>
            </a:pP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Мошков </a:t>
            </a: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Николай Михайлович </a:t>
            </a:r>
          </a:p>
          <a:p>
            <a:pPr>
              <a:defRPr/>
            </a:pP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>
              <a:defRPr/>
            </a:pP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Смирнов  </a:t>
            </a: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Георгий 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Семенович</a:t>
            </a:r>
          </a:p>
          <a:p>
            <a:pPr>
              <a:defRPr/>
            </a:pP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>
              <a:defRPr/>
            </a:pP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Полетаев Василий </a:t>
            </a: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Иванович</a:t>
            </a:r>
          </a:p>
          <a:p>
            <a:pPr>
              <a:defRPr/>
            </a:pP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>
              <a:defRPr/>
            </a:pP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Листаров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</a:t>
            </a: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Петр Иванович</a:t>
            </a:r>
          </a:p>
          <a:p>
            <a:pPr>
              <a:defRPr/>
            </a:pP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>
              <a:defRPr/>
            </a:pP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Соколов  </a:t>
            </a: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Василий Семенович</a:t>
            </a:r>
          </a:p>
          <a:p>
            <a:pPr>
              <a:defRPr/>
            </a:pP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>
              <a:defRPr/>
            </a:pP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Колосова  Лидия </a:t>
            </a: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Павловна</a:t>
            </a:r>
          </a:p>
          <a:p>
            <a:pPr>
              <a:defRPr/>
            </a:pP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>
              <a:defRPr/>
            </a:pP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Леденев  </a:t>
            </a: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Иван 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Александрович </a:t>
            </a:r>
          </a:p>
          <a:p>
            <a:pPr>
              <a:defRPr/>
            </a:pP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>
              <a:defRPr/>
            </a:pP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Усков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</a:t>
            </a: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Алексей Михайлович</a:t>
            </a:r>
          </a:p>
          <a:p>
            <a:pPr>
              <a:defRPr/>
            </a:pP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>
              <a:defRPr/>
            </a:pP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Воркуев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</a:t>
            </a: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Павел Васильевич</a:t>
            </a:r>
          </a:p>
          <a:p>
            <a:pPr>
              <a:defRPr/>
            </a:pP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>
              <a:defRPr/>
            </a:pP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Немешаев  </a:t>
            </a:r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Андрей Сергеевич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17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7"/>
          <p:cNvSpPr txBox="1">
            <a:spLocks noChangeArrowheads="1"/>
          </p:cNvSpPr>
          <p:nvPr/>
        </p:nvSpPr>
        <p:spPr bwMode="auto">
          <a:xfrm>
            <a:off x="4608513" y="1557338"/>
            <a:ext cx="406717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tx1"/>
                </a:solidFill>
                <a:latin typeface="Arial" charset="0"/>
              </a:rPr>
              <a:t>«Какие удивительные 	  		               лица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tx1"/>
                </a:solidFill>
                <a:latin typeface="Arial" charset="0"/>
              </a:rPr>
              <a:t>Военкоматы видели   	 		             тогда!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tx1"/>
                </a:solidFill>
                <a:latin typeface="Arial" charset="0"/>
              </a:rPr>
              <a:t>	….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tx1"/>
                </a:solidFill>
                <a:latin typeface="Arial" charset="0"/>
              </a:rPr>
              <a:t>Все шли и шли они                              	из средней школы,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tx1"/>
                </a:solidFill>
                <a:latin typeface="Arial" charset="0"/>
              </a:rPr>
              <a:t>С филфаков, из МЭИ и                 	                  из МАИ –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tx1"/>
                </a:solidFill>
                <a:latin typeface="Arial" charset="0"/>
              </a:rPr>
              <a:t>Цвет юности, элита                             	             комсомола,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tx1"/>
                </a:solidFill>
                <a:latin typeface="Arial" charset="0"/>
              </a:rPr>
              <a:t>Тургеневские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tx1"/>
                </a:solidFill>
                <a:latin typeface="Arial" charset="0"/>
              </a:rPr>
              <a:t>                   девушки мои.»</a:t>
            </a:r>
          </a:p>
        </p:txBody>
      </p:sp>
      <p:pic>
        <p:nvPicPr>
          <p:cNvPr id="13315" name="Picture 12" descr="Кукушкин_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872649">
            <a:off x="-152400" y="1138238"/>
            <a:ext cx="4621213" cy="3502025"/>
          </a:xfrm>
        </p:spPr>
      </p:pic>
      <p:pic>
        <p:nvPicPr>
          <p:cNvPr id="13316" name="Picture 1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66868">
            <a:off x="2771775" y="4746625"/>
            <a:ext cx="1295400" cy="1852613"/>
          </a:xfrm>
        </p:spPr>
      </p:pic>
      <p:pic>
        <p:nvPicPr>
          <p:cNvPr id="13317" name="Picture 14" descr="0_5bacf_c3a8c9a_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5888"/>
            <a:ext cx="77041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7" descr="анна андреев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76586">
            <a:off x="1063625" y="4486275"/>
            <a:ext cx="127793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614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732338" y="293688"/>
            <a:ext cx="4174108" cy="1143000"/>
          </a:xfrm>
        </p:spPr>
        <p:txBody>
          <a:bodyPr/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altLang="ru-RU" sz="3000" dirty="0" smtClean="0"/>
              <a:t>Иванников</a:t>
            </a:r>
            <a:br>
              <a:rPr lang="ru-RU" altLang="ru-RU" sz="3000" dirty="0" smtClean="0"/>
            </a:br>
            <a:r>
              <a:rPr lang="ru-RU" altLang="ru-RU" sz="3000" dirty="0" smtClean="0"/>
              <a:t>Иван Михайлович (1916 – 2010)</a:t>
            </a:r>
          </a:p>
        </p:txBody>
      </p:sp>
      <p:sp>
        <p:nvSpPr>
          <p:cNvPr id="14339" name="Text Box 15"/>
          <p:cNvSpPr txBox="1">
            <a:spLocks noChangeArrowheads="1"/>
          </p:cNvSpPr>
          <p:nvPr/>
        </p:nvSpPr>
        <p:spPr bwMode="auto">
          <a:xfrm>
            <a:off x="4732339" y="1989138"/>
            <a:ext cx="3656086" cy="424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charset="0"/>
              </a:rPr>
              <a:t>Иван Михайлович воевал с первой минуты войны. В 1937 году он был призван в армию</a:t>
            </a:r>
            <a:r>
              <a:rPr lang="ru-RU" altLang="ru-RU" sz="1800" b="1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ru-RU" altLang="ru-RU" sz="1800" dirty="0">
                <a:solidFill>
                  <a:schemeClr val="tx1"/>
                </a:solidFill>
                <a:latin typeface="Arial" charset="0"/>
              </a:rPr>
              <a:t>в пограничные</a:t>
            </a:r>
            <a:r>
              <a:rPr lang="ru-RU" altLang="ru-RU" sz="18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altLang="ru-RU" sz="1800" dirty="0">
                <a:solidFill>
                  <a:schemeClr val="tx1"/>
                </a:solidFill>
                <a:latin typeface="Arial" charset="0"/>
              </a:rPr>
              <a:t>войска. Попал под Тирасполь, на границу с Румынией и  утром 22 июня 1941 года вступил в бой. Иван </a:t>
            </a:r>
            <a:r>
              <a:rPr lang="ru-RU" altLang="ru-RU" sz="1800" dirty="0" smtClean="0">
                <a:solidFill>
                  <a:schemeClr val="tx1"/>
                </a:solidFill>
                <a:latin typeface="Arial" charset="0"/>
              </a:rPr>
              <a:t>Михайлович-участник </a:t>
            </a:r>
            <a:r>
              <a:rPr lang="ru-RU" altLang="ru-RU" sz="1800" dirty="0">
                <a:solidFill>
                  <a:schemeClr val="tx1"/>
                </a:solidFill>
                <a:latin typeface="Arial" charset="0"/>
              </a:rPr>
              <a:t>Сталинградской битвы,  боев под Харьковом, под Ростовом. Принимал участие в боях под Бобруйском. Далее началось освобождение Польши, Румынии, Болгарии, Венгрии.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340" name="Text Box 16"/>
          <p:cNvSpPr txBox="1">
            <a:spLocks noChangeArrowheads="1"/>
          </p:cNvSpPr>
          <p:nvPr/>
        </p:nvSpPr>
        <p:spPr bwMode="auto">
          <a:xfrm>
            <a:off x="179388" y="0"/>
            <a:ext cx="4681537" cy="143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i="1">
                <a:solidFill>
                  <a:schemeClr val="tx1"/>
                </a:solidFill>
                <a:latin typeface="Arial" charset="0"/>
              </a:rPr>
              <a:t>«Такою все дышало тишиной,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i="1">
                <a:solidFill>
                  <a:schemeClr val="tx1"/>
                </a:solidFill>
                <a:latin typeface="Arial" charset="0"/>
              </a:rPr>
              <a:t>Что вся земля еще спала, казалось,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i="1">
                <a:solidFill>
                  <a:schemeClr val="tx1"/>
                </a:solidFill>
                <a:latin typeface="Arial" charset="0"/>
              </a:rPr>
              <a:t>Кто знал, что между миром и войной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i="1">
                <a:solidFill>
                  <a:schemeClr val="tx1"/>
                </a:solidFill>
                <a:latin typeface="Arial" charset="0"/>
              </a:rPr>
              <a:t>Всего каких-то пять минут осталось</a:t>
            </a:r>
            <a:r>
              <a:rPr lang="ru-RU" altLang="ru-RU" sz="1600">
                <a:solidFill>
                  <a:schemeClr val="tx1"/>
                </a:solidFill>
                <a:latin typeface="Arial" charset="0"/>
              </a:rPr>
              <a:t>.»</a:t>
            </a:r>
            <a:endParaRPr lang="ru-RU" altLang="ru-RU" sz="16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6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4341" name="Picture 4" descr="IMG_001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96975"/>
            <a:ext cx="4379913" cy="46799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3743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539266" y="0"/>
            <a:ext cx="7273305" cy="706438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altLang="ru-RU" sz="3600" dirty="0" smtClean="0"/>
              <a:t> </a:t>
            </a:r>
            <a:r>
              <a:rPr lang="ru-RU" altLang="ru-RU" sz="3200" dirty="0" smtClean="0"/>
              <a:t>Трофимов  Владимир Иванович                                         (1922-2011</a:t>
            </a:r>
            <a:r>
              <a:rPr lang="ru-RU" altLang="ru-RU" sz="3600" dirty="0" smtClean="0"/>
              <a:t>)</a:t>
            </a:r>
            <a:br>
              <a:rPr lang="ru-RU" altLang="ru-RU" sz="3600" dirty="0" smtClean="0"/>
            </a:br>
            <a:endParaRPr lang="ru-RU" altLang="ru-RU" sz="3600" dirty="0" smtClean="0"/>
          </a:p>
        </p:txBody>
      </p:sp>
      <p:pic>
        <p:nvPicPr>
          <p:cNvPr id="15363" name="Picture 8" descr="Боевые товарищи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309688"/>
            <a:ext cx="6985000" cy="4448175"/>
          </a:xfrm>
        </p:spPr>
      </p:pic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130175" y="5749925"/>
            <a:ext cx="424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2"/>
                </a:solidFill>
                <a:latin typeface="Arial" charset="0"/>
              </a:rPr>
              <a:t>(крайний слева во втором ряду)</a:t>
            </a:r>
          </a:p>
        </p:txBody>
      </p:sp>
      <p:sp>
        <p:nvSpPr>
          <p:cNvPr id="21509" name="Text Box 15"/>
          <p:cNvSpPr txBox="1">
            <a:spLocks noChangeArrowheads="1"/>
          </p:cNvSpPr>
          <p:nvPr/>
        </p:nvSpPr>
        <p:spPr bwMode="auto">
          <a:xfrm>
            <a:off x="4378280" y="1268760"/>
            <a:ext cx="4249737" cy="46640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b="1" i="1" dirty="0" smtClean="0"/>
              <a:t>«Жди меня, и я вернусь</a:t>
            </a:r>
          </a:p>
          <a:p>
            <a:pPr eaLnBrk="1" hangingPunct="1">
              <a:defRPr/>
            </a:pPr>
            <a:r>
              <a:rPr lang="ru-RU" altLang="ru-RU" sz="2000" b="1" i="1" dirty="0" smtClean="0"/>
              <a:t>Всем смертям назло.</a:t>
            </a:r>
          </a:p>
          <a:p>
            <a:pPr eaLnBrk="1" hangingPunct="1">
              <a:defRPr/>
            </a:pPr>
            <a:r>
              <a:rPr lang="ru-RU" altLang="ru-RU" sz="2000" b="1" i="1" dirty="0" smtClean="0"/>
              <a:t>Кто не ждал меня, тот пусть</a:t>
            </a:r>
          </a:p>
          <a:p>
            <a:pPr eaLnBrk="1" hangingPunct="1">
              <a:defRPr/>
            </a:pPr>
            <a:r>
              <a:rPr lang="ru-RU" altLang="ru-RU" sz="2000" b="1" i="1" dirty="0" smtClean="0"/>
              <a:t>Скажет: «Повезло».</a:t>
            </a:r>
          </a:p>
          <a:p>
            <a:pPr eaLnBrk="1" hangingPunct="1">
              <a:defRPr/>
            </a:pPr>
            <a:r>
              <a:rPr lang="ru-RU" altLang="ru-RU" sz="2000" b="1" i="1" dirty="0" smtClean="0"/>
              <a:t>Не понять, не ждавшим им,</a:t>
            </a:r>
          </a:p>
          <a:p>
            <a:pPr eaLnBrk="1" hangingPunct="1">
              <a:defRPr/>
            </a:pPr>
            <a:r>
              <a:rPr lang="ru-RU" altLang="ru-RU" sz="2000" b="1" i="1" dirty="0" smtClean="0"/>
              <a:t>Как среди огня</a:t>
            </a:r>
          </a:p>
          <a:p>
            <a:pPr eaLnBrk="1" hangingPunct="1">
              <a:defRPr/>
            </a:pPr>
            <a:r>
              <a:rPr lang="ru-RU" altLang="ru-RU" sz="2000" b="1" i="1" dirty="0" smtClean="0"/>
              <a:t>Ожиданием своим </a:t>
            </a:r>
          </a:p>
          <a:p>
            <a:pPr eaLnBrk="1" hangingPunct="1">
              <a:defRPr/>
            </a:pPr>
            <a:r>
              <a:rPr lang="ru-RU" altLang="ru-RU" sz="2000" b="1" i="1" dirty="0" smtClean="0"/>
              <a:t>Ты спасла меня.</a:t>
            </a:r>
          </a:p>
          <a:p>
            <a:pPr eaLnBrk="1" hangingPunct="1">
              <a:defRPr/>
            </a:pPr>
            <a:r>
              <a:rPr lang="ru-RU" altLang="ru-RU" sz="2000" b="1" i="1" dirty="0" smtClean="0"/>
              <a:t>Как я выжил – будем знать</a:t>
            </a:r>
          </a:p>
          <a:p>
            <a:pPr eaLnBrk="1" hangingPunct="1">
              <a:defRPr/>
            </a:pPr>
            <a:r>
              <a:rPr lang="ru-RU" altLang="ru-RU" sz="2000" b="1" i="1" dirty="0" smtClean="0"/>
              <a:t>Только мы с тобой.</a:t>
            </a:r>
          </a:p>
          <a:p>
            <a:pPr eaLnBrk="1" hangingPunct="1">
              <a:defRPr/>
            </a:pPr>
            <a:r>
              <a:rPr lang="ru-RU" altLang="ru-RU" sz="2000" b="1" i="1" dirty="0" smtClean="0"/>
              <a:t>Просто, ты умела ждать,</a:t>
            </a:r>
          </a:p>
          <a:p>
            <a:pPr eaLnBrk="1" hangingPunct="1">
              <a:defRPr/>
            </a:pPr>
            <a:r>
              <a:rPr lang="ru-RU" altLang="ru-RU" sz="2000" b="1" i="1" dirty="0" smtClean="0"/>
              <a:t>Как никто другой.»</a:t>
            </a:r>
          </a:p>
          <a:p>
            <a:pPr eaLnBrk="1" hangingPunct="1">
              <a:defRPr/>
            </a:pPr>
            <a:endParaRPr lang="ru-RU" altLang="ru-RU" sz="2000" b="1" i="1" dirty="0" smtClean="0"/>
          </a:p>
          <a:p>
            <a:pPr eaLnBrk="1" hangingPunct="1">
              <a:defRPr/>
            </a:pPr>
            <a:endParaRPr lang="ru-RU" altLang="ru-RU" sz="2000" b="1" i="1" dirty="0" smtClean="0"/>
          </a:p>
          <a:p>
            <a:pPr eaLnBrk="1" hangingPunct="1">
              <a:defRPr/>
            </a:pPr>
            <a:endParaRPr lang="ru-RU" altLang="ru-RU" sz="2000" b="1" i="1" dirty="0" smtClean="0"/>
          </a:p>
        </p:txBody>
      </p:sp>
      <p:pic>
        <p:nvPicPr>
          <p:cNvPr id="15368" name="Picture 16" descr="валенти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4159">
            <a:off x="6948488" y="4724400"/>
            <a:ext cx="160655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18"/>
          <p:cNvSpPr txBox="1">
            <a:spLocks noChangeArrowheads="1"/>
          </p:cNvSpPr>
          <p:nvPr/>
        </p:nvSpPr>
        <p:spPr bwMode="auto">
          <a:xfrm>
            <a:off x="1763713" y="6057900"/>
            <a:ext cx="48244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1"/>
                </a:solidFill>
                <a:latin typeface="Arial" charset="0"/>
              </a:rPr>
              <a:t>Жена Владимира Ивановича              	          	                                     - Валентина</a:t>
            </a:r>
          </a:p>
        </p:txBody>
      </p:sp>
    </p:spTree>
  </p:cSld>
  <p:clrMapOvr>
    <a:masterClrMapping/>
  </p:clrMapOvr>
  <p:transition spd="slow" advClick="0" advTm="10384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7"/>
          <p:cNvSpPr txBox="1">
            <a:spLocks noChangeArrowheads="1"/>
          </p:cNvSpPr>
          <p:nvPr/>
        </p:nvSpPr>
        <p:spPr bwMode="auto">
          <a:xfrm>
            <a:off x="4445001" y="115888"/>
            <a:ext cx="4591496" cy="729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charset="0"/>
              </a:rPr>
              <a:t>В ноябре 1939 года  студент  первого </a:t>
            </a:r>
            <a:r>
              <a:rPr lang="ru-RU" altLang="ru-RU" sz="1800" dirty="0" smtClean="0">
                <a:solidFill>
                  <a:schemeClr val="tx1"/>
                </a:solidFill>
                <a:latin typeface="Arial" charset="0"/>
              </a:rPr>
              <a:t>курса Николаевского </a:t>
            </a:r>
            <a:r>
              <a:rPr lang="ru-RU" altLang="ru-RU" sz="1800" dirty="0">
                <a:solidFill>
                  <a:schemeClr val="tx1"/>
                </a:solidFill>
                <a:latin typeface="Arial" charset="0"/>
              </a:rPr>
              <a:t>кораблестроительного института В. И. Трофимов был призван в армию.	30 ноября  1939 года началась война с Финляндией. Так </a:t>
            </a:r>
            <a:r>
              <a:rPr lang="ru-RU" altLang="ru-RU" sz="1800" dirty="0" smtClean="0">
                <a:solidFill>
                  <a:schemeClr val="tx1"/>
                </a:solidFill>
                <a:latin typeface="Arial" charset="0"/>
              </a:rPr>
              <a:t>Владимир </a:t>
            </a:r>
            <a:r>
              <a:rPr lang="ru-RU" altLang="ru-RU" sz="1800" dirty="0">
                <a:solidFill>
                  <a:schemeClr val="tx1"/>
                </a:solidFill>
                <a:latin typeface="Arial" charset="0"/>
              </a:rPr>
              <a:t>Иванович попал на Карельский фронт..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charset="0"/>
              </a:rPr>
              <a:t>Дальше  был Ленинград, Луга. В мае 1941 года дивизия, где служил Владимир Иванович,  выехала в летний лагерь в Струги Красные. Там и настигло сообщение  о нападении  фашистской Германии на Советский Союз.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charset="0"/>
              </a:rPr>
              <a:t>Первый бой  состоялся 4 июля 1941 года на латвийской границе  возле  г. Остров Псковской области. Город был уже захвачен немцами. В задачу  дивизии  входило: разрушить железнодорожные пути и вокзал, чтобы затруднить продвижение противника в сторону Пскова и Луги. Эта задача была выполнена, в город вошли наши танки.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charset="0"/>
              </a:rPr>
              <a:t>На реке Волхов немецкие войска были остановлены.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charset="0"/>
              </a:rPr>
              <a:t>	</a:t>
            </a:r>
          </a:p>
        </p:txBody>
      </p:sp>
      <p:pic>
        <p:nvPicPr>
          <p:cNvPr id="16387" name="Picture 8" descr="ТРОФИМОВ 7к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188" y="115888"/>
            <a:ext cx="4176712" cy="6575425"/>
          </a:xfrm>
        </p:spPr>
      </p:pic>
    </p:spTree>
  </p:cSld>
  <p:clrMapOvr>
    <a:masterClrMapping/>
  </p:clrMapOvr>
  <p:transition spd="slow" advClick="0" advTm="22638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4"/>
          <p:cNvSpPr>
            <a:spLocks noGrp="1" noChangeArrowheads="1"/>
          </p:cNvSpPr>
          <p:nvPr>
            <p:ph type="title"/>
          </p:nvPr>
        </p:nvSpPr>
        <p:spPr>
          <a:xfrm>
            <a:off x="3491880" y="404664"/>
            <a:ext cx="5378053" cy="1325562"/>
          </a:xfrm>
        </p:spPr>
        <p:txBody>
          <a:bodyPr/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altLang="ru-RU" sz="3200" dirty="0" smtClean="0"/>
              <a:t>Богомолов</a:t>
            </a:r>
            <a:br>
              <a:rPr lang="ru-RU" altLang="ru-RU" sz="3200" dirty="0" smtClean="0"/>
            </a:br>
            <a:r>
              <a:rPr lang="ru-RU" altLang="ru-RU" sz="3200" dirty="0" smtClean="0"/>
              <a:t>Василий Кириллович (1918 - 2004 гг.)</a:t>
            </a:r>
          </a:p>
        </p:txBody>
      </p:sp>
      <p:pic>
        <p:nvPicPr>
          <p:cNvPr id="17411" name="Picture 7" descr="богомолов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541338"/>
            <a:ext cx="3000375" cy="3960812"/>
          </a:xfrm>
          <a:noFill/>
          <a:ln>
            <a:solidFill>
              <a:srgbClr val="0033CC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Rectangle 9"/>
          <p:cNvSpPr>
            <a:spLocks noGrp="1" noChangeArrowheads="1"/>
          </p:cNvSpPr>
          <p:nvPr>
            <p:ph sz="quarter" idx="14"/>
          </p:nvPr>
        </p:nvSpPr>
        <p:spPr>
          <a:xfrm>
            <a:off x="3305175" y="2133600"/>
            <a:ext cx="5329238" cy="3370263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400" smtClean="0"/>
              <a:t>  Ветеран ВОВ, лётчик- истребитель, награжден  многими   орденами и медалями, полковник запаса. Писал стихи. Издал два романа в стихах: «Недотрога» и «Александр Пушкин». Публиковался   в    альманахе «Весенняя радуга», сборниках  и периодической печати.</a:t>
            </a:r>
          </a:p>
        </p:txBody>
      </p:sp>
      <p:pic>
        <p:nvPicPr>
          <p:cNvPr id="17413" name="Picture 5" descr="\\Третий\мои документы\Downloads\2568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68863"/>
            <a:ext cx="280828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162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а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33363">
            <a:off x="509588" y="1177925"/>
            <a:ext cx="1662112" cy="2100263"/>
          </a:xfrm>
        </p:spPr>
      </p:pic>
      <p:pic>
        <p:nvPicPr>
          <p:cNvPr id="18435" name="Picture 2" descr="а10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3475" y="3357563"/>
            <a:ext cx="2051050" cy="3014662"/>
          </a:xfrm>
        </p:spPr>
      </p:pic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3441700" y="981075"/>
            <a:ext cx="5435600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latin typeface="Arial" charset="0"/>
              </a:rPr>
              <a:t>                       </a:t>
            </a:r>
            <a:endParaRPr lang="ru-RU" altLang="ru-RU" sz="180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>
                <a:solidFill>
                  <a:schemeClr val="tx1"/>
                </a:solidFill>
                <a:latin typeface="Arial" charset="0"/>
              </a:rPr>
              <a:t>   </a:t>
            </a:r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« Горела земля, и горел небосклон,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    Две тысячи ассов с обеих сторон.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    На крыльях железных над Курской   			                    землей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    Вели беспощадный, безжалостный 					бой.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    Я падал, но кровью звенел 					шлемофон: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    - Прикрой меня, Сокол!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    - Прикрой меня, Сокол!..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    Кричал мой ведущий: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    - Прикрой!.. »</a:t>
            </a:r>
          </a:p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b="1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8437" name="Picture 6" descr="а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6616">
            <a:off x="1733550" y="450850"/>
            <a:ext cx="15494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548679"/>
            <a:ext cx="5868144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Богомолов Василий Кириллович </a:t>
            </a:r>
          </a:p>
          <a:p>
            <a:pPr>
              <a:defRPr/>
            </a:pPr>
            <a:r>
              <a:rPr lang="ru-RU" alt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(Богомил Роман -                                           			литературный  псевдоним)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 advTm="11149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2411</TotalTime>
  <Words>1021</Words>
  <Application>Microsoft Office PowerPoint</Application>
  <PresentationFormat>Экран (4:3)</PresentationFormat>
  <Paragraphs>136</Paragraphs>
  <Slides>24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Воздушный поток</vt:lpstr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Иванников Иван Михайлович (1916 – 2010)</vt:lpstr>
      <vt:lpstr> Трофимов  Владимир Иванович                                         (1922-2011) </vt:lpstr>
      <vt:lpstr>Презентация PowerPoint</vt:lpstr>
      <vt:lpstr>Богомолов Василий Кириллович (1918 - 2004 гг.)</vt:lpstr>
      <vt:lpstr>Презентация PowerPoint</vt:lpstr>
      <vt:lpstr>Презентация PowerPoint</vt:lpstr>
      <vt:lpstr>Максимов  Иван Николаевич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Репин Валерий Павлович  (Участник парада победы в Москве на Красной площади 24 июня 1945 года.)</vt:lpstr>
      <vt:lpstr>Презентация PowerPoint</vt:lpstr>
      <vt:lpstr>Воробьев Николай Иванович</vt:lpstr>
      <vt:lpstr>Фирюлин  Михаил Сергеевич</vt:lpstr>
      <vt:lpstr>Кукушкин  Николай Александрович,                   ефрейтор</vt:lpstr>
      <vt:lpstr>Молчанова                                       Леонтина Германовна</vt:lpstr>
      <vt:lpstr>Презентация PowerPoint</vt:lpstr>
      <vt:lpstr>В фильме использовались материалы из личных архивов   наших читателей, участников Великой Отечественной войны </vt:lpstr>
      <vt:lpstr>Презентация PowerPoint</vt:lpstr>
    </vt:vector>
  </TitlesOfParts>
  <Company>WareZ Provider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пятый</dc:creator>
  <cp:lastModifiedBy>KNN</cp:lastModifiedBy>
  <cp:revision>86</cp:revision>
  <dcterms:created xsi:type="dcterms:W3CDTF">2012-04-25T12:15:10Z</dcterms:created>
  <dcterms:modified xsi:type="dcterms:W3CDTF">2019-01-24T08:00:22Z</dcterms:modified>
</cp:coreProperties>
</file>