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313" r:id="rId3"/>
    <p:sldId id="309" r:id="rId4"/>
    <p:sldId id="295" r:id="rId5"/>
    <p:sldId id="310" r:id="rId6"/>
    <p:sldId id="296" r:id="rId7"/>
    <p:sldId id="314" r:id="rId8"/>
    <p:sldId id="311" r:id="rId9"/>
    <p:sldId id="297" r:id="rId10"/>
    <p:sldId id="318" r:id="rId11"/>
    <p:sldId id="298" r:id="rId12"/>
    <p:sldId id="299" r:id="rId13"/>
    <p:sldId id="301" r:id="rId14"/>
    <p:sldId id="30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671" autoAdjust="0"/>
  </p:normalViewPr>
  <p:slideViewPr>
    <p:cSldViewPr>
      <p:cViewPr varScale="1">
        <p:scale>
          <a:sx n="66" d="100"/>
          <a:sy n="66" d="100"/>
        </p:scale>
        <p:origin x="-6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57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2D791-B1DF-419E-860A-0EB719EF5D19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1DEF4-CBE3-4B1A-B9F7-60F9FBDF595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08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shapobeda.lv/2052.html" TargetMode="External"/><Relationship Id="rId3" Type="http://schemas.openxmlformats.org/officeDocument/2006/relationships/hyperlink" Target="http://podvignaroda.mil.ru/?#tab=navHome" TargetMode="External"/><Relationship Id="rId7" Type="http://schemas.openxmlformats.org/officeDocument/2006/relationships/hyperlink" Target="http://samsv.narod.ru/NKVD/Pv/Po/po097.html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svivv.ru/index.php/istoriya" TargetMode="External"/><Relationship Id="rId5" Type="http://schemas.openxmlformats.org/officeDocument/2006/relationships/hyperlink" Target="http://www.tankfront.ru/ussr/train/vuz/saratovskoe1_tu.html" TargetMode="External"/><Relationship Id="rId4" Type="http://schemas.openxmlformats.org/officeDocument/2006/relationships/hyperlink" Target="http://www.obd-memorial.ru/html/index.html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dirty="0" smtClean="0">
                <a:solidFill>
                  <a:schemeClr val="tx2">
                    <a:lumMod val="10000"/>
                  </a:schemeClr>
                </a:solidFill>
              </a:rPr>
              <a:t>Нет в России семьи такой, </a:t>
            </a:r>
            <a:br>
              <a:rPr lang="ru-RU" sz="1200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200" i="1" dirty="0" smtClean="0">
                <a:solidFill>
                  <a:schemeClr val="tx2">
                    <a:lumMod val="10000"/>
                  </a:schemeClr>
                </a:solidFill>
              </a:rPr>
              <a:t>Где б не памятен был свой герой.</a:t>
            </a:r>
            <a:br>
              <a:rPr lang="ru-RU" sz="1200" i="1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200" i="1" smtClean="0">
                <a:solidFill>
                  <a:schemeClr val="tx2">
                    <a:lumMod val="10000"/>
                  </a:schemeClr>
                </a:solidFill>
              </a:rPr>
              <a:t>И глаза молодых солдат </a:t>
            </a:r>
            <a:br>
              <a:rPr lang="ru-RU" sz="1200" i="1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200" i="1" smtClean="0">
                <a:solidFill>
                  <a:schemeClr val="tx2">
                    <a:lumMod val="10000"/>
                  </a:schemeClr>
                </a:solidFill>
              </a:rPr>
              <a:t>С фотографий увядших глядят…</a:t>
            </a:r>
            <a:br>
              <a:rPr lang="ru-RU" sz="1200" i="1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smtClean="0">
                <a:solidFill>
                  <a:srgbClr val="C00000"/>
                </a:solidFill>
              </a:rPr>
              <a:t/>
            </a:r>
            <a:br>
              <a:rPr lang="ru-RU" sz="1800" smtClean="0">
                <a:solidFill>
                  <a:srgbClr val="C00000"/>
                </a:solidFill>
              </a:rPr>
            </a:br>
            <a:r>
              <a:rPr lang="ru-RU" sz="1600" i="1" smtClean="0">
                <a:solidFill>
                  <a:srgbClr val="C00000"/>
                </a:solidFill>
              </a:rPr>
              <a:t>«Великая  Отечественная  война  в  судьбе  моей  семьи»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1DEF4-CBE3-4B1A-B9F7-60F9FBDF595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602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002060"/>
                </a:solidFill>
              </a:rPr>
              <a:t>Федор Евсеевич (1906- ?)- уроженец Саратовской области </a:t>
            </a:r>
            <a:r>
              <a:rPr lang="ru-RU" sz="1200" dirty="0" err="1" smtClean="0">
                <a:solidFill>
                  <a:srgbClr val="002060"/>
                </a:solidFill>
              </a:rPr>
              <a:t>Татищевского</a:t>
            </a:r>
            <a:r>
              <a:rPr lang="ru-RU" sz="1200" dirty="0" smtClean="0">
                <a:solidFill>
                  <a:srgbClr val="002060"/>
                </a:solidFill>
              </a:rPr>
              <a:t> района, деревни Большая </a:t>
            </a:r>
            <a:r>
              <a:rPr lang="ru-RU" sz="1200" dirty="0" err="1" smtClean="0">
                <a:solidFill>
                  <a:srgbClr val="002060"/>
                </a:solidFill>
              </a:rPr>
              <a:t>Крюковка</a:t>
            </a:r>
            <a:r>
              <a:rPr lang="ru-RU" sz="1200" dirty="0" smtClean="0">
                <a:solidFill>
                  <a:srgbClr val="002060"/>
                </a:solidFill>
              </a:rPr>
              <a:t>. 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Участник Финской войны 1939 года. </a:t>
            </a:r>
          </a:p>
          <a:p>
            <a:r>
              <a:rPr lang="ru-RU" sz="1200" dirty="0" smtClean="0"/>
              <a:t>Прошел всю Великую Отечественную войну. Имеет ранения - одно тяжелое и одно легкое 15 сентября 1941 и  ноябрь 1943 гг.</a:t>
            </a:r>
          </a:p>
          <a:p>
            <a:r>
              <a:rPr lang="ru-RU" sz="1200" dirty="0" smtClean="0"/>
              <a:t>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Закончил войну в звании - майора, был заместителем командира по политической части, 249-го авто батальона Отдельного Полевого Управления, 360-й </a:t>
            </a:r>
            <a:r>
              <a:rPr lang="ru-RU" sz="1200" dirty="0" err="1" smtClean="0">
                <a:solidFill>
                  <a:schemeClr val="tx2">
                    <a:lumMod val="10000"/>
                  </a:schemeClr>
                </a:solidFill>
              </a:rPr>
              <a:t>Невельской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 стрелковой дивизии,  2- </a:t>
            </a:r>
            <a:r>
              <a:rPr lang="ru-RU" sz="1200" dirty="0" err="1" smtClean="0">
                <a:solidFill>
                  <a:schemeClr val="tx2">
                    <a:lumMod val="10000"/>
                  </a:schemeClr>
                </a:solidFill>
              </a:rPr>
              <a:t>го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  Гвардейского стрелкового корпуса  4-й ударной армии Прибалтийского фронта.</a:t>
            </a:r>
          </a:p>
          <a:p>
            <a:r>
              <a:rPr lang="ru-RU" sz="1200" dirty="0" smtClean="0"/>
              <a:t>360-я стрелковая   </a:t>
            </a:r>
            <a:r>
              <a:rPr lang="ru-RU" sz="1200" dirty="0" err="1" smtClean="0"/>
              <a:t>Невельская</a:t>
            </a:r>
            <a:r>
              <a:rPr lang="ru-RU" sz="1200" dirty="0" smtClean="0"/>
              <a:t> дивизия прошла славный путь:</a:t>
            </a:r>
          </a:p>
          <a:p>
            <a:r>
              <a:rPr lang="ru-RU" sz="1200" dirty="0" smtClean="0"/>
              <a:t>участвовала в </a:t>
            </a:r>
            <a:r>
              <a:rPr lang="ru-RU" sz="1200" dirty="0" err="1" smtClean="0"/>
              <a:t>Торопецко</a:t>
            </a:r>
            <a:r>
              <a:rPr lang="ru-RU" sz="1200" dirty="0" smtClean="0"/>
              <a:t> – Холмской операции,</a:t>
            </a:r>
          </a:p>
          <a:p>
            <a:r>
              <a:rPr lang="ru-RU" sz="1200" dirty="0" smtClean="0"/>
              <a:t> в боях за Великие Луки, в Смоленской наступательной операции,</a:t>
            </a:r>
          </a:p>
          <a:p>
            <a:r>
              <a:rPr lang="ru-RU" sz="1200" dirty="0" smtClean="0"/>
              <a:t> в операции «Багратион», задействована в </a:t>
            </a:r>
            <a:r>
              <a:rPr lang="ru-RU" sz="1200" dirty="0" err="1" smtClean="0"/>
              <a:t>Витибской</a:t>
            </a:r>
            <a:r>
              <a:rPr lang="ru-RU" sz="1200" dirty="0" smtClean="0"/>
              <a:t> и Полоцкой операциях, освобождала Латвию. 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Рязанов Ф.Е. награжден</a:t>
            </a:r>
            <a:r>
              <a:rPr lang="ru-RU" sz="1200" dirty="0" smtClean="0">
                <a:solidFill>
                  <a:srgbClr val="C00000"/>
                </a:solidFill>
              </a:rPr>
              <a:t>: Орденом  «Красной Звезды», Орденом  «Отечественной войны 11 степени», медали "За Отвагу", "За победу над Германией»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1DEF4-CBE3-4B1A-B9F7-60F9FBDF595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70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>
                <a:solidFill>
                  <a:schemeClr val="tx2">
                    <a:lumMod val="10000"/>
                  </a:schemeClr>
                </a:solidFill>
              </a:rPr>
              <a:t>Родной брат  Рязановой Екатерины Васильевны (1923 - 2004), моей прабабушки по материнской линии ( на фото).</a:t>
            </a:r>
          </a:p>
          <a:p>
            <a:r>
              <a:rPr lang="ru-RU" sz="1200" dirty="0" smtClean="0">
                <a:solidFill>
                  <a:srgbClr val="002060"/>
                </a:solidFill>
              </a:rPr>
              <a:t> Николай родился и вырос в городе Саратове в 1921 году, рано потерял отца. И до начала войны закончил: школу и средне - техническое механика - химическое училище, ныне колледж  им. Яблочкова при СГУ г. Саратова	</a:t>
            </a:r>
          </a:p>
          <a:p>
            <a:r>
              <a:rPr lang="ru-RU" sz="1200" dirty="0" smtClean="0"/>
              <a:t>В 1943 был призван в ряды Советской армии и отправлен на фронт. </a:t>
            </a:r>
          </a:p>
          <a:p>
            <a:r>
              <a:rPr lang="ru-RU" sz="1200" dirty="0" smtClean="0"/>
              <a:t>Воевал в составе 156-й стрелковой дивизии на  Западном  фронте.</a:t>
            </a:r>
          </a:p>
          <a:p>
            <a:r>
              <a:rPr lang="ru-RU" sz="1200" dirty="0" smtClean="0"/>
              <a:t>Боевой путь начал в августе 1943 </a:t>
            </a:r>
          </a:p>
          <a:p>
            <a:pPr marL="0" indent="0">
              <a:buNone/>
            </a:pPr>
            <a:r>
              <a:rPr lang="ru-RU" sz="1200" dirty="0" smtClean="0"/>
              <a:t>       в районе Ельни на Западном  Фронте.</a:t>
            </a:r>
          </a:p>
          <a:p>
            <a:r>
              <a:rPr lang="ru-RU" sz="1200" dirty="0" smtClean="0"/>
              <a:t> В 1944  сражался в районе  города Невеля, на Витебском и Рижском направлении. 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 Погиб	18 января 1944.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>
                <a:solidFill>
                  <a:srgbClr val="002060"/>
                </a:solidFill>
              </a:rPr>
              <a:t>Похоронен: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>
                <a:solidFill>
                  <a:srgbClr val="C00000"/>
                </a:solidFill>
              </a:rPr>
              <a:t>Белорусская ССР, </a:t>
            </a:r>
          </a:p>
          <a:p>
            <a:r>
              <a:rPr lang="ru-RU" sz="1200" dirty="0" smtClean="0">
                <a:solidFill>
                  <a:srgbClr val="C00000"/>
                </a:solidFill>
              </a:rPr>
              <a:t>Витебская область, </a:t>
            </a:r>
          </a:p>
          <a:p>
            <a:r>
              <a:rPr lang="ru-RU" sz="1200" dirty="0" err="1" smtClean="0">
                <a:solidFill>
                  <a:srgbClr val="C00000"/>
                </a:solidFill>
              </a:rPr>
              <a:t>Городокский</a:t>
            </a:r>
            <a:r>
              <a:rPr lang="ru-RU" sz="1200" dirty="0" smtClean="0">
                <a:solidFill>
                  <a:srgbClr val="C00000"/>
                </a:solidFill>
              </a:rPr>
              <a:t> район, деревня  </a:t>
            </a:r>
            <a:r>
              <a:rPr lang="ru-RU" sz="1200" dirty="0" err="1" smtClean="0">
                <a:solidFill>
                  <a:srgbClr val="C00000"/>
                </a:solidFill>
              </a:rPr>
              <a:t>Фишенки</a:t>
            </a:r>
            <a:r>
              <a:rPr lang="ru-RU" sz="1200" dirty="0" smtClean="0">
                <a:solidFill>
                  <a:srgbClr val="C00000"/>
                </a:solidFill>
              </a:rPr>
              <a:t>.	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1DEF4-CBE3-4B1A-B9F7-60F9FBDF595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588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dirty="0" smtClean="0">
                <a:solidFill>
                  <a:srgbClr val="C00000"/>
                </a:solidFill>
              </a:rPr>
              <a:t>Я горжусь своим дедом и прадедами!</a:t>
            </a:r>
          </a:p>
          <a:p>
            <a:r>
              <a:rPr lang="ru-RU" sz="1200" i="1" dirty="0" smtClean="0">
                <a:solidFill>
                  <a:srgbClr val="C00000"/>
                </a:solidFill>
              </a:rPr>
              <a:t>Своими  прабабушками !</a:t>
            </a:r>
          </a:p>
          <a:p>
            <a:pPr marL="0" indent="0">
              <a:buNone/>
            </a:pPr>
            <a:r>
              <a:rPr lang="ru-RU" sz="1200" i="1" dirty="0" smtClean="0">
                <a:solidFill>
                  <a:srgbClr val="C00000"/>
                </a:solidFill>
              </a:rPr>
              <a:t>Они были настоящими героями </a:t>
            </a:r>
          </a:p>
          <a:p>
            <a:pPr marL="0" indent="0">
              <a:buNone/>
            </a:pPr>
            <a:r>
              <a:rPr lang="ru-RU" sz="1200" i="1" dirty="0" smtClean="0">
                <a:solidFill>
                  <a:srgbClr val="C00000"/>
                </a:solidFill>
              </a:rPr>
              <a:t>и память о них должна жить в наших сердцах…</a:t>
            </a:r>
          </a:p>
          <a:p>
            <a:pPr marL="0" indent="0">
              <a:buNone/>
            </a:pPr>
            <a:endParaRPr lang="ru-RU" sz="1200" i="1" dirty="0" smtClean="0">
              <a:solidFill>
                <a:srgbClr val="C00000"/>
              </a:solidFill>
            </a:endParaRPr>
          </a:p>
          <a:p>
            <a:r>
              <a:rPr lang="ru-RU" sz="1200" i="1" dirty="0" smtClean="0">
                <a:solidFill>
                  <a:srgbClr val="002060"/>
                </a:solidFill>
              </a:rPr>
              <a:t>Мне хотелось бы выразить благодарность:</a:t>
            </a:r>
          </a:p>
          <a:p>
            <a:r>
              <a:rPr lang="ru-RU" sz="1200" i="1" dirty="0" smtClean="0"/>
              <a:t>моей маме  </a:t>
            </a:r>
            <a:r>
              <a:rPr lang="ru-RU" sz="1200" i="1" dirty="0" err="1" smtClean="0">
                <a:solidFill>
                  <a:schemeClr val="tx2">
                    <a:lumMod val="10000"/>
                  </a:schemeClr>
                </a:solidFill>
              </a:rPr>
              <a:t>Батраковой</a:t>
            </a:r>
            <a:r>
              <a:rPr lang="ru-RU" sz="1200" i="1" dirty="0" smtClean="0">
                <a:solidFill>
                  <a:schemeClr val="tx2">
                    <a:lumMod val="10000"/>
                  </a:schemeClr>
                </a:solidFill>
              </a:rPr>
              <a:t>  Анне Геннадьевне</a:t>
            </a:r>
            <a:r>
              <a:rPr lang="ru-RU" sz="1200" i="1" dirty="0" smtClean="0"/>
              <a:t> </a:t>
            </a:r>
          </a:p>
          <a:p>
            <a:pPr marL="0" indent="0">
              <a:buNone/>
            </a:pPr>
            <a:r>
              <a:rPr lang="ru-RU" sz="1200" i="1" dirty="0" smtClean="0"/>
              <a:t>за помощь в поисках важных документов.</a:t>
            </a:r>
          </a:p>
          <a:p>
            <a:r>
              <a:rPr lang="ru-RU" sz="1200" i="1" dirty="0" smtClean="0"/>
              <a:t> Моим бабушкам – </a:t>
            </a:r>
          </a:p>
          <a:p>
            <a:pPr marL="0" indent="0">
              <a:buNone/>
            </a:pPr>
            <a:r>
              <a:rPr lang="ru-RU" sz="1200" i="1" dirty="0" smtClean="0"/>
              <a:t> </a:t>
            </a:r>
            <a:r>
              <a:rPr lang="ru-RU" sz="1200" i="1" dirty="0" smtClean="0">
                <a:solidFill>
                  <a:schemeClr val="tx2">
                    <a:lumMod val="10000"/>
                  </a:schemeClr>
                </a:solidFill>
              </a:rPr>
              <a:t>Лимаренко (Рязановой) Валентине  Владимировне  </a:t>
            </a:r>
            <a:r>
              <a:rPr lang="ru-RU" sz="1200" i="1" dirty="0" smtClean="0"/>
              <a:t>и </a:t>
            </a:r>
          </a:p>
          <a:p>
            <a:pPr marL="0" indent="0">
              <a:buNone/>
            </a:pPr>
            <a:r>
              <a:rPr lang="ru-RU" sz="1200" i="1" dirty="0" smtClean="0">
                <a:solidFill>
                  <a:schemeClr val="tx2">
                    <a:lumMod val="10000"/>
                  </a:schemeClr>
                </a:solidFill>
              </a:rPr>
              <a:t>Шлычковой (Рязановой) Людмиле Владимировне</a:t>
            </a:r>
          </a:p>
          <a:p>
            <a:pPr marL="0" indent="0">
              <a:buNone/>
            </a:pPr>
            <a:r>
              <a:rPr lang="ru-RU" sz="1200" i="1" dirty="0" smtClean="0"/>
              <a:t>за воспоминания о моих близких.</a:t>
            </a:r>
          </a:p>
          <a:p>
            <a:pPr marL="0" indent="0">
              <a:buNone/>
            </a:pPr>
            <a:endParaRPr lang="ru-RU" sz="1200" i="1" dirty="0" smtClean="0"/>
          </a:p>
          <a:p>
            <a:r>
              <a:rPr lang="ru-RU" sz="1200" i="1" dirty="0" smtClean="0">
                <a:solidFill>
                  <a:srgbClr val="002060"/>
                </a:solidFill>
              </a:rPr>
              <a:t>А началось все с нескольких фотографий из семейного альбома…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1DEF4-CBE3-4B1A-B9F7-60F9FBDF595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39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i="1" u="sng" dirty="0" smtClean="0">
                <a:solidFill>
                  <a:srgbClr val="002060"/>
                </a:solidFill>
              </a:rPr>
              <a:t>Список  использованных документов:</a:t>
            </a:r>
            <a:br>
              <a:rPr lang="ru-RU" sz="1800" b="1" i="1" u="sng" dirty="0" smtClean="0">
                <a:solidFill>
                  <a:srgbClr val="002060"/>
                </a:solidFill>
              </a:rPr>
            </a:br>
            <a:r>
              <a:rPr lang="ru-RU" sz="1800" b="1" i="1" u="sng" dirty="0" smtClean="0">
                <a:solidFill>
                  <a:srgbClr val="002060"/>
                </a:solidFill>
              </a:rPr>
              <a:t/>
            </a:r>
            <a:br>
              <a:rPr lang="ru-RU" sz="1800" b="1" i="1" u="sng" dirty="0" smtClean="0">
                <a:solidFill>
                  <a:srgbClr val="002060"/>
                </a:solidFill>
              </a:rPr>
            </a:b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1.  Семейный  фото архив</a:t>
            </a:r>
            <a:b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2.  Документальные  воспоминания  родственников</a:t>
            </a:r>
            <a:b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3. Сайты:</a:t>
            </a:r>
            <a:b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- Подвиг   народа  </a:t>
            </a:r>
            <a:r>
              <a:rPr lang="ru-RU" sz="1200" u="sng" dirty="0" smtClean="0">
                <a:solidFill>
                  <a:schemeClr val="tx2">
                    <a:lumMod val="10000"/>
                  </a:schemeClr>
                </a:solidFill>
                <a:hlinkClick r:id="rId3"/>
              </a:rPr>
              <a:t>http://podvignaroda.mil.ru/?#tab=navHome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-Мемориал  </a:t>
            </a:r>
            <a:r>
              <a:rPr lang="ru-RU" sz="1200" u="sng" dirty="0" smtClean="0">
                <a:solidFill>
                  <a:schemeClr val="tx2">
                    <a:lumMod val="10000"/>
                  </a:schemeClr>
                </a:solidFill>
                <a:hlinkClick r:id="rId4"/>
              </a:rPr>
              <a:t>http://www.obd-memorial.ru/html/index.html</a:t>
            </a:r>
            <a:r>
              <a:rPr lang="ru-RU" sz="1200" u="sng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200" u="sng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-1-е Саратовское  танковое  училище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  <a:hlinkClick r:id="rId5"/>
              </a:rPr>
              <a:t>http://www.tankfront.ru/ussr/train/vuz/saratovskoe1_tu.html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-Саратовское  погранучилище  </a:t>
            </a:r>
            <a:r>
              <a:rPr lang="ru-RU" sz="1200" u="sng" dirty="0" smtClean="0">
                <a:solidFill>
                  <a:schemeClr val="tx2">
                    <a:lumMod val="10000"/>
                  </a:schemeClr>
                </a:solidFill>
                <a:hlinkClick r:id="rId6"/>
              </a:rPr>
              <a:t>http://svivv.ru/index.php/istoriya</a:t>
            </a:r>
            <a:r>
              <a:rPr lang="ru-RU" sz="1200" u="sng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200" u="sng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-97-й  погранотряд  </a:t>
            </a:r>
            <a:r>
              <a:rPr lang="ru-RU" sz="1200" u="sng" dirty="0" smtClean="0">
                <a:solidFill>
                  <a:schemeClr val="tx2">
                    <a:lumMod val="10000"/>
                  </a:schemeClr>
                </a:solidFill>
                <a:hlinkClick r:id="rId7"/>
              </a:rPr>
              <a:t>http://samsv.narod.ru/NKVD/Pv/Po/po097.html</a:t>
            </a:r>
            <a:r>
              <a:rPr lang="ru-RU" sz="1200" u="sng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200" u="sng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309-я </a:t>
            </a:r>
            <a:r>
              <a:rPr lang="ru-RU" sz="1200" dirty="0" err="1" smtClean="0">
                <a:solidFill>
                  <a:schemeClr val="tx2">
                    <a:lumMod val="10000"/>
                  </a:schemeClr>
                </a:solidFill>
              </a:rPr>
              <a:t>Пирятинская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  стрелковая  дивизия. //ru.wikipedia.org/</a:t>
            </a:r>
            <a:r>
              <a:rPr lang="ru-RU" sz="1200" dirty="0" err="1" smtClean="0">
                <a:solidFill>
                  <a:schemeClr val="tx2">
                    <a:lumMod val="10000"/>
                  </a:schemeClr>
                </a:solidFill>
              </a:rPr>
              <a:t>wiki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/</a:t>
            </a:r>
            <a:b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309-я_стрелковая_дивизия_(2-го_формирования)</a:t>
            </a:r>
            <a:b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360-я </a:t>
            </a:r>
            <a:r>
              <a:rPr lang="ru-RU" sz="1200" dirty="0" err="1" smtClean="0">
                <a:solidFill>
                  <a:schemeClr val="tx2">
                    <a:lumMod val="10000"/>
                  </a:schemeClr>
                </a:solidFill>
              </a:rPr>
              <a:t>Невельская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  стрелковая  дивизия 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  <a:hlinkClick r:id="rId8"/>
              </a:rPr>
              <a:t>http://www.nashapobeda.lv/2052.html</a:t>
            </a: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156-я  стрелковая дивизия (второе  формирование), сформирована  в составе </a:t>
            </a:r>
            <a:b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  <a:t>68-й армии   http://inpenza.ru/history/1941-156-division.php</a:t>
            </a:r>
            <a:br>
              <a:rPr lang="ru-RU" sz="1200" dirty="0" smtClean="0">
                <a:solidFill>
                  <a:schemeClr val="tx2">
                    <a:lumMod val="10000"/>
                  </a:schemeClr>
                </a:solidFill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1DEF4-CBE3-4B1A-B9F7-60F9FBDF5950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183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C00000"/>
                </a:solidFill>
              </a:rPr>
              <a:t>Герои Великой Отечественной войны</a:t>
            </a:r>
            <a:br>
              <a:rPr lang="ru-RU" sz="1200" b="1" dirty="0" smtClean="0">
                <a:solidFill>
                  <a:srgbClr val="C00000"/>
                </a:solidFill>
              </a:rPr>
            </a:br>
            <a:r>
              <a:rPr lang="ru-RU" sz="1200" b="1" dirty="0" smtClean="0">
                <a:solidFill>
                  <a:srgbClr val="C00000"/>
                </a:solidFill>
              </a:rPr>
              <a:t>и</a:t>
            </a:r>
            <a:br>
              <a:rPr lang="ru-RU" sz="1200" b="1" dirty="0" smtClean="0">
                <a:solidFill>
                  <a:srgbClr val="C00000"/>
                </a:solidFill>
              </a:rPr>
            </a:br>
            <a:r>
              <a:rPr lang="ru-RU" sz="1200" b="1" dirty="0" smtClean="0">
                <a:solidFill>
                  <a:srgbClr val="C00000"/>
                </a:solidFill>
              </a:rPr>
              <a:t>ТРУЖЕНИКИ  ТЫЛА</a:t>
            </a:r>
            <a:br>
              <a:rPr lang="ru-RU" sz="1200" b="1" dirty="0" smtClean="0">
                <a:solidFill>
                  <a:srgbClr val="C00000"/>
                </a:solidFill>
              </a:rPr>
            </a:br>
            <a:r>
              <a:rPr lang="ru-RU" sz="1200" b="1" dirty="0" smtClean="0">
                <a:solidFill>
                  <a:srgbClr val="C00000"/>
                </a:solidFill>
              </a:rPr>
              <a:t>1941-1945</a:t>
            </a:r>
          </a:p>
          <a:p>
            <a:r>
              <a:rPr lang="ru-RU" sz="1200" i="1" dirty="0" smtClean="0"/>
              <a:t>Каждый год 9 мая наша страна отмечает</a:t>
            </a:r>
          </a:p>
          <a:p>
            <a:r>
              <a:rPr lang="ru-RU" sz="1200" i="1" dirty="0" smtClean="0"/>
              <a:t> день Победы. Это праздник  всего  народа и каждой семьи потому, что «нет в России семьи такой, где б не памятен был свой герой… » В нашей семье тоже есть свои герои. Это  мой  дед  ,  четыре  прадеда  и  прабабушки. А началось все с нескольких фотографий из  старого, семейного альбома.</a:t>
            </a:r>
            <a:endParaRPr lang="ru-RU" sz="1200" dirty="0" smtClean="0"/>
          </a:p>
          <a:p>
            <a:r>
              <a:rPr lang="ru-RU" sz="1200" i="1" dirty="0" smtClean="0"/>
              <a:t>И моего вопроса  «Кто на них изображен?»…</a:t>
            </a:r>
            <a:endParaRPr lang="ru-RU" sz="1200" dirty="0" smtClean="0"/>
          </a:p>
          <a:p>
            <a:r>
              <a:rPr lang="ru-RU" sz="1200" i="1" dirty="0" smtClean="0"/>
              <a:t>  Мы с мамой решили пополнить и даже найти новые сведения о наших близких воевавших на фронтах Второй Мировой войны…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1DEF4-CBE3-4B1A-B9F7-60F9FBDF595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478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dirty="0" smtClean="0">
                <a:solidFill>
                  <a:srgbClr val="002060"/>
                </a:solidFill>
              </a:rPr>
              <a:t>БАТРАКОВЫ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1DEF4-CBE3-4B1A-B9F7-60F9FBDF595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287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dirty="0" smtClean="0">
                <a:solidFill>
                  <a:srgbClr val="002060"/>
                </a:solidFill>
              </a:rPr>
              <a:t>Родился 25 июня 1910 в  Сибири  в  Омской области  </a:t>
            </a:r>
            <a:r>
              <a:rPr lang="ru-RU" sz="1200" i="1" dirty="0" err="1" smtClean="0">
                <a:solidFill>
                  <a:srgbClr val="002060"/>
                </a:solidFill>
              </a:rPr>
              <a:t>Крутинского</a:t>
            </a:r>
            <a:r>
              <a:rPr lang="ru-RU" sz="1200" i="1" dirty="0" smtClean="0">
                <a:solidFill>
                  <a:srgbClr val="002060"/>
                </a:solidFill>
              </a:rPr>
              <a:t> района, селе Крутинка.</a:t>
            </a:r>
          </a:p>
          <a:p>
            <a:r>
              <a:rPr lang="ru-RU" sz="1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1937 году он  окончил Саратовское  пограничное  училище и был направлен служить  в  Львовский военный округ, на западную границу.</a:t>
            </a:r>
          </a:p>
          <a:p>
            <a:r>
              <a:rPr lang="ru-RU" sz="1200" i="1" dirty="0" smtClean="0">
                <a:solidFill>
                  <a:srgbClr val="002060"/>
                </a:solidFill>
              </a:rPr>
              <a:t>19 выпускников училища стали Героями Советского Союза.</a:t>
            </a:r>
            <a:r>
              <a:rPr lang="ru-RU" sz="1200" i="1" dirty="0" smtClean="0">
                <a:solidFill>
                  <a:srgbClr val="C00000"/>
                </a:solidFill>
              </a:rPr>
              <a:t> </a:t>
            </a:r>
            <a:endParaRPr lang="ru-RU" sz="1200" i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1200" i="1" dirty="0" smtClean="0"/>
              <a:t>Дед был  начальником  штаба комендатуры  97 погранотряда  НКВД.</a:t>
            </a:r>
          </a:p>
          <a:p>
            <a:r>
              <a:rPr lang="ru-RU" sz="1200" i="1" dirty="0" smtClean="0"/>
              <a:t> Воины 97-го погранотряда  вступили в бой уже на рассвете 22 июня 1941 года. В дальнейшем 97-й пограничный отряд участвовал в составе Юго-Западного фронта в обороне Киева на дальних и ближних подступах и  в ожесточенных боях под Уманью.</a:t>
            </a:r>
          </a:p>
          <a:p>
            <a:r>
              <a:rPr lang="ru-RU" sz="1200" i="1" dirty="0" smtClean="0"/>
              <a:t>10 августа 1941 года юго-западнее Каменец-Подольска при прорыве противника, дед получил тяжелое ранение головы.</a:t>
            </a:r>
          </a:p>
          <a:p>
            <a:r>
              <a:rPr lang="ru-RU" sz="1200" i="1" dirty="0" smtClean="0"/>
              <a:t>После ранения Иван  Александрович  лечился  в Ростовском, а  затем в Бакинском  госпиталях  5-ть  месяцев. Потом  вернулся в строй и  принимал участие в обороне Кавказа.</a:t>
            </a:r>
          </a:p>
          <a:p>
            <a:r>
              <a:rPr lang="ru-RU" sz="1200" i="1" dirty="0" smtClean="0"/>
              <a:t>Прошел всю Великую Отечественную войну.</a:t>
            </a:r>
          </a:p>
          <a:p>
            <a:r>
              <a:rPr lang="ru-RU" sz="1200" i="1" dirty="0" smtClean="0"/>
              <a:t>  Закончил ее в звании -  капитана. </a:t>
            </a:r>
          </a:p>
          <a:p>
            <a:r>
              <a:rPr lang="ru-RU" sz="1200" i="1" dirty="0" smtClean="0">
                <a:solidFill>
                  <a:srgbClr val="002060"/>
                </a:solidFill>
              </a:rPr>
              <a:t>Его семья - моя бабушка Александра,  мой отец и его старший брат находились с ним во время боевых действий 1941-1943. Был ранен и контужен старший сын Валерий.</a:t>
            </a:r>
          </a:p>
          <a:p>
            <a:r>
              <a:rPr lang="ru-RU" sz="1200" b="1" i="1" dirty="0" smtClean="0">
                <a:solidFill>
                  <a:schemeClr val="bg1"/>
                </a:solidFill>
              </a:rPr>
              <a:t>Батраков И. А. награжден</a:t>
            </a:r>
            <a:r>
              <a:rPr lang="ru-RU" sz="1200" i="1" dirty="0" smtClean="0">
                <a:solidFill>
                  <a:srgbClr val="C00000"/>
                </a:solidFill>
              </a:rPr>
              <a:t>:  орденом   «Отечественной войны  11 степени»,  орденом  «Красной Звезды», медалями  «За боевые заслуги» , « За оборону Кавказа», «За победу над Германией".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1DEF4-CBE3-4B1A-B9F7-60F9FBDF595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2128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dirty="0" smtClean="0">
                <a:solidFill>
                  <a:srgbClr val="002060"/>
                </a:solidFill>
              </a:rPr>
              <a:t>МАСЛЕННИКОВА - ЛИМАРЕНКО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1DEF4-CBE3-4B1A-B9F7-60F9FBDF595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012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dirty="0" smtClean="0">
                <a:solidFill>
                  <a:srgbClr val="002060"/>
                </a:solidFill>
              </a:rPr>
              <a:t>Уроженец Саратовской  области, Ворошиловского  района, деревни  Константиновка.</a:t>
            </a:r>
          </a:p>
          <a:p>
            <a:r>
              <a:rPr lang="ru-RU" sz="1200" i="1" dirty="0" smtClean="0"/>
              <a:t>Прошел всю Великую Отечественную войну,  был тяжело и легко ранен  5 мая и 25 декабря 1942 года</a:t>
            </a:r>
          </a:p>
          <a:p>
            <a:r>
              <a:rPr lang="ru-RU" sz="1200" i="1" dirty="0" smtClean="0">
                <a:solidFill>
                  <a:schemeClr val="bg1"/>
                </a:solidFill>
              </a:rPr>
              <a:t>Закончил войну  в звании -  гвардии старшего лейтенанта, был  партийным  организатором  1-го стрелкового батальона, служил в 309-й  </a:t>
            </a:r>
            <a:r>
              <a:rPr lang="ru-RU" sz="1200" i="1" dirty="0" err="1" smtClean="0">
                <a:solidFill>
                  <a:schemeClr val="bg1"/>
                </a:solidFill>
              </a:rPr>
              <a:t>Пирятинской</a:t>
            </a:r>
            <a:r>
              <a:rPr lang="ru-RU" sz="1200" i="1" dirty="0" smtClean="0">
                <a:solidFill>
                  <a:schemeClr val="bg1"/>
                </a:solidFill>
              </a:rPr>
              <a:t> стрелковой дивизии.</a:t>
            </a:r>
          </a:p>
          <a:p>
            <a:r>
              <a:rPr lang="ru-RU" sz="1200" i="1" dirty="0" smtClean="0"/>
              <a:t>Иван Иванович был на фронте с 1942 года: защищал Дон, </a:t>
            </a:r>
          </a:p>
          <a:p>
            <a:r>
              <a:rPr lang="ru-RU" sz="1200" i="1" dirty="0" smtClean="0"/>
              <a:t>в 1943 воевал на Курской дуге, где 50 дней шло танковое сражение, форсировал  реку Днепр, освобождал Украину</a:t>
            </a:r>
          </a:p>
          <a:p>
            <a:r>
              <a:rPr lang="ru-RU" sz="1200" i="1" dirty="0" smtClean="0"/>
              <a:t>в 1945 участвовал в  Висло – </a:t>
            </a:r>
            <a:r>
              <a:rPr lang="ru-RU" sz="1200" i="1" dirty="0" err="1" smtClean="0"/>
              <a:t>Одерской</a:t>
            </a:r>
            <a:r>
              <a:rPr lang="ru-RU" sz="1200" i="1" dirty="0" smtClean="0"/>
              <a:t>  наступательной операции. </a:t>
            </a:r>
          </a:p>
          <a:p>
            <a:r>
              <a:rPr lang="ru-RU" sz="1200" i="1" dirty="0" smtClean="0"/>
              <a:t>Войну закончил в Германии,  участвуя в  осаде отчаянно сопротивляющегося  города </a:t>
            </a:r>
            <a:r>
              <a:rPr lang="ru-RU" sz="1200" i="1" dirty="0" err="1" smtClean="0"/>
              <a:t>Бреслау</a:t>
            </a:r>
            <a:r>
              <a:rPr lang="ru-RU" sz="1200" i="1" dirty="0" smtClean="0"/>
              <a:t>  до полной его капитуляции.</a:t>
            </a:r>
          </a:p>
          <a:p>
            <a:r>
              <a:rPr lang="ru-RU" sz="1200" b="1" i="1" dirty="0" smtClean="0">
                <a:solidFill>
                  <a:schemeClr val="bg1"/>
                </a:solidFill>
              </a:rPr>
              <a:t>Лимаренко И.И. награжден</a:t>
            </a:r>
            <a:r>
              <a:rPr lang="ru-RU" sz="1200" i="1" dirty="0" smtClean="0">
                <a:solidFill>
                  <a:srgbClr val="C00000"/>
                </a:solidFill>
              </a:rPr>
              <a:t>:  нагрудным  знаком «Гвардия», двумя  медалями «За отвагу», медалью  «За победу над Германией» и орденами  «Отечественной войны I и II степени».</a:t>
            </a:r>
          </a:p>
          <a:p>
            <a:r>
              <a:rPr lang="ru-RU" sz="1200" i="1" dirty="0" smtClean="0"/>
              <a:t>Дивизия, где воевал мой прадед  7 мая 1945 г. была награждена орденом Кутузова </a:t>
            </a:r>
            <a:r>
              <a:rPr lang="en-US" sz="1200" i="1" dirty="0" smtClean="0"/>
              <a:t>II</a:t>
            </a:r>
            <a:r>
              <a:rPr lang="ru-RU" sz="1200" i="1" dirty="0" smtClean="0"/>
              <a:t> степени.</a:t>
            </a:r>
          </a:p>
          <a:p>
            <a:r>
              <a:rPr lang="ru-RU" sz="1200" i="1" dirty="0" smtClean="0"/>
              <a:t> </a:t>
            </a:r>
            <a:r>
              <a:rPr lang="ru-RU" sz="1200" i="1" dirty="0" smtClean="0">
                <a:solidFill>
                  <a:srgbClr val="002060"/>
                </a:solidFill>
              </a:rPr>
              <a:t>В дивизии  47 человек стали Героями Советского Союза.</a:t>
            </a:r>
          </a:p>
          <a:p>
            <a:r>
              <a:rPr lang="ru-RU" sz="1200" i="1" dirty="0" smtClean="0"/>
              <a:t>Умер в послевоенное время …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1DEF4-CBE3-4B1A-B9F7-60F9FBDF595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056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dirty="0" smtClean="0">
                <a:solidFill>
                  <a:srgbClr val="002060"/>
                </a:solidFill>
              </a:rPr>
              <a:t>РЯЗАНОВЫ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1DEF4-CBE3-4B1A-B9F7-60F9FBDF595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201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dirty="0" smtClean="0">
                <a:solidFill>
                  <a:srgbClr val="002060"/>
                </a:solidFill>
              </a:rPr>
              <a:t>Родился 28 июля 1916 года в  Тамбовской области </a:t>
            </a:r>
            <a:r>
              <a:rPr lang="ru-RU" sz="1200" i="1" dirty="0" err="1" smtClean="0">
                <a:solidFill>
                  <a:srgbClr val="002060"/>
                </a:solidFill>
              </a:rPr>
              <a:t>Ржакского</a:t>
            </a:r>
            <a:r>
              <a:rPr lang="ru-RU" sz="1200" i="1" dirty="0" smtClean="0">
                <a:solidFill>
                  <a:srgbClr val="002060"/>
                </a:solidFill>
              </a:rPr>
              <a:t> района,  село Большая Ржакса. В 1933 году окончил  сельскую школу.</a:t>
            </a:r>
          </a:p>
          <a:p>
            <a:r>
              <a:rPr lang="ru-RU" sz="1200" i="1" dirty="0" smtClean="0">
                <a:solidFill>
                  <a:schemeClr val="bg1"/>
                </a:solidFill>
              </a:rPr>
              <a:t>А  1937 году был призван в ряды Красной армии, 1938-1939 гг. служил на южной границе с   Афганистаном (г. Шаартуз). </a:t>
            </a:r>
          </a:p>
          <a:p>
            <a:r>
              <a:rPr lang="ru-RU" sz="1200" i="1" dirty="0" smtClean="0"/>
              <a:t>С 1940-1943 гг. был курсантом Саратовского 1-го танкового училища, которое закончил с отличием и был отправлен на стажировку в район Курской дуги, но , по решению командования был отозван из действующей армии в тыл для дальнейшего прохождения службы в качестве преподавателя 1-го  Саратовского танкового училища, где он оставался в этой должности до конца войны. </a:t>
            </a:r>
          </a:p>
          <a:p>
            <a:r>
              <a:rPr lang="ru-RU" sz="1200" i="1" dirty="0" smtClean="0">
                <a:solidFill>
                  <a:srgbClr val="002060"/>
                </a:solidFill>
              </a:rPr>
              <a:t>130  выпускников училища стали Героями Советского Союза. </a:t>
            </a:r>
          </a:p>
          <a:p>
            <a:r>
              <a:rPr lang="ru-RU" sz="1200" i="1" dirty="0" smtClean="0"/>
              <a:t>Войну закончил в звании - капитана  танковых войск.</a:t>
            </a:r>
          </a:p>
          <a:p>
            <a:r>
              <a:rPr lang="ru-RU" sz="1200" i="1" dirty="0" smtClean="0"/>
              <a:t>С 1945- 1947  служил на границе с Венгрией в Западной  Украине (городе Виноградове), где родилась моя бабушка Валя, и где в послевоенное время было неспокойно из-за действующих на этой территории </a:t>
            </a:r>
            <a:r>
              <a:rPr lang="ru-RU" sz="1200" i="1" dirty="0" err="1" smtClean="0"/>
              <a:t>бандеровских</a:t>
            </a:r>
            <a:r>
              <a:rPr lang="ru-RU" sz="1200" i="1" dirty="0" smtClean="0"/>
              <a:t>  соединений...</a:t>
            </a:r>
          </a:p>
          <a:p>
            <a:r>
              <a:rPr lang="ru-RU" sz="1200" b="1" i="1" dirty="0" smtClean="0">
                <a:solidFill>
                  <a:schemeClr val="bg1"/>
                </a:solidFill>
              </a:rPr>
              <a:t>Рязанов В.Ф. награжден</a:t>
            </a:r>
            <a:r>
              <a:rPr lang="ru-RU" sz="1200" i="1" dirty="0" smtClean="0">
                <a:solidFill>
                  <a:srgbClr val="002060"/>
                </a:solidFill>
              </a:rPr>
              <a:t>:</a:t>
            </a:r>
            <a:r>
              <a:rPr lang="ru-RU" sz="1200" i="1" dirty="0" smtClean="0"/>
              <a:t> </a:t>
            </a:r>
            <a:r>
              <a:rPr lang="ru-RU" sz="1200" i="1" dirty="0" smtClean="0">
                <a:solidFill>
                  <a:srgbClr val="C00000"/>
                </a:solidFill>
              </a:rPr>
              <a:t>Орденом «Красной звезды»  №2564382. За заслуги в развитии военной науки и техники, подготовке кадров для Вооруженных Сил СССР, медалями "За боевые  заслуги",  "За  победу над Германией". </a:t>
            </a:r>
          </a:p>
          <a:p>
            <a:r>
              <a:rPr lang="ru-RU" sz="1200" i="1" dirty="0" smtClean="0"/>
              <a:t>Умер 8 августа 1972  после тяжелой и продолжительной болезни.</a:t>
            </a:r>
          </a:p>
          <a:p>
            <a:pPr marL="0" indent="0">
              <a:buNone/>
            </a:pPr>
            <a:r>
              <a:rPr lang="ru-RU" sz="1200" i="1" dirty="0" smtClean="0"/>
              <a:t>       Похоронен  на Воскресенском кладбище  города Саратова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1DEF4-CBE3-4B1A-B9F7-60F9FBDF595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995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1" dirty="0" smtClean="0">
                <a:solidFill>
                  <a:srgbClr val="002060"/>
                </a:solidFill>
              </a:rPr>
              <a:t>Родилась  в  городе Саратове в семье  рабочего молотобойца Василия Евсеевича  и Марии Ивановны Рязановых…</a:t>
            </a:r>
          </a:p>
          <a:p>
            <a:r>
              <a:rPr lang="ru-RU" sz="1200" i="1" dirty="0" smtClean="0"/>
              <a:t>Рано потеряла  отца, пережила поволжский голод, перенесла тиф… перед войной закончила школу №7 и поступила в  техникум радиоприборов  на техника-технолога… </a:t>
            </a:r>
          </a:p>
          <a:p>
            <a:r>
              <a:rPr lang="ru-RU" sz="1200" i="1" dirty="0" smtClean="0"/>
              <a:t>в 1941 году вышла замуж за Рязанова Владимира Федоровича  и всю войну жила в военном городке .. 18 летней девчонкой  копала окопы  на подступах к городу …</a:t>
            </a:r>
          </a:p>
          <a:p>
            <a:endParaRPr lang="ru-RU" sz="1200" i="1" dirty="0" smtClean="0"/>
          </a:p>
          <a:p>
            <a:r>
              <a:rPr lang="ru-RU" sz="1200" i="1" dirty="0" smtClean="0"/>
              <a:t>1945 и 1947-х </a:t>
            </a:r>
            <a:r>
              <a:rPr lang="ru-RU" sz="1200" i="1" dirty="0" err="1" smtClean="0"/>
              <a:t>гг</a:t>
            </a:r>
            <a:r>
              <a:rPr lang="ru-RU" sz="1200" i="1" dirty="0" smtClean="0"/>
              <a:t> .родились  две  дочери – Людмила и Валентина (моя бабушка), последняя родилась  в Западной Украине, где служил после войны мой прадед…</a:t>
            </a:r>
          </a:p>
          <a:p>
            <a:endParaRPr lang="ru-RU" sz="1200" i="1" dirty="0" smtClean="0"/>
          </a:p>
          <a:p>
            <a:r>
              <a:rPr lang="ru-RU" sz="1200" i="1" dirty="0" smtClean="0">
                <a:solidFill>
                  <a:srgbClr val="C00000"/>
                </a:solidFill>
              </a:rPr>
              <a:t>Награждена:  почетным знаком  «Труженик  тыла», медалью  «Ветеран  труда» медалью «50 лет Победы»</a:t>
            </a:r>
          </a:p>
          <a:p>
            <a:endParaRPr lang="ru-RU" sz="1200" i="1" dirty="0" smtClean="0">
              <a:solidFill>
                <a:srgbClr val="FF0000"/>
              </a:solidFill>
            </a:endParaRPr>
          </a:p>
          <a:p>
            <a:r>
              <a:rPr lang="ru-RU" sz="1200" i="1" dirty="0" smtClean="0"/>
              <a:t>Похоронена  на </a:t>
            </a:r>
            <a:r>
              <a:rPr lang="ru-RU" sz="1200" i="1" dirty="0" err="1" smtClean="0"/>
              <a:t>Елшанском</a:t>
            </a:r>
            <a:r>
              <a:rPr lang="ru-RU" sz="1200" i="1" dirty="0" smtClean="0"/>
              <a:t> кладбище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91DEF4-CBE3-4B1A-B9F7-60F9FBDF595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58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0611-071A-4B12-87E5-862439C9E955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0312B4-E936-4373-9D0E-2D3E0A7FE47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0611-071A-4B12-87E5-862439C9E955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12B4-E936-4373-9D0E-2D3E0A7FE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0611-071A-4B12-87E5-862439C9E955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12B4-E936-4373-9D0E-2D3E0A7FE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DC0611-071A-4B12-87E5-862439C9E955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40312B4-E936-4373-9D0E-2D3E0A7FE47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0611-071A-4B12-87E5-862439C9E955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12B4-E936-4373-9D0E-2D3E0A7FE4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0611-071A-4B12-87E5-862439C9E955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12B4-E936-4373-9D0E-2D3E0A7FE4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12B4-E936-4373-9D0E-2D3E0A7FE4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0611-071A-4B12-87E5-862439C9E955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0611-071A-4B12-87E5-862439C9E955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12B4-E936-4373-9D0E-2D3E0A7FE4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0611-071A-4B12-87E5-862439C9E955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0312B4-E936-4373-9D0E-2D3E0A7FE4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3DC0611-071A-4B12-87E5-862439C9E955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40312B4-E936-4373-9D0E-2D3E0A7FE4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C0611-071A-4B12-87E5-862439C9E955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0312B4-E936-4373-9D0E-2D3E0A7FE4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3DC0611-071A-4B12-87E5-862439C9E955}" type="datetimeFigureOut">
              <a:rPr lang="ru-RU" smtClean="0"/>
              <a:t>26.01.2019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40312B4-E936-4373-9D0E-2D3E0A7FE47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4.jpe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gif"/><Relationship Id="rId11" Type="http://schemas.microsoft.com/office/2007/relationships/hdphoto" Target="../media/hdphoto7.wdp"/><Relationship Id="rId5" Type="http://schemas.openxmlformats.org/officeDocument/2006/relationships/image" Target="../media/image56.jpeg"/><Relationship Id="rId10" Type="http://schemas.openxmlformats.org/officeDocument/2006/relationships/image" Target="../media/image32.png"/><Relationship Id="rId4" Type="http://schemas.openxmlformats.org/officeDocument/2006/relationships/image" Target="../media/image55.jpe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4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ashapobeda.lv/2052.html" TargetMode="External"/><Relationship Id="rId3" Type="http://schemas.openxmlformats.org/officeDocument/2006/relationships/hyperlink" Target="http://podvignaroda.mil.ru/?#tab=navHome" TargetMode="External"/><Relationship Id="rId7" Type="http://schemas.openxmlformats.org/officeDocument/2006/relationships/hyperlink" Target="http://samsv.narod.ru/NKVD/Pv/Po/po097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svivv.ru/index.php/istoriya" TargetMode="External"/><Relationship Id="rId5" Type="http://schemas.openxmlformats.org/officeDocument/2006/relationships/hyperlink" Target="http://www.tankfront.ru/ussr/train/vuz/saratovskoe1_tu.html" TargetMode="External"/><Relationship Id="rId4" Type="http://schemas.openxmlformats.org/officeDocument/2006/relationships/hyperlink" Target="http://www.obd-memorial.ru/html/index.html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gif"/><Relationship Id="rId2" Type="http://schemas.openxmlformats.org/officeDocument/2006/relationships/notesSlide" Target="../notesSlides/notesSlide2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microsoft.com/office/2007/relationships/hdphoto" Target="../media/hdphoto5.wdp"/><Relationship Id="rId3" Type="http://schemas.openxmlformats.org/officeDocument/2006/relationships/image" Target="../media/image17.jpeg"/><Relationship Id="rId7" Type="http://schemas.openxmlformats.org/officeDocument/2006/relationships/image" Target="../media/image13.gif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microsoft.com/office/2007/relationships/hdphoto" Target="../media/hdphoto4.wdp"/><Relationship Id="rId5" Type="http://schemas.openxmlformats.org/officeDocument/2006/relationships/image" Target="../media/image19.jpeg"/><Relationship Id="rId10" Type="http://schemas.openxmlformats.org/officeDocument/2006/relationships/image" Target="../media/image22.png"/><Relationship Id="rId4" Type="http://schemas.openxmlformats.org/officeDocument/2006/relationships/image" Target="../media/image18.jpe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12" Type="http://schemas.microsoft.com/office/2007/relationships/hdphoto" Target="../media/hdphoto7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11" Type="http://schemas.openxmlformats.org/officeDocument/2006/relationships/image" Target="../media/image32.png"/><Relationship Id="rId5" Type="http://schemas.openxmlformats.org/officeDocument/2006/relationships/image" Target="../media/image27.jpeg"/><Relationship Id="rId10" Type="http://schemas.microsoft.com/office/2007/relationships/hdphoto" Target="../media/hdphoto6.wdp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microsoft.com/office/2007/relationships/hdphoto" Target="../media/hdphoto11.wdp"/><Relationship Id="rId3" Type="http://schemas.openxmlformats.org/officeDocument/2006/relationships/image" Target="../media/image9.jpg"/><Relationship Id="rId7" Type="http://schemas.microsoft.com/office/2007/relationships/hdphoto" Target="../media/hdphoto8.wdp"/><Relationship Id="rId12" Type="http://schemas.openxmlformats.org/officeDocument/2006/relationships/image" Target="../media/image39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microsoft.com/office/2007/relationships/hdphoto" Target="../media/hdphoto10.wdp"/><Relationship Id="rId5" Type="http://schemas.openxmlformats.org/officeDocument/2006/relationships/image" Target="../media/image35.jpeg"/><Relationship Id="rId10" Type="http://schemas.openxmlformats.org/officeDocument/2006/relationships/image" Target="../media/image38.png"/><Relationship Id="rId4" Type="http://schemas.openxmlformats.org/officeDocument/2006/relationships/image" Target="../media/image34.jpg"/><Relationship Id="rId9" Type="http://schemas.microsoft.com/office/2007/relationships/hdphoto" Target="../media/hdphoto9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emf"/><Relationship Id="rId12" Type="http://schemas.microsoft.com/office/2007/relationships/hdphoto" Target="../media/hdphoto13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emf"/><Relationship Id="rId11" Type="http://schemas.openxmlformats.org/officeDocument/2006/relationships/image" Target="../media/image48.png"/><Relationship Id="rId5" Type="http://schemas.openxmlformats.org/officeDocument/2006/relationships/image" Target="../media/image43.jpeg"/><Relationship Id="rId10" Type="http://schemas.microsoft.com/office/2007/relationships/hdphoto" Target="../media/hdphoto12.wdp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221088"/>
            <a:ext cx="8305800" cy="2376264"/>
          </a:xfrm>
        </p:spPr>
        <p:txBody>
          <a:bodyPr/>
          <a:lstStyle/>
          <a:p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</a:rPr>
              <a:t>Презентацию</a:t>
            </a:r>
            <a:endParaRPr lang="ru-RU" sz="1200" b="1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1200" b="1" dirty="0">
                <a:solidFill>
                  <a:schemeClr val="tx2">
                    <a:lumMod val="10000"/>
                  </a:schemeClr>
                </a:solidFill>
              </a:rPr>
              <a:t>Подготовила</a:t>
            </a:r>
          </a:p>
          <a:p>
            <a:r>
              <a:rPr lang="ru-RU" sz="1200" b="1" dirty="0">
                <a:solidFill>
                  <a:schemeClr val="tx2">
                    <a:lumMod val="10000"/>
                  </a:schemeClr>
                </a:solidFill>
              </a:rPr>
              <a:t>Ученица МАОУ «</a:t>
            </a:r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</a:rPr>
              <a:t>Лицей №</a:t>
            </a:r>
            <a:r>
              <a:rPr lang="ru-RU" sz="1200" b="1" dirty="0">
                <a:solidFill>
                  <a:schemeClr val="tx2">
                    <a:lumMod val="10000"/>
                  </a:schemeClr>
                </a:solidFill>
              </a:rPr>
              <a:t>36</a:t>
            </a:r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</a:rPr>
              <a:t>» г. Саратова</a:t>
            </a:r>
            <a:endParaRPr lang="ru-RU" sz="12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1200" b="1" dirty="0">
                <a:solidFill>
                  <a:schemeClr val="tx2">
                    <a:lumMod val="10000"/>
                  </a:schemeClr>
                </a:solidFill>
              </a:rPr>
              <a:t>7</a:t>
            </a:r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</a:rPr>
              <a:t>-4 </a:t>
            </a:r>
            <a:r>
              <a:rPr lang="ru-RU" sz="1200" b="1" dirty="0">
                <a:solidFill>
                  <a:schemeClr val="tx2">
                    <a:lumMod val="10000"/>
                  </a:schemeClr>
                </a:solidFill>
              </a:rPr>
              <a:t>класса</a:t>
            </a:r>
            <a:endParaRPr lang="ru-RU" sz="12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1200" b="1" dirty="0" err="1" smtClean="0">
                <a:solidFill>
                  <a:schemeClr val="tx2">
                    <a:lumMod val="10000"/>
                  </a:schemeClr>
                </a:solidFill>
              </a:rPr>
              <a:t>Батракова</a:t>
            </a:r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tx2">
                    <a:lumMod val="10000"/>
                  </a:schemeClr>
                </a:solidFill>
              </a:rPr>
              <a:t>Полина Витальевна</a:t>
            </a:r>
            <a:endParaRPr lang="ru-RU" sz="12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1200" b="1" dirty="0">
                <a:solidFill>
                  <a:schemeClr val="tx2">
                    <a:lumMod val="10000"/>
                  </a:schemeClr>
                </a:solidFill>
              </a:rPr>
              <a:t> </a:t>
            </a:r>
            <a:endParaRPr lang="ru-RU" sz="12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1200" b="1" dirty="0">
                <a:solidFill>
                  <a:schemeClr val="tx2">
                    <a:lumMod val="10000"/>
                  </a:schemeClr>
                </a:solidFill>
              </a:rPr>
              <a:t>Руководитель  работы:</a:t>
            </a:r>
            <a:endParaRPr lang="ru-RU" sz="1200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1200" b="1" dirty="0" err="1" smtClean="0">
                <a:solidFill>
                  <a:schemeClr val="tx2">
                    <a:lumMod val="10000"/>
                  </a:schemeClr>
                </a:solidFill>
              </a:rPr>
              <a:t>Батракова</a:t>
            </a:r>
            <a:r>
              <a:rPr lang="ru-RU" sz="1200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tx2">
                    <a:lumMod val="10000"/>
                  </a:schemeClr>
                </a:solidFill>
              </a:rPr>
              <a:t>Анна </a:t>
            </a:r>
            <a:r>
              <a:rPr lang="ru-RU" sz="1200" b="1" dirty="0">
                <a:solidFill>
                  <a:schemeClr val="tx2">
                    <a:lumMod val="10000"/>
                  </a:schemeClr>
                </a:solidFill>
              </a:rPr>
              <a:t>Геннадьевна</a:t>
            </a:r>
            <a:endParaRPr lang="ru-RU" sz="1200" dirty="0">
              <a:solidFill>
                <a:schemeClr val="tx2">
                  <a:lumMod val="10000"/>
                </a:schemeClr>
              </a:solidFill>
            </a:endParaRPr>
          </a:p>
          <a:p>
            <a:endParaRPr lang="ru-RU" sz="12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76672"/>
            <a:ext cx="7859216" cy="3744416"/>
          </a:xfrm>
        </p:spPr>
        <p:txBody>
          <a:bodyPr/>
          <a:lstStyle/>
          <a:p>
            <a:pPr algn="r"/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1800" i="1" dirty="0">
                <a:solidFill>
                  <a:schemeClr val="tx2">
                    <a:lumMod val="10000"/>
                  </a:schemeClr>
                </a:solidFill>
              </a:rPr>
              <a:t>Нет в России семьи такой, </a:t>
            </a:r>
            <a:br>
              <a:rPr lang="ru-RU" sz="1800" i="1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i="1" dirty="0">
                <a:solidFill>
                  <a:schemeClr val="tx2">
                    <a:lumMod val="10000"/>
                  </a:schemeClr>
                </a:solidFill>
              </a:rPr>
              <a:t>Где б не памятен был свой герой.</a:t>
            </a:r>
            <a:br>
              <a:rPr lang="ru-RU" sz="1800" i="1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i="1" dirty="0">
                <a:solidFill>
                  <a:schemeClr val="tx2">
                    <a:lumMod val="10000"/>
                  </a:schemeClr>
                </a:solidFill>
              </a:rPr>
              <a:t>И глаза молодых солдат </a:t>
            </a:r>
            <a:br>
              <a:rPr lang="ru-RU" sz="1800" i="1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i="1" dirty="0">
                <a:solidFill>
                  <a:schemeClr val="tx2">
                    <a:lumMod val="10000"/>
                  </a:schemeClr>
                </a:solidFill>
              </a:rPr>
              <a:t>С фотографий увядших глядят…</a:t>
            </a:r>
            <a:br>
              <a:rPr lang="ru-RU" sz="1800" i="1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«Великая  Отечественная  война  в  судьбе  моей  семьи»</a:t>
            </a:r>
            <a:endParaRPr lang="ru-RU" sz="2400" i="1" dirty="0">
              <a:solidFill>
                <a:srgbClr val="C00000"/>
              </a:solidFill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716" b="14116"/>
          <a:stretch/>
        </p:blipFill>
        <p:spPr>
          <a:xfrm>
            <a:off x="1043608" y="548680"/>
            <a:ext cx="4111565" cy="283724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43280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288" cy="1620416"/>
          </a:xfrm>
        </p:spPr>
        <p:txBody>
          <a:bodyPr>
            <a:normAutofit/>
          </a:bodyPr>
          <a:lstStyle/>
          <a:p>
            <a:r>
              <a:rPr lang="ru-RU" sz="2400" i="1" dirty="0">
                <a:solidFill>
                  <a:srgbClr val="C00000"/>
                </a:solidFill>
              </a:rPr>
              <a:t>Моя  прабабушка </a:t>
            </a:r>
            <a:r>
              <a:rPr lang="ru-RU" sz="2400" i="1" dirty="0" smtClean="0">
                <a:solidFill>
                  <a:srgbClr val="C00000"/>
                </a:solidFill>
              </a:rPr>
              <a:t> - 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rgbClr val="C00000"/>
                </a:solidFill>
              </a:rPr>
              <a:t>Рязанова (</a:t>
            </a:r>
            <a:r>
              <a:rPr lang="ru-RU" sz="2400" dirty="0">
                <a:solidFill>
                  <a:srgbClr val="C00000"/>
                </a:solidFill>
              </a:rPr>
              <a:t>Рязанова</a:t>
            </a:r>
            <a:r>
              <a:rPr lang="ru-RU" sz="2400" dirty="0" smtClean="0">
                <a:solidFill>
                  <a:srgbClr val="C00000"/>
                </a:solidFill>
              </a:rPr>
              <a:t>) Екатерина Васильевна   </a:t>
            </a:r>
            <a:r>
              <a:rPr lang="ru-RU" sz="2000" i="1" dirty="0">
                <a:solidFill>
                  <a:srgbClr val="002060"/>
                </a:solidFill>
              </a:rPr>
              <a:t>(бабушка  моей мамы)</a:t>
            </a:r>
            <a:r>
              <a:rPr lang="ru-RU" sz="2000" dirty="0" smtClean="0">
                <a:solidFill>
                  <a:srgbClr val="002060"/>
                </a:solidFill>
              </a:rPr>
              <a:t>   </a:t>
            </a:r>
            <a:r>
              <a:rPr lang="ru-RU" sz="2000" dirty="0" smtClean="0">
                <a:solidFill>
                  <a:srgbClr val="C00000"/>
                </a:solidFill>
              </a:rPr>
              <a:t/>
            </a:r>
            <a:br>
              <a:rPr lang="ru-RU" sz="2000" dirty="0" smtClean="0">
                <a:solidFill>
                  <a:srgbClr val="C00000"/>
                </a:solidFill>
              </a:rPr>
            </a:br>
            <a:r>
              <a:rPr lang="ru-RU" sz="2000" dirty="0" smtClean="0">
                <a:solidFill>
                  <a:srgbClr val="C00000"/>
                </a:solidFill>
              </a:rPr>
              <a:t>01.02 1923 - 08.10.2004 </a:t>
            </a:r>
            <a:br>
              <a:rPr lang="ru-RU" sz="2000" dirty="0" smtClean="0">
                <a:solidFill>
                  <a:srgbClr val="C00000"/>
                </a:solidFill>
              </a:rPr>
            </a:br>
            <a:endParaRPr lang="ru-RU" sz="2000" i="1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36099" y="1412776"/>
            <a:ext cx="4456381" cy="5112568"/>
          </a:xfrm>
        </p:spPr>
        <p:txBody>
          <a:bodyPr>
            <a:normAutofit fontScale="92500" lnSpcReduction="20000"/>
          </a:bodyPr>
          <a:lstStyle/>
          <a:p>
            <a:r>
              <a:rPr lang="ru-RU" sz="1600" i="1" dirty="0" smtClean="0">
                <a:solidFill>
                  <a:srgbClr val="002060"/>
                </a:solidFill>
              </a:rPr>
              <a:t>Родилась  в  городе Саратове в семье  рабочего молотобойца Василия Евсеевича  и Марии Ивановны Рязановых…</a:t>
            </a:r>
          </a:p>
          <a:p>
            <a:r>
              <a:rPr lang="ru-RU" sz="1600" i="1" dirty="0" smtClean="0"/>
              <a:t>Рано потеряла  отца, пережила поволжский голод, перенесла тиф… перед войной закончила школу №7 и поступила в  техникум радиоприборов  на техника-технолога… </a:t>
            </a:r>
          </a:p>
          <a:p>
            <a:r>
              <a:rPr lang="ru-RU" sz="1600" i="1" dirty="0" smtClean="0"/>
              <a:t>в 1941 году вышла замуж за Рязанова Владимира Федоровича  и всю войну жила в военном городке .. 18 летней девчонкой  копала окопы  на подступах к городу …</a:t>
            </a:r>
          </a:p>
          <a:p>
            <a:endParaRPr lang="ru-RU" sz="1600" i="1" dirty="0" smtClean="0"/>
          </a:p>
          <a:p>
            <a:r>
              <a:rPr lang="ru-RU" sz="1600" i="1" dirty="0" smtClean="0"/>
              <a:t>1945 и 1947-х </a:t>
            </a:r>
            <a:r>
              <a:rPr lang="ru-RU" sz="1600" i="1" dirty="0" err="1" smtClean="0"/>
              <a:t>гг.родились</a:t>
            </a:r>
            <a:r>
              <a:rPr lang="ru-RU" sz="1600" i="1" dirty="0" smtClean="0"/>
              <a:t>  две  дочери – Людмила и Валентина (моя бабушка), последняя родилась  в Западной Украине, где служил после войны мой прадед…</a:t>
            </a:r>
          </a:p>
          <a:p>
            <a:endParaRPr lang="ru-RU" sz="1600" i="1" dirty="0" smtClean="0"/>
          </a:p>
          <a:p>
            <a:r>
              <a:rPr lang="ru-RU" sz="1600" i="1" dirty="0">
                <a:solidFill>
                  <a:srgbClr val="C00000"/>
                </a:solidFill>
              </a:rPr>
              <a:t>Награждена:  почетным знаком  «Труженик </a:t>
            </a:r>
            <a:r>
              <a:rPr lang="ru-RU" sz="1600" i="1" dirty="0" smtClean="0">
                <a:solidFill>
                  <a:srgbClr val="C00000"/>
                </a:solidFill>
              </a:rPr>
              <a:t> тыла</a:t>
            </a:r>
            <a:r>
              <a:rPr lang="ru-RU" sz="1600" i="1" dirty="0">
                <a:solidFill>
                  <a:srgbClr val="C00000"/>
                </a:solidFill>
              </a:rPr>
              <a:t>», медалью  «Ветеран  труда»</a:t>
            </a:r>
            <a:r>
              <a:rPr lang="ru-RU" sz="1600" i="1" dirty="0" smtClean="0">
                <a:solidFill>
                  <a:srgbClr val="C00000"/>
                </a:solidFill>
              </a:rPr>
              <a:t> медалью</a:t>
            </a:r>
            <a:r>
              <a:rPr lang="ru-RU" sz="1600" i="1" dirty="0">
                <a:solidFill>
                  <a:srgbClr val="C00000"/>
                </a:solidFill>
              </a:rPr>
              <a:t> «50 лет Победы</a:t>
            </a:r>
            <a:r>
              <a:rPr lang="ru-RU" sz="1600" i="1" dirty="0" smtClean="0">
                <a:solidFill>
                  <a:srgbClr val="C00000"/>
                </a:solidFill>
              </a:rPr>
              <a:t>»</a:t>
            </a:r>
          </a:p>
          <a:p>
            <a:endParaRPr lang="ru-RU" sz="1600" i="1" dirty="0" smtClean="0">
              <a:solidFill>
                <a:srgbClr val="FF0000"/>
              </a:solidFill>
            </a:endParaRPr>
          </a:p>
          <a:p>
            <a:r>
              <a:rPr lang="ru-RU" sz="1600" i="1" dirty="0" smtClean="0"/>
              <a:t>Похоронена  </a:t>
            </a:r>
            <a:r>
              <a:rPr lang="ru-RU" sz="1600" i="1" dirty="0"/>
              <a:t>на </a:t>
            </a:r>
            <a:r>
              <a:rPr lang="ru-RU" sz="1600" i="1" dirty="0" err="1"/>
              <a:t>Елшанском</a:t>
            </a:r>
            <a:r>
              <a:rPr lang="ru-RU" sz="1600" i="1" dirty="0"/>
              <a:t> </a:t>
            </a:r>
            <a:r>
              <a:rPr lang="ru-RU" sz="1600" i="1" dirty="0" smtClean="0"/>
              <a:t>кладбище…</a:t>
            </a:r>
            <a:endParaRPr lang="ru-RU" sz="1600" i="1" dirty="0"/>
          </a:p>
          <a:p>
            <a:endParaRPr lang="ru-RU" sz="1600" dirty="0" smtClean="0"/>
          </a:p>
          <a:p>
            <a:endParaRPr lang="ru-RU" dirty="0"/>
          </a:p>
        </p:txBody>
      </p:sp>
      <p:pic>
        <p:nvPicPr>
          <p:cNvPr id="11" name="Объект 2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19" y="1628800"/>
            <a:ext cx="3219390" cy="24145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Объект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643" y="3789361"/>
            <a:ext cx="1706456" cy="266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Объект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8" y="5049340"/>
            <a:ext cx="1744919" cy="1259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Объект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03361"/>
            <a:ext cx="1688374" cy="2286000"/>
          </a:xfrm>
          <a:prstGeom prst="rect">
            <a:avLst/>
          </a:prstGeom>
        </p:spPr>
      </p:pic>
      <p:pic>
        <p:nvPicPr>
          <p:cNvPr id="21" name="Объект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6369">
            <a:off x="260356" y="3744353"/>
            <a:ext cx="1958732" cy="1180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64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87984" cy="133238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/>
              </a:rPr>
              <a:t>Мой прапрадед </a:t>
            </a:r>
            <a:r>
              <a:rPr lang="ru-RU" sz="2800" b="1" i="1" dirty="0">
                <a:solidFill>
                  <a:srgbClr val="C00000"/>
                </a:solidFill>
                <a:effectLst/>
              </a:rPr>
              <a:t>- Рязанов Федор Евсеевич</a:t>
            </a:r>
            <a:r>
              <a:rPr lang="ru-RU" sz="2800" b="1" dirty="0">
                <a:solidFill>
                  <a:srgbClr val="C00000"/>
                </a:solidFill>
                <a:effectLst/>
              </a:rPr>
              <a:t>  </a:t>
            </a:r>
            <a:r>
              <a:rPr lang="ru-RU" sz="2800" b="1" dirty="0" smtClean="0">
                <a:solidFill>
                  <a:srgbClr val="C00000"/>
                </a:solidFill>
                <a:effectLst/>
              </a:rPr>
              <a:t>1906 -?</a:t>
            </a:r>
            <a:br>
              <a:rPr lang="ru-RU" sz="2800" b="1" dirty="0" smtClean="0">
                <a:solidFill>
                  <a:srgbClr val="C00000"/>
                </a:solidFill>
                <a:effectLst/>
              </a:rPr>
            </a:br>
            <a:r>
              <a:rPr lang="ru-RU" sz="2000" i="1" dirty="0" smtClean="0">
                <a:solidFill>
                  <a:srgbClr val="002060"/>
                </a:solidFill>
                <a:effectLst/>
              </a:rPr>
              <a:t>(прадед  моей </a:t>
            </a:r>
            <a:r>
              <a:rPr lang="ru-RU" sz="2000" i="1" dirty="0">
                <a:solidFill>
                  <a:srgbClr val="002060"/>
                </a:solidFill>
                <a:effectLst/>
              </a:rPr>
              <a:t>мамы</a:t>
            </a:r>
            <a:r>
              <a:rPr lang="ru-RU" sz="2000" i="1" dirty="0" smtClean="0">
                <a:solidFill>
                  <a:srgbClr val="002060"/>
                </a:solidFill>
                <a:effectLst/>
              </a:rPr>
              <a:t>)</a:t>
            </a:r>
            <a:r>
              <a:rPr lang="ru-RU" sz="2400" i="1" dirty="0" smtClean="0">
                <a:solidFill>
                  <a:srgbClr val="002060"/>
                </a:solidFill>
                <a:effectLst/>
              </a:rPr>
              <a:t/>
            </a:r>
            <a:br>
              <a:rPr lang="ru-RU" sz="2400" i="1" dirty="0" smtClean="0">
                <a:solidFill>
                  <a:srgbClr val="002060"/>
                </a:solidFill>
                <a:effectLst/>
              </a:rPr>
            </a:b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809404" y="1196752"/>
            <a:ext cx="4050627" cy="4899248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rgbClr val="002060"/>
                </a:solidFill>
              </a:rPr>
              <a:t>Федор Евсеевич (1906- ?)- уроженец Саратовской области </a:t>
            </a:r>
            <a:r>
              <a:rPr lang="ru-RU" sz="1200" dirty="0" err="1">
                <a:solidFill>
                  <a:srgbClr val="002060"/>
                </a:solidFill>
              </a:rPr>
              <a:t>Татищевского</a:t>
            </a:r>
            <a:r>
              <a:rPr lang="ru-RU" sz="1200" dirty="0">
                <a:solidFill>
                  <a:srgbClr val="002060"/>
                </a:solidFill>
              </a:rPr>
              <a:t> района, деревни Большая </a:t>
            </a:r>
            <a:r>
              <a:rPr lang="ru-RU" sz="1200" dirty="0" err="1">
                <a:solidFill>
                  <a:srgbClr val="002060"/>
                </a:solidFill>
              </a:rPr>
              <a:t>Крюковка</a:t>
            </a:r>
            <a:r>
              <a:rPr lang="ru-RU" sz="1200" dirty="0">
                <a:solidFill>
                  <a:srgbClr val="002060"/>
                </a:solidFill>
              </a:rPr>
              <a:t>. </a:t>
            </a:r>
          </a:p>
          <a:p>
            <a:r>
              <a:rPr lang="ru-RU" sz="1200" dirty="0">
                <a:solidFill>
                  <a:schemeClr val="bg1"/>
                </a:solidFill>
              </a:rPr>
              <a:t>Участник Финской войны 1939 года. </a:t>
            </a:r>
          </a:p>
          <a:p>
            <a:r>
              <a:rPr lang="ru-RU" sz="1200" dirty="0"/>
              <a:t>Прошел всю Великую Отечественную войну. Имеет ранения - одно тяжелое и одно легкое 15 сентября 1941 и  ноябрь 1943 гг.</a:t>
            </a:r>
          </a:p>
          <a:p>
            <a:r>
              <a:rPr lang="ru-RU" sz="1200" dirty="0"/>
              <a:t> </a:t>
            </a:r>
            <a:r>
              <a:rPr lang="ru-RU" sz="1200" dirty="0">
                <a:solidFill>
                  <a:schemeClr val="tx2">
                    <a:lumMod val="10000"/>
                  </a:schemeClr>
                </a:solidFill>
              </a:rPr>
              <a:t>Закончил войну в звании - майора, был заместителем командира по политической части, 249-го авто батальона Отдельного Полевого Управления, 360-й </a:t>
            </a:r>
            <a:r>
              <a:rPr lang="ru-RU" sz="1200" dirty="0" err="1">
                <a:solidFill>
                  <a:schemeClr val="tx2">
                    <a:lumMod val="10000"/>
                  </a:schemeClr>
                </a:solidFill>
              </a:rPr>
              <a:t>Невельской</a:t>
            </a:r>
            <a:r>
              <a:rPr lang="ru-RU" sz="1200" dirty="0">
                <a:solidFill>
                  <a:schemeClr val="tx2">
                    <a:lumMod val="10000"/>
                  </a:schemeClr>
                </a:solidFill>
              </a:rPr>
              <a:t> стрелковой дивизии,  2- </a:t>
            </a:r>
            <a:r>
              <a:rPr lang="ru-RU" sz="1200" dirty="0" err="1">
                <a:solidFill>
                  <a:schemeClr val="tx2">
                    <a:lumMod val="10000"/>
                  </a:schemeClr>
                </a:solidFill>
              </a:rPr>
              <a:t>го</a:t>
            </a:r>
            <a:r>
              <a:rPr lang="ru-RU" sz="1200" dirty="0">
                <a:solidFill>
                  <a:schemeClr val="tx2">
                    <a:lumMod val="10000"/>
                  </a:schemeClr>
                </a:solidFill>
              </a:rPr>
              <a:t>  Гвардейского стрелкового корпуса  4-й ударной армии Прибалтийского фронта.</a:t>
            </a:r>
          </a:p>
          <a:p>
            <a:r>
              <a:rPr lang="ru-RU" sz="1200" dirty="0"/>
              <a:t>360-я стрелковая   </a:t>
            </a:r>
            <a:r>
              <a:rPr lang="ru-RU" sz="1200" dirty="0" err="1"/>
              <a:t>Невельская</a:t>
            </a:r>
            <a:r>
              <a:rPr lang="ru-RU" sz="1200" dirty="0"/>
              <a:t> дивизия прошла славный путь:</a:t>
            </a:r>
          </a:p>
          <a:p>
            <a:r>
              <a:rPr lang="ru-RU" sz="1200" dirty="0"/>
              <a:t>участвовала в </a:t>
            </a:r>
            <a:r>
              <a:rPr lang="ru-RU" sz="1200" dirty="0" err="1"/>
              <a:t>Торопецко</a:t>
            </a:r>
            <a:r>
              <a:rPr lang="ru-RU" sz="1200" dirty="0"/>
              <a:t> – Холмской операции,</a:t>
            </a:r>
          </a:p>
          <a:p>
            <a:r>
              <a:rPr lang="ru-RU" sz="1200" dirty="0"/>
              <a:t> в боях за Великие Луки, в Смоленской наступательной операции,</a:t>
            </a:r>
          </a:p>
          <a:p>
            <a:r>
              <a:rPr lang="ru-RU" sz="1200" dirty="0"/>
              <a:t> в операции «Багратион», задействована в </a:t>
            </a:r>
            <a:r>
              <a:rPr lang="ru-RU" sz="1200" dirty="0" err="1"/>
              <a:t>Витибской</a:t>
            </a:r>
            <a:r>
              <a:rPr lang="ru-RU" sz="1200" dirty="0"/>
              <a:t> и Полоцкой операциях, освобождала Латвию. </a:t>
            </a:r>
          </a:p>
          <a:p>
            <a:r>
              <a:rPr lang="ru-RU" sz="1200" b="1" dirty="0" smtClean="0">
                <a:solidFill>
                  <a:schemeClr val="bg1"/>
                </a:solidFill>
              </a:rPr>
              <a:t>Рязанов Ф.Е. </a:t>
            </a:r>
            <a:r>
              <a:rPr lang="ru-RU" sz="1200" b="1" dirty="0">
                <a:solidFill>
                  <a:schemeClr val="bg1"/>
                </a:solidFill>
              </a:rPr>
              <a:t>н</a:t>
            </a:r>
            <a:r>
              <a:rPr lang="ru-RU" sz="1200" b="1" dirty="0" smtClean="0">
                <a:solidFill>
                  <a:schemeClr val="bg1"/>
                </a:solidFill>
              </a:rPr>
              <a:t>агражден</a:t>
            </a:r>
            <a:r>
              <a:rPr lang="ru-RU" sz="1200" dirty="0">
                <a:solidFill>
                  <a:srgbClr val="C00000"/>
                </a:solidFill>
              </a:rPr>
              <a:t>: Орденом  «Красной Звезды», Орденом  «Отечественной войны 11 степени», медали "За Отвагу", "За победу над Германией»</a:t>
            </a:r>
          </a:p>
          <a:p>
            <a:endParaRPr lang="ru-RU" sz="1200" dirty="0"/>
          </a:p>
        </p:txBody>
      </p:sp>
      <p:pic>
        <p:nvPicPr>
          <p:cNvPr id="13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3" t="906" r="1106" b="7758"/>
          <a:stretch/>
        </p:blipFill>
        <p:spPr>
          <a:xfrm>
            <a:off x="5914104" y="764704"/>
            <a:ext cx="2822170" cy="33843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Объект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0089">
            <a:off x="6961147" y="3829880"/>
            <a:ext cx="1656183" cy="2566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Объект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7321">
            <a:off x="5436095" y="3332028"/>
            <a:ext cx="1800733" cy="2704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Объект 4" descr="krzvezda"/>
          <p:cNvPicPr>
            <a:picLocks noChangeAspect="1"/>
          </p:cNvPicPr>
          <p:nvPr isPhoto="1"/>
        </p:nvPicPr>
        <p:blipFill>
          <a:blip r:embed="rId6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057" y="5275394"/>
            <a:ext cx="1008112" cy="1008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4" name="Объект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797" y="5485228"/>
            <a:ext cx="1080120" cy="10801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Объект 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35" b="100000" l="4571" r="55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34" r="50000"/>
          <a:stretch/>
        </p:blipFill>
        <p:spPr>
          <a:xfrm>
            <a:off x="234101" y="4782758"/>
            <a:ext cx="576064" cy="1053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Объект 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55" y="3274230"/>
            <a:ext cx="1499398" cy="112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9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90033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/>
              </a:rPr>
              <a:t>Мой  прадед  - </a:t>
            </a:r>
            <a:r>
              <a:rPr lang="ru-RU" sz="2400" b="1" i="1" dirty="0">
                <a:solidFill>
                  <a:schemeClr val="bg1"/>
                </a:solidFill>
                <a:effectLst/>
              </a:rPr>
              <a:t>Рязанов Николай Васильевич </a:t>
            </a:r>
            <a:r>
              <a:rPr lang="ru-RU" sz="2400" b="1" i="1" dirty="0" smtClean="0">
                <a:solidFill>
                  <a:schemeClr val="bg1"/>
                </a:solidFill>
                <a:effectLst/>
              </a:rPr>
              <a:t> 1921 </a:t>
            </a:r>
            <a:r>
              <a:rPr lang="ru-RU" sz="2400" b="1" i="1" dirty="0">
                <a:solidFill>
                  <a:schemeClr val="bg1"/>
                </a:solidFill>
                <a:effectLst/>
              </a:rPr>
              <a:t>– </a:t>
            </a:r>
            <a:r>
              <a:rPr lang="ru-RU" sz="2400" b="1" i="1" dirty="0" smtClean="0">
                <a:solidFill>
                  <a:schemeClr val="bg1"/>
                </a:solidFill>
                <a:effectLst/>
              </a:rPr>
              <a:t>18.01.1944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340768"/>
            <a:ext cx="4352160" cy="4755232"/>
          </a:xfrm>
        </p:spPr>
        <p:txBody>
          <a:bodyPr>
            <a:noAutofit/>
          </a:bodyPr>
          <a:lstStyle/>
          <a:p>
            <a:r>
              <a:rPr lang="ru-RU" sz="1400" b="1" i="1" dirty="0">
                <a:solidFill>
                  <a:schemeClr val="tx2">
                    <a:lumMod val="10000"/>
                  </a:schemeClr>
                </a:solidFill>
              </a:rPr>
              <a:t>Родной брат  Рязановой Екатерины </a:t>
            </a:r>
            <a:r>
              <a:rPr lang="ru-RU" sz="1400" b="1" i="1" dirty="0" smtClean="0">
                <a:solidFill>
                  <a:schemeClr val="tx2">
                    <a:lumMod val="10000"/>
                  </a:schemeClr>
                </a:solidFill>
              </a:rPr>
              <a:t>Васильевны (1923 - 2004), моей </a:t>
            </a:r>
            <a:r>
              <a:rPr lang="ru-RU" sz="1400" b="1" i="1" dirty="0">
                <a:solidFill>
                  <a:schemeClr val="tx2">
                    <a:lumMod val="10000"/>
                  </a:schemeClr>
                </a:solidFill>
              </a:rPr>
              <a:t>прабабушки по материнской </a:t>
            </a:r>
            <a:r>
              <a:rPr lang="ru-RU" sz="1400" b="1" i="1" dirty="0" smtClean="0">
                <a:solidFill>
                  <a:schemeClr val="tx2">
                    <a:lumMod val="10000"/>
                  </a:schemeClr>
                </a:solidFill>
              </a:rPr>
              <a:t>линии ( на фото).</a:t>
            </a:r>
            <a:endParaRPr lang="ru-RU" sz="1400" b="1" i="1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Николай родился и вырос </a:t>
            </a:r>
            <a:r>
              <a:rPr lang="ru-RU" sz="1400" dirty="0">
                <a:solidFill>
                  <a:srgbClr val="002060"/>
                </a:solidFill>
              </a:rPr>
              <a:t>в городе Саратове в 1921 году, рано потерял отца. И до начала войны закончил: школу и средне - техническое механика - химическое училище, ныне колледж  им. </a:t>
            </a:r>
            <a:r>
              <a:rPr lang="ru-RU" sz="1400" dirty="0" smtClean="0">
                <a:solidFill>
                  <a:srgbClr val="002060"/>
                </a:solidFill>
              </a:rPr>
              <a:t>Яблочкова при СГУ г. Саратова</a:t>
            </a:r>
            <a:r>
              <a:rPr lang="ru-RU" sz="1400" dirty="0">
                <a:solidFill>
                  <a:srgbClr val="002060"/>
                </a:solidFill>
              </a:rPr>
              <a:t>	</a:t>
            </a:r>
          </a:p>
          <a:p>
            <a:r>
              <a:rPr lang="ru-RU" sz="1400" dirty="0"/>
              <a:t>В 1943 был призван в ряды Советской армии и отправлен на фронт. </a:t>
            </a:r>
          </a:p>
          <a:p>
            <a:r>
              <a:rPr lang="ru-RU" sz="1400" dirty="0"/>
              <a:t>Воевал в составе 156-й стрелковой дивизии на  Западном  фронте.</a:t>
            </a:r>
          </a:p>
          <a:p>
            <a:r>
              <a:rPr lang="ru-RU" sz="1400" dirty="0"/>
              <a:t>Боевой путь начал в августе 1943 </a:t>
            </a:r>
            <a:endParaRPr lang="ru-RU" sz="1400" dirty="0" smtClean="0"/>
          </a:p>
          <a:p>
            <a:pPr marL="0" indent="0">
              <a:buNone/>
            </a:pPr>
            <a:r>
              <a:rPr lang="ru-RU" sz="1400" dirty="0"/>
              <a:t> </a:t>
            </a:r>
            <a:r>
              <a:rPr lang="ru-RU" sz="1400" dirty="0" smtClean="0"/>
              <a:t>      в </a:t>
            </a:r>
            <a:r>
              <a:rPr lang="ru-RU" sz="1400" dirty="0"/>
              <a:t>районе Ельни на Западном  Фронте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 </a:t>
            </a:r>
            <a:r>
              <a:rPr lang="ru-RU" sz="1400" dirty="0"/>
              <a:t>В 1944  сражался в районе  города Невеля, на Витебском и Рижском направлении. </a:t>
            </a:r>
          </a:p>
          <a:p>
            <a:r>
              <a:rPr lang="ru-RU" sz="1400" b="1" dirty="0">
                <a:solidFill>
                  <a:schemeClr val="bg1"/>
                </a:solidFill>
              </a:rPr>
              <a:t> </a:t>
            </a:r>
            <a:r>
              <a:rPr lang="ru-RU" sz="1400" b="1" dirty="0" smtClean="0">
                <a:solidFill>
                  <a:schemeClr val="bg1"/>
                </a:solidFill>
              </a:rPr>
              <a:t>Погиб</a:t>
            </a:r>
            <a:r>
              <a:rPr lang="ru-RU" sz="1400" b="1" dirty="0">
                <a:solidFill>
                  <a:schemeClr val="bg1"/>
                </a:solidFill>
              </a:rPr>
              <a:t>	18 января 1944.</a:t>
            </a:r>
          </a:p>
          <a:p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 smtClean="0">
                <a:solidFill>
                  <a:srgbClr val="002060"/>
                </a:solidFill>
              </a:rPr>
              <a:t>Похоронен:</a:t>
            </a:r>
            <a:r>
              <a:rPr lang="ru-RU" sz="1400" dirty="0" smtClean="0">
                <a:solidFill>
                  <a:srgbClr val="FF0000"/>
                </a:solidFill>
              </a:rPr>
              <a:t> </a:t>
            </a:r>
            <a:r>
              <a:rPr lang="ru-RU" sz="1400" dirty="0">
                <a:solidFill>
                  <a:srgbClr val="C00000"/>
                </a:solidFill>
              </a:rPr>
              <a:t>Белорусская ССР, </a:t>
            </a:r>
            <a:endParaRPr lang="ru-RU" sz="1400" dirty="0" smtClean="0">
              <a:solidFill>
                <a:srgbClr val="C00000"/>
              </a:solidFill>
            </a:endParaRPr>
          </a:p>
          <a:p>
            <a:r>
              <a:rPr lang="ru-RU" sz="1400" dirty="0" smtClean="0">
                <a:solidFill>
                  <a:srgbClr val="C00000"/>
                </a:solidFill>
              </a:rPr>
              <a:t>Витебская </a:t>
            </a:r>
            <a:r>
              <a:rPr lang="ru-RU" sz="1400" dirty="0">
                <a:solidFill>
                  <a:srgbClr val="C00000"/>
                </a:solidFill>
              </a:rPr>
              <a:t>область, </a:t>
            </a:r>
            <a:endParaRPr lang="ru-RU" sz="1400" dirty="0" smtClean="0">
              <a:solidFill>
                <a:srgbClr val="C00000"/>
              </a:solidFill>
            </a:endParaRPr>
          </a:p>
          <a:p>
            <a:r>
              <a:rPr lang="ru-RU" sz="1400" dirty="0" err="1" smtClean="0">
                <a:solidFill>
                  <a:srgbClr val="C00000"/>
                </a:solidFill>
              </a:rPr>
              <a:t>Городокский</a:t>
            </a:r>
            <a:r>
              <a:rPr lang="ru-RU" sz="1400" dirty="0" smtClean="0">
                <a:solidFill>
                  <a:srgbClr val="C00000"/>
                </a:solidFill>
              </a:rPr>
              <a:t> </a:t>
            </a:r>
            <a:r>
              <a:rPr lang="ru-RU" sz="1400" dirty="0">
                <a:solidFill>
                  <a:srgbClr val="C00000"/>
                </a:solidFill>
              </a:rPr>
              <a:t>район, деревня  </a:t>
            </a:r>
            <a:r>
              <a:rPr lang="ru-RU" sz="1400" dirty="0" err="1">
                <a:solidFill>
                  <a:srgbClr val="C00000"/>
                </a:solidFill>
              </a:rPr>
              <a:t>Фишенки</a:t>
            </a:r>
            <a:r>
              <a:rPr lang="ru-RU" sz="1400" dirty="0">
                <a:solidFill>
                  <a:srgbClr val="C00000"/>
                </a:solidFill>
              </a:rPr>
              <a:t>.	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</a:p>
          <a:p>
            <a:endParaRPr lang="ru-RU" sz="1400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0" t="3441" r="6070" b="71075"/>
          <a:stretch/>
        </p:blipFill>
        <p:spPr>
          <a:xfrm>
            <a:off x="467544" y="1268760"/>
            <a:ext cx="3312368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t="5562" r="3317" b="7965"/>
          <a:stretch/>
        </p:blipFill>
        <p:spPr>
          <a:xfrm rot="20600550">
            <a:off x="411438" y="3547301"/>
            <a:ext cx="3835665" cy="1838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24098">
            <a:off x="1727066" y="4999919"/>
            <a:ext cx="1082491" cy="1387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90"/>
          <a:stretch/>
        </p:blipFill>
        <p:spPr bwMode="auto">
          <a:xfrm rot="845348">
            <a:off x="2843871" y="4611066"/>
            <a:ext cx="1266825" cy="1584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627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847" y="49559"/>
            <a:ext cx="8229600" cy="1219200"/>
          </a:xfrm>
        </p:spPr>
        <p:txBody>
          <a:bodyPr>
            <a:normAutofit/>
          </a:bodyPr>
          <a:lstStyle/>
          <a:p>
            <a:r>
              <a:rPr lang="ru-RU" sz="2800" b="1" i="1" dirty="0">
                <a:solidFill>
                  <a:schemeClr val="tx2">
                    <a:lumMod val="10000"/>
                  </a:schemeClr>
                </a:solidFill>
                <a:effectLst/>
              </a:rPr>
              <a:t>«Мы помним, мы гордимся</a:t>
            </a:r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  <a:effectLst/>
              </a:rPr>
              <a:t>»…</a:t>
            </a:r>
            <a:endParaRPr lang="ru-RU" sz="2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7544" y="1484784"/>
            <a:ext cx="4896544" cy="4824536"/>
          </a:xfrm>
        </p:spPr>
        <p:txBody>
          <a:bodyPr>
            <a:noAutofit/>
          </a:bodyPr>
          <a:lstStyle/>
          <a:p>
            <a:r>
              <a:rPr lang="ru-RU" sz="1600" i="1" dirty="0">
                <a:solidFill>
                  <a:srgbClr val="C00000"/>
                </a:solidFill>
              </a:rPr>
              <a:t>Я горжусь своим дедом и </a:t>
            </a:r>
            <a:r>
              <a:rPr lang="ru-RU" sz="1600" i="1" dirty="0" smtClean="0">
                <a:solidFill>
                  <a:srgbClr val="C00000"/>
                </a:solidFill>
              </a:rPr>
              <a:t>прадедами!</a:t>
            </a:r>
          </a:p>
          <a:p>
            <a:r>
              <a:rPr lang="ru-RU" sz="1600" i="1" dirty="0" smtClean="0">
                <a:solidFill>
                  <a:srgbClr val="C00000"/>
                </a:solidFill>
              </a:rPr>
              <a:t>Своими  прабабушками !</a:t>
            </a:r>
            <a:endParaRPr lang="ru-RU" sz="1600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600" i="1" dirty="0">
                <a:solidFill>
                  <a:srgbClr val="C00000"/>
                </a:solidFill>
              </a:rPr>
              <a:t>Они были настоящими героями </a:t>
            </a:r>
            <a:endParaRPr lang="ru-RU" sz="1600" i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1600" i="1" dirty="0" smtClean="0">
                <a:solidFill>
                  <a:srgbClr val="C00000"/>
                </a:solidFill>
              </a:rPr>
              <a:t>и </a:t>
            </a:r>
            <a:r>
              <a:rPr lang="ru-RU" sz="1600" i="1" dirty="0">
                <a:solidFill>
                  <a:srgbClr val="C00000"/>
                </a:solidFill>
              </a:rPr>
              <a:t>память о них должна жить </a:t>
            </a:r>
            <a:r>
              <a:rPr lang="ru-RU" sz="1600" i="1" dirty="0" smtClean="0">
                <a:solidFill>
                  <a:srgbClr val="C00000"/>
                </a:solidFill>
              </a:rPr>
              <a:t>в наших сердцах…</a:t>
            </a:r>
          </a:p>
          <a:p>
            <a:pPr marL="0" indent="0">
              <a:buNone/>
            </a:pPr>
            <a:endParaRPr lang="ru-RU" sz="1600" i="1" dirty="0">
              <a:solidFill>
                <a:srgbClr val="C00000"/>
              </a:solidFill>
            </a:endParaRPr>
          </a:p>
          <a:p>
            <a:r>
              <a:rPr lang="ru-RU" sz="1600" i="1" dirty="0" smtClean="0">
                <a:solidFill>
                  <a:srgbClr val="002060"/>
                </a:solidFill>
              </a:rPr>
              <a:t>Мне </a:t>
            </a:r>
            <a:r>
              <a:rPr lang="ru-RU" sz="1600" i="1" dirty="0">
                <a:solidFill>
                  <a:srgbClr val="002060"/>
                </a:solidFill>
              </a:rPr>
              <a:t>хотелось бы выразить благодарность:</a:t>
            </a:r>
          </a:p>
          <a:p>
            <a:r>
              <a:rPr lang="ru-RU" sz="1600" i="1" dirty="0"/>
              <a:t>моей </a:t>
            </a:r>
            <a:r>
              <a:rPr lang="ru-RU" sz="1600" i="1" dirty="0" smtClean="0"/>
              <a:t>маме  </a:t>
            </a:r>
            <a:r>
              <a:rPr lang="ru-RU" sz="1600" i="1" dirty="0" err="1">
                <a:solidFill>
                  <a:schemeClr val="tx2">
                    <a:lumMod val="10000"/>
                  </a:schemeClr>
                </a:solidFill>
              </a:rPr>
              <a:t>Батраковой</a:t>
            </a:r>
            <a:r>
              <a:rPr lang="ru-RU" sz="16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1600" i="1" dirty="0" smtClean="0">
                <a:solidFill>
                  <a:schemeClr val="tx2">
                    <a:lumMod val="10000"/>
                  </a:schemeClr>
                </a:solidFill>
              </a:rPr>
              <a:t> Анне </a:t>
            </a:r>
            <a:r>
              <a:rPr lang="ru-RU" sz="1600" i="1" dirty="0">
                <a:solidFill>
                  <a:schemeClr val="tx2">
                    <a:lumMod val="10000"/>
                  </a:schemeClr>
                </a:solidFill>
              </a:rPr>
              <a:t>Геннадьевне</a:t>
            </a:r>
            <a:r>
              <a:rPr lang="ru-RU" sz="1600" i="1" dirty="0"/>
              <a:t> </a:t>
            </a:r>
            <a:endParaRPr lang="ru-RU" sz="1600" i="1" dirty="0" smtClean="0"/>
          </a:p>
          <a:p>
            <a:pPr marL="0" indent="0">
              <a:buNone/>
            </a:pPr>
            <a:r>
              <a:rPr lang="ru-RU" sz="1600" i="1" dirty="0" smtClean="0"/>
              <a:t>за </a:t>
            </a:r>
            <a:r>
              <a:rPr lang="ru-RU" sz="1600" i="1" dirty="0"/>
              <a:t>помощь в поисках важных документов.</a:t>
            </a:r>
            <a:endParaRPr lang="ru-RU" sz="1600" i="1" dirty="0" smtClean="0"/>
          </a:p>
          <a:p>
            <a:r>
              <a:rPr lang="ru-RU" sz="1600" i="1" dirty="0" smtClean="0"/>
              <a:t> </a:t>
            </a:r>
            <a:r>
              <a:rPr lang="ru-RU" sz="1600" i="1" dirty="0"/>
              <a:t>М</a:t>
            </a:r>
            <a:r>
              <a:rPr lang="ru-RU" sz="1600" i="1" dirty="0" smtClean="0"/>
              <a:t>оим </a:t>
            </a:r>
            <a:r>
              <a:rPr lang="ru-RU" sz="1600" i="1" dirty="0"/>
              <a:t>бабушкам – </a:t>
            </a:r>
            <a:endParaRPr lang="ru-RU" sz="1600" i="1" dirty="0" smtClean="0"/>
          </a:p>
          <a:p>
            <a:pPr marL="0" indent="0">
              <a:buNone/>
            </a:pPr>
            <a:r>
              <a:rPr lang="ru-RU" sz="1600" i="1" dirty="0" smtClean="0"/>
              <a:t> </a:t>
            </a:r>
            <a:r>
              <a:rPr lang="ru-RU" sz="1600" i="1" dirty="0" smtClean="0">
                <a:solidFill>
                  <a:schemeClr val="tx2">
                    <a:lumMod val="10000"/>
                  </a:schemeClr>
                </a:solidFill>
              </a:rPr>
              <a:t>Лимаренко (Рязановой) Валентине  Владимировне  </a:t>
            </a:r>
            <a:r>
              <a:rPr lang="ru-RU" sz="1600" i="1" dirty="0" smtClean="0"/>
              <a:t>и </a:t>
            </a:r>
          </a:p>
          <a:p>
            <a:pPr marL="0" indent="0">
              <a:buNone/>
            </a:pPr>
            <a:r>
              <a:rPr lang="ru-RU" sz="1600" i="1" dirty="0" smtClean="0">
                <a:solidFill>
                  <a:schemeClr val="tx2">
                    <a:lumMod val="10000"/>
                  </a:schemeClr>
                </a:solidFill>
              </a:rPr>
              <a:t>Шлычковой </a:t>
            </a:r>
            <a:r>
              <a:rPr lang="ru-RU" sz="1600" i="1" dirty="0">
                <a:solidFill>
                  <a:schemeClr val="tx2">
                    <a:lumMod val="10000"/>
                  </a:schemeClr>
                </a:solidFill>
              </a:rPr>
              <a:t>(Рязановой) Людмиле </a:t>
            </a:r>
            <a:r>
              <a:rPr lang="ru-RU" sz="1600" i="1" dirty="0" smtClean="0">
                <a:solidFill>
                  <a:schemeClr val="tx2">
                    <a:lumMod val="10000"/>
                  </a:schemeClr>
                </a:solidFill>
              </a:rPr>
              <a:t>Владимировне</a:t>
            </a:r>
            <a:endParaRPr lang="ru-RU" sz="1600" i="1" dirty="0">
              <a:solidFill>
                <a:schemeClr val="tx2">
                  <a:lumMod val="10000"/>
                </a:schemeClr>
              </a:solidFill>
            </a:endParaRPr>
          </a:p>
          <a:p>
            <a:pPr marL="0" indent="0">
              <a:buNone/>
            </a:pPr>
            <a:r>
              <a:rPr lang="ru-RU" sz="1600" i="1" dirty="0" smtClean="0"/>
              <a:t>за </a:t>
            </a:r>
            <a:r>
              <a:rPr lang="ru-RU" sz="1600" i="1" dirty="0"/>
              <a:t>воспоминания о моих близких</a:t>
            </a:r>
            <a:r>
              <a:rPr lang="ru-RU" sz="1600" i="1" dirty="0" smtClean="0"/>
              <a:t>.</a:t>
            </a:r>
          </a:p>
          <a:p>
            <a:pPr marL="0" indent="0">
              <a:buNone/>
            </a:pPr>
            <a:endParaRPr lang="ru-RU" sz="1600" i="1" dirty="0" smtClean="0"/>
          </a:p>
          <a:p>
            <a:r>
              <a:rPr lang="ru-RU" sz="1600" i="1" dirty="0" smtClean="0">
                <a:solidFill>
                  <a:srgbClr val="002060"/>
                </a:solidFill>
              </a:rPr>
              <a:t>А началось все с нескольких фотографий из семейного альбома…</a:t>
            </a:r>
            <a:endParaRPr lang="ru-RU" sz="1600" i="1" dirty="0">
              <a:solidFill>
                <a:srgbClr val="002060"/>
              </a:solidFill>
            </a:endParaRPr>
          </a:p>
        </p:txBody>
      </p:sp>
      <p:pic>
        <p:nvPicPr>
          <p:cNvPr id="17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3673">
            <a:off x="5638012" y="3983020"/>
            <a:ext cx="2859985" cy="2144988"/>
          </a:xfrm>
          <a:prstGeom prst="rect">
            <a:avLst/>
          </a:prstGeom>
        </p:spPr>
      </p:pic>
      <p:pic>
        <p:nvPicPr>
          <p:cNvPr id="18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76672"/>
            <a:ext cx="2520280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62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52399"/>
            <a:ext cx="8435280" cy="60465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i="1" u="sng" dirty="0">
                <a:solidFill>
                  <a:srgbClr val="002060"/>
                </a:solidFill>
              </a:rPr>
              <a:t>Список  использованных документов</a:t>
            </a:r>
            <a:r>
              <a:rPr lang="ru-RU" sz="2700" b="1" i="1" u="sng" dirty="0" smtClean="0">
                <a:solidFill>
                  <a:srgbClr val="002060"/>
                </a:solidFill>
              </a:rPr>
              <a:t>:</a:t>
            </a:r>
            <a:br>
              <a:rPr lang="ru-RU" sz="2700" b="1" i="1" u="sng" dirty="0" smtClean="0">
                <a:solidFill>
                  <a:srgbClr val="002060"/>
                </a:solidFill>
              </a:rPr>
            </a:br>
            <a:r>
              <a:rPr lang="ru-RU" sz="2700" b="1" i="1" u="sng" dirty="0">
                <a:solidFill>
                  <a:srgbClr val="002060"/>
                </a:solidFill>
              </a:rPr>
              <a:t/>
            </a:r>
            <a:br>
              <a:rPr lang="ru-RU" sz="2700" b="1" i="1" u="sng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chemeClr val="tx2">
                    <a:lumMod val="10000"/>
                  </a:schemeClr>
                </a:solidFill>
              </a:rPr>
              <a:t>1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.  Семейный  фото архив</a:t>
            </a:r>
            <a:r>
              <a:rPr lang="ru-RU" sz="1800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10000"/>
                  </a:schemeClr>
                </a:solidFill>
              </a:rPr>
              <a:t>2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.  Документальные  воспоминания  родственников</a:t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10000"/>
                  </a:schemeClr>
                </a:solidFill>
              </a:rPr>
              <a:t>3. Сайты:</a:t>
            </a:r>
            <a:br>
              <a:rPr lang="ru-RU" sz="18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10000"/>
                  </a:schemeClr>
                </a:solidFill>
              </a:rPr>
              <a:t>- Подвиг 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  народа  </a:t>
            </a:r>
            <a:r>
              <a:rPr lang="ru-RU" sz="1800" u="sng" dirty="0">
                <a:solidFill>
                  <a:schemeClr val="tx2">
                    <a:lumMod val="10000"/>
                  </a:schemeClr>
                </a:solidFill>
                <a:hlinkClick r:id="rId3"/>
              </a:rPr>
              <a:t>http://podvignaroda.mil.ru/?#tab=navHome</a:t>
            </a:r>
            <a:r>
              <a:rPr lang="ru-RU" sz="1800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10000"/>
                  </a:schemeClr>
                </a:solidFill>
              </a:rPr>
              <a:t>-Мемориал 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1800" u="sng" dirty="0" smtClean="0">
                <a:solidFill>
                  <a:schemeClr val="tx2">
                    <a:lumMod val="10000"/>
                  </a:schemeClr>
                </a:solidFill>
                <a:hlinkClick r:id="rId4"/>
              </a:rPr>
              <a:t>http</a:t>
            </a:r>
            <a:r>
              <a:rPr lang="ru-RU" sz="1800" u="sng" dirty="0">
                <a:solidFill>
                  <a:schemeClr val="tx2">
                    <a:lumMod val="10000"/>
                  </a:schemeClr>
                </a:solidFill>
                <a:hlinkClick r:id="rId4"/>
              </a:rPr>
              <a:t>://</a:t>
            </a:r>
            <a:r>
              <a:rPr lang="ru-RU" sz="1800" u="sng" dirty="0" smtClean="0">
                <a:solidFill>
                  <a:schemeClr val="tx2">
                    <a:lumMod val="10000"/>
                  </a:schemeClr>
                </a:solidFill>
                <a:hlinkClick r:id="rId4"/>
              </a:rPr>
              <a:t>www.obd-memorial.ru/html/index.html</a:t>
            </a:r>
            <a:r>
              <a:rPr lang="ru-RU" sz="1800" u="sng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800" u="sng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10000"/>
                  </a:schemeClr>
                </a:solidFill>
              </a:rPr>
              <a:t>-1-е Саратовское 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 танковое  училище </a:t>
            </a:r>
            <a:r>
              <a:rPr lang="ru-RU" sz="1800" dirty="0">
                <a:solidFill>
                  <a:schemeClr val="tx2">
                    <a:lumMod val="10000"/>
                  </a:schemeClr>
                </a:solidFill>
                <a:hlinkClick r:id="rId5"/>
              </a:rPr>
              <a:t>http://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hlinkClick r:id="rId5"/>
              </a:rPr>
              <a:t>www.tankfront.ru/ussr/train/vuz/saratovskoe1_tu.html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10000"/>
                  </a:schemeClr>
                </a:solidFill>
              </a:rPr>
              <a:t>-Саратовское 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 погранучилище  </a:t>
            </a:r>
            <a:r>
              <a:rPr lang="ru-RU" sz="1800" u="sng" dirty="0" smtClean="0">
                <a:solidFill>
                  <a:schemeClr val="tx2">
                    <a:lumMod val="10000"/>
                  </a:schemeClr>
                </a:solidFill>
                <a:hlinkClick r:id="rId6"/>
              </a:rPr>
              <a:t>http</a:t>
            </a:r>
            <a:r>
              <a:rPr lang="ru-RU" sz="1800" u="sng" dirty="0">
                <a:solidFill>
                  <a:schemeClr val="tx2">
                    <a:lumMod val="10000"/>
                  </a:schemeClr>
                </a:solidFill>
                <a:hlinkClick r:id="rId6"/>
              </a:rPr>
              <a:t>://</a:t>
            </a:r>
            <a:r>
              <a:rPr lang="ru-RU" sz="1800" u="sng" dirty="0" smtClean="0">
                <a:solidFill>
                  <a:schemeClr val="tx2">
                    <a:lumMod val="10000"/>
                  </a:schemeClr>
                </a:solidFill>
                <a:hlinkClick r:id="rId6"/>
              </a:rPr>
              <a:t>svivv.ru/index.php/istoriya</a:t>
            </a:r>
            <a:r>
              <a:rPr lang="ru-RU" sz="1800" u="sng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800" u="sng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10000"/>
                  </a:schemeClr>
                </a:solidFill>
              </a:rPr>
              <a:t>-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97-й  </a:t>
            </a:r>
            <a:r>
              <a:rPr lang="ru-RU" sz="1800" dirty="0">
                <a:solidFill>
                  <a:schemeClr val="tx2">
                    <a:lumMod val="10000"/>
                  </a:schemeClr>
                </a:solidFill>
              </a:rPr>
              <a:t>погранотряд  </a:t>
            </a:r>
            <a:r>
              <a:rPr lang="ru-RU" sz="1800" u="sng" dirty="0">
                <a:solidFill>
                  <a:schemeClr val="tx2">
                    <a:lumMod val="10000"/>
                  </a:schemeClr>
                </a:solidFill>
                <a:hlinkClick r:id="rId7"/>
              </a:rPr>
              <a:t>http://</a:t>
            </a:r>
            <a:r>
              <a:rPr lang="ru-RU" sz="1800" u="sng" dirty="0" smtClean="0">
                <a:solidFill>
                  <a:schemeClr val="tx2">
                    <a:lumMod val="10000"/>
                  </a:schemeClr>
                </a:solidFill>
                <a:hlinkClick r:id="rId7"/>
              </a:rPr>
              <a:t>samsv.narod.ru/NKVD/Pv/Po/po097.html</a:t>
            </a:r>
            <a:r>
              <a:rPr lang="ru-RU" sz="1800" u="sng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800" u="sng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309-я 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</a:rPr>
              <a:t>Пирятинская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  стрелковая  дивизия</a:t>
            </a:r>
            <a:r>
              <a:rPr lang="ru-RU" sz="1800" dirty="0">
                <a:solidFill>
                  <a:schemeClr val="tx2">
                    <a:lumMod val="10000"/>
                  </a:schemeClr>
                </a:solidFill>
              </a:rPr>
              <a:t>. //ru.wikipedia.org/</a:t>
            </a:r>
            <a:r>
              <a:rPr lang="ru-RU" sz="1800" dirty="0" err="1">
                <a:solidFill>
                  <a:schemeClr val="tx2">
                    <a:lumMod val="10000"/>
                  </a:schemeClr>
                </a:solidFill>
              </a:rPr>
              <a:t>wiki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/</a:t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309-я_стрелковая_дивизия</a:t>
            </a:r>
            <a:r>
              <a:rPr lang="ru-RU" sz="1800" dirty="0">
                <a:solidFill>
                  <a:schemeClr val="tx2">
                    <a:lumMod val="10000"/>
                  </a:schemeClr>
                </a:solidFill>
              </a:rPr>
              <a:t>_(2-го_формирования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)</a:t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360-я </a:t>
            </a:r>
            <a:r>
              <a:rPr lang="ru-RU" sz="1800" dirty="0" err="1" smtClean="0">
                <a:solidFill>
                  <a:schemeClr val="tx2">
                    <a:lumMod val="10000"/>
                  </a:schemeClr>
                </a:solidFill>
              </a:rPr>
              <a:t>Невельская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  стрелковая  дивизия </a:t>
            </a:r>
            <a:r>
              <a:rPr lang="ru-RU" sz="1800" dirty="0">
                <a:solidFill>
                  <a:schemeClr val="tx2">
                    <a:lumMod val="10000"/>
                  </a:schemeClr>
                </a:solidFill>
                <a:hlinkClick r:id="rId8"/>
              </a:rPr>
              <a:t>http://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hlinkClick r:id="rId8"/>
              </a:rPr>
              <a:t>www.nashapobeda.lv/2052.html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800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156-я  </a:t>
            </a:r>
            <a:r>
              <a:rPr lang="ru-RU" sz="1800" dirty="0">
                <a:solidFill>
                  <a:schemeClr val="tx2">
                    <a:lumMod val="10000"/>
                  </a:schemeClr>
                </a:solidFill>
              </a:rPr>
              <a:t>стрелковая дивизия (второе 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 формирование</a:t>
            </a:r>
            <a:r>
              <a:rPr lang="ru-RU" sz="1800" dirty="0">
                <a:solidFill>
                  <a:schemeClr val="tx2">
                    <a:lumMod val="10000"/>
                  </a:schemeClr>
                </a:solidFill>
              </a:rPr>
              <a:t>), сформирована 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 в </a:t>
            </a:r>
            <a:r>
              <a:rPr lang="ru-RU" sz="1800" dirty="0">
                <a:solidFill>
                  <a:schemeClr val="tx2">
                    <a:lumMod val="10000"/>
                  </a:schemeClr>
                </a:solidFill>
              </a:rPr>
              <a:t>составе 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</a:b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68-й </a:t>
            </a:r>
            <a:r>
              <a:rPr lang="ru-RU" sz="1800" dirty="0">
                <a:solidFill>
                  <a:schemeClr val="tx2">
                    <a:lumMod val="10000"/>
                  </a:schemeClr>
                </a:solidFill>
              </a:rPr>
              <a:t>армии </a:t>
            </a: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</a:rPr>
              <a:t>  http</a:t>
            </a:r>
            <a:r>
              <a:rPr lang="ru-RU" sz="1800" dirty="0">
                <a:solidFill>
                  <a:schemeClr val="tx2">
                    <a:lumMod val="10000"/>
                  </a:schemeClr>
                </a:solidFill>
              </a:rPr>
              <a:t>://inpenza.ru/history/1941-156-division.php</a:t>
            </a:r>
            <a:br>
              <a:rPr lang="ru-RU" sz="1800" dirty="0">
                <a:solidFill>
                  <a:schemeClr val="tx2">
                    <a:lumMod val="10000"/>
                  </a:schemeClr>
                </a:solidFill>
              </a:rPr>
            </a:br>
            <a:endParaRPr lang="ru-RU" sz="18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1403648" y="5321827"/>
            <a:ext cx="61206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i="1" dirty="0" smtClean="0">
              <a:solidFill>
                <a:srgbClr val="FF0000"/>
              </a:solidFill>
            </a:endParaRPr>
          </a:p>
          <a:p>
            <a:pPr algn="ctr"/>
            <a:endParaRPr lang="ru-RU" i="1" dirty="0">
              <a:solidFill>
                <a:srgbClr val="FF0000"/>
              </a:solidFill>
            </a:endParaRPr>
          </a:p>
          <a:p>
            <a:pPr algn="ctr"/>
            <a:endParaRPr lang="ru-RU" i="1" dirty="0" smtClean="0">
              <a:solidFill>
                <a:srgbClr val="FF0000"/>
              </a:solidFill>
            </a:endParaRPr>
          </a:p>
          <a:p>
            <a:pPr algn="ctr"/>
            <a:r>
              <a:rPr lang="ru-RU" i="1" dirty="0" smtClean="0">
                <a:solidFill>
                  <a:srgbClr val="FF0000"/>
                </a:solidFill>
              </a:rPr>
              <a:t>СПАСИБО  ЗА  ВНИМАНИЕ !  </a:t>
            </a:r>
            <a:endParaRPr lang="ru-RU" i="1" dirty="0">
              <a:solidFill>
                <a:srgbClr val="FF0000"/>
              </a:solidFill>
            </a:endParaRPr>
          </a:p>
          <a:p>
            <a:pPr algn="ctr"/>
            <a:endParaRPr lang="ru-RU" i="1" dirty="0">
              <a:solidFill>
                <a:srgbClr val="FF0000"/>
              </a:solidFill>
            </a:endParaRPr>
          </a:p>
          <a:p>
            <a:pPr algn="ctr"/>
            <a:endParaRPr lang="ru-RU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67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3888" y="2316474"/>
            <a:ext cx="4464496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rgbClr val="C00000"/>
              </a:solidFill>
            </a:endParaRPr>
          </a:p>
          <a:p>
            <a:pPr algn="ctr"/>
            <a:endParaRPr lang="ru-RU" sz="1600" b="1" dirty="0" smtClean="0">
              <a:solidFill>
                <a:srgbClr val="C00000"/>
              </a:solidFill>
            </a:endParaRPr>
          </a:p>
          <a:p>
            <a:r>
              <a:rPr lang="ru-RU" sz="1600" b="1" dirty="0">
                <a:solidFill>
                  <a:srgbClr val="C00000"/>
                </a:solidFill>
              </a:rPr>
              <a:t/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400" i="1" dirty="0">
                <a:solidFill>
                  <a:srgbClr val="002060"/>
                </a:solidFill>
              </a:rPr>
              <a:t/>
            </a:r>
            <a:br>
              <a:rPr lang="ru-RU" sz="1400" i="1" dirty="0">
                <a:solidFill>
                  <a:srgbClr val="002060"/>
                </a:solidFill>
              </a:rPr>
            </a:br>
            <a:r>
              <a:rPr lang="ru-RU" sz="1600" i="1" dirty="0">
                <a:solidFill>
                  <a:srgbClr val="C00000"/>
                </a:solidFill>
              </a:rPr>
              <a:t/>
            </a:r>
            <a:br>
              <a:rPr lang="ru-RU" sz="1600" i="1" dirty="0">
                <a:solidFill>
                  <a:srgbClr val="C00000"/>
                </a:solidFill>
              </a:rPr>
            </a:br>
            <a:endParaRPr lang="ru-RU" sz="1600" i="1" dirty="0"/>
          </a:p>
        </p:txBody>
      </p:sp>
      <p:pic>
        <p:nvPicPr>
          <p:cNvPr id="3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20" t="3441" r="6070" b="71075"/>
          <a:stretch/>
        </p:blipFill>
        <p:spPr>
          <a:xfrm>
            <a:off x="3386820" y="260648"/>
            <a:ext cx="2481411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8"/>
          <a:stretch/>
        </p:blipFill>
        <p:spPr>
          <a:xfrm>
            <a:off x="6200688" y="438785"/>
            <a:ext cx="1742914" cy="2054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7" b="8250"/>
          <a:stretch/>
        </p:blipFill>
        <p:spPr>
          <a:xfrm>
            <a:off x="7072145" y="2289122"/>
            <a:ext cx="1633581" cy="2115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2"/>
          <a:stretch/>
        </p:blipFill>
        <p:spPr>
          <a:xfrm>
            <a:off x="395536" y="2202411"/>
            <a:ext cx="1758628" cy="22018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9"/>
          <a:stretch/>
        </p:blipFill>
        <p:spPr>
          <a:xfrm>
            <a:off x="1274850" y="421642"/>
            <a:ext cx="1737580" cy="20889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Объект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4733" r="5884" b="3252"/>
          <a:stretch/>
        </p:blipFill>
        <p:spPr>
          <a:xfrm>
            <a:off x="1040108" y="4270855"/>
            <a:ext cx="1574618" cy="20740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Объект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270855"/>
            <a:ext cx="1512894" cy="20457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Объект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306" y="5596470"/>
            <a:ext cx="848447" cy="909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" name="Объект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72" y="5452299"/>
            <a:ext cx="1019568" cy="1074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1" name="Объект 4" descr="krzvezda"/>
          <p:cNvPicPr>
            <a:picLocks noChangeAspect="1"/>
          </p:cNvPicPr>
          <p:nvPr/>
        </p:nvPicPr>
        <p:blipFill>
          <a:blip r:embed="rId1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469" y="5771582"/>
            <a:ext cx="648867" cy="619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" name="Объект 5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817" b="96631" l="9712" r="897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309" y="5600492"/>
            <a:ext cx="601152" cy="802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Объект 3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4463" b="91185" l="899" r="49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3441" r="45173" b="6236"/>
          <a:stretch/>
        </p:blipFill>
        <p:spPr>
          <a:xfrm>
            <a:off x="6200688" y="5533497"/>
            <a:ext cx="704988" cy="909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2553888" y="4568240"/>
            <a:ext cx="4106344" cy="121920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rgbClr val="C00000"/>
                </a:solidFill>
              </a:rPr>
              <a:t>Герои Великой Отечественной войны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и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ТРУЖЕНИКИ  ТЫЛА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1941-1945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400" i="1" dirty="0">
                <a:solidFill>
                  <a:srgbClr val="002060"/>
                </a:solidFill>
              </a:rPr>
              <a:t>Каждый год 9 мая наша страна отмечает</a:t>
            </a:r>
            <a:br>
              <a:rPr lang="ru-RU" sz="1400" i="1" dirty="0">
                <a:solidFill>
                  <a:srgbClr val="002060"/>
                </a:solidFill>
              </a:rPr>
            </a:br>
            <a:r>
              <a:rPr lang="ru-RU" sz="1400" i="1" dirty="0">
                <a:solidFill>
                  <a:srgbClr val="002060"/>
                </a:solidFill>
              </a:rPr>
              <a:t> день Победы. Это праздник  всего  народа и каждой семьи потому, что «нет в России семьи такой, где б не памятен был свой герой… » </a:t>
            </a:r>
            <a:r>
              <a:rPr lang="ru-RU" sz="1400" i="1" dirty="0" smtClean="0">
                <a:solidFill>
                  <a:srgbClr val="002060"/>
                </a:solidFill>
              </a:rPr>
              <a:t>В нашей семье тоже есть свои герои. Это  мой  дед  ,  четыре  прадеда  и  прабабушки. А началось все с нескольких фотографий из  старого, семейного альбома…</a:t>
            </a:r>
            <a:r>
              <a:rPr lang="ru-RU" sz="1400" dirty="0" smtClean="0">
                <a:solidFill>
                  <a:srgbClr val="002060"/>
                </a:solidFill>
              </a:rPr>
              <a:t/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i="1" dirty="0" smtClean="0">
                <a:solidFill>
                  <a:srgbClr val="002060"/>
                </a:solidFill>
              </a:rPr>
              <a:t>И моего вопроса : «Кто на них изображен?»…</a:t>
            </a:r>
            <a:r>
              <a:rPr lang="ru-RU" sz="1400" dirty="0" smtClean="0">
                <a:solidFill>
                  <a:srgbClr val="002060"/>
                </a:solidFill>
              </a:rPr>
              <a:t/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i="1" dirty="0" smtClean="0">
                <a:solidFill>
                  <a:srgbClr val="002060"/>
                </a:solidFill>
              </a:rPr>
              <a:t>  Мы с мамой решили пополнить и даже найти новые сведения о наших близких воевавших на фронтах Второй Мировой войны…</a:t>
            </a:r>
            <a:r>
              <a:rPr lang="ru-RU" sz="1400" dirty="0" smtClean="0">
                <a:solidFill>
                  <a:srgbClr val="002060"/>
                </a:solidFill>
              </a:rPr>
              <a:t/>
            </a:r>
            <a:br>
              <a:rPr lang="ru-RU" sz="1400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/>
            </a:r>
            <a:br>
              <a:rPr lang="ru-RU" sz="1400" b="1" dirty="0" smtClean="0">
                <a:solidFill>
                  <a:srgbClr val="002060"/>
                </a:solidFill>
              </a:rPr>
            </a:br>
            <a:endParaRPr lang="ru-RU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987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7272808" cy="40404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</a:rPr>
              <a:t>БАТРАКОВЫ</a:t>
            </a:r>
            <a:endParaRPr lang="ru-RU" sz="3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867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88368"/>
          </a:xfrm>
        </p:spPr>
        <p:txBody>
          <a:bodyPr>
            <a:normAutofit fontScale="90000"/>
          </a:bodyPr>
          <a:lstStyle/>
          <a:p>
            <a:pPr>
              <a:tabLst>
                <a:tab pos="7800975" algn="l"/>
              </a:tabLst>
            </a:pPr>
            <a:r>
              <a:rPr lang="ru-RU" sz="2700" b="1" dirty="0" smtClean="0">
                <a:solidFill>
                  <a:srgbClr val="C00000"/>
                </a:solidFill>
                <a:effectLst/>
              </a:rPr>
              <a:t>Мой  дед  - </a:t>
            </a:r>
            <a:r>
              <a:rPr lang="ru-RU" sz="2700" b="1" i="1" dirty="0" smtClean="0">
                <a:solidFill>
                  <a:srgbClr val="C00000"/>
                </a:solidFill>
                <a:effectLst/>
              </a:rPr>
              <a:t>      Батраков  Иван Александрович    1910 - 1969</a:t>
            </a:r>
            <a:br>
              <a:rPr lang="ru-RU" sz="2700" b="1" i="1" dirty="0" smtClean="0">
                <a:solidFill>
                  <a:srgbClr val="C00000"/>
                </a:solidFill>
                <a:effectLst/>
              </a:rPr>
            </a:br>
            <a:r>
              <a:rPr lang="ru-RU" sz="2400" b="1" i="1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000" i="1" dirty="0" smtClean="0">
                <a:solidFill>
                  <a:srgbClr val="002060"/>
                </a:solidFill>
                <a:effectLst/>
              </a:rPr>
              <a:t>(отец  моего папы) </a:t>
            </a:r>
            <a:br>
              <a:rPr lang="ru-RU" sz="2000" i="1" dirty="0" smtClean="0">
                <a:solidFill>
                  <a:srgbClr val="002060"/>
                </a:solidFill>
                <a:effectLst/>
              </a:rPr>
            </a:br>
            <a:endParaRPr lang="ru-RU" sz="2000" i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635896" y="692696"/>
            <a:ext cx="4677461" cy="5403304"/>
          </a:xfrm>
        </p:spPr>
        <p:txBody>
          <a:bodyPr>
            <a:noAutofit/>
          </a:bodyPr>
          <a:lstStyle/>
          <a:p>
            <a:r>
              <a:rPr lang="ru-RU" sz="1200" i="1" dirty="0">
                <a:solidFill>
                  <a:srgbClr val="002060"/>
                </a:solidFill>
              </a:rPr>
              <a:t>Родился 25 июня 1910 в  Сибири  в  Омской области  </a:t>
            </a:r>
            <a:r>
              <a:rPr lang="ru-RU" sz="1200" i="1" dirty="0" err="1">
                <a:solidFill>
                  <a:srgbClr val="002060"/>
                </a:solidFill>
              </a:rPr>
              <a:t>Крутинского</a:t>
            </a:r>
            <a:r>
              <a:rPr lang="ru-RU" sz="1200" i="1" dirty="0">
                <a:solidFill>
                  <a:srgbClr val="002060"/>
                </a:solidFill>
              </a:rPr>
              <a:t> района, селе Крутинка.</a:t>
            </a:r>
          </a:p>
          <a:p>
            <a:r>
              <a:rPr lang="ru-RU" sz="1200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 1937 году он  окончил Саратовское  пограничное  училище и был направлен служить  в  Львовский военный округ, на западную границу</a:t>
            </a:r>
            <a:r>
              <a:rPr lang="ru-RU" sz="1200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r>
              <a:rPr lang="ru-RU" sz="1200" i="1" dirty="0">
                <a:solidFill>
                  <a:srgbClr val="002060"/>
                </a:solidFill>
              </a:rPr>
              <a:t>19 выпускников училища стали Героями Советского Союза.</a:t>
            </a:r>
            <a:r>
              <a:rPr lang="ru-RU" sz="1200" i="1" dirty="0">
                <a:solidFill>
                  <a:srgbClr val="C00000"/>
                </a:solidFill>
              </a:rPr>
              <a:t> </a:t>
            </a:r>
            <a:endParaRPr lang="ru-RU" sz="1200" i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sz="1200" i="1" dirty="0"/>
              <a:t>Дед был  начальником  штаба комендатуры  97 погранотряда  НКВД.</a:t>
            </a:r>
          </a:p>
          <a:p>
            <a:r>
              <a:rPr lang="ru-RU" sz="1200" i="1" dirty="0"/>
              <a:t> Воины 97-го погранотряда  вступили в бой уже на рассвете 22 июня 1941 года. В дальнейшем 97-й пограничный отряд участвовал в составе Юго-Западного фронта в обороне Киева на дальних и ближних подступах и  в ожесточенных боях под Уманью.</a:t>
            </a:r>
          </a:p>
          <a:p>
            <a:r>
              <a:rPr lang="ru-RU" sz="1200" i="1" dirty="0" smtClean="0"/>
              <a:t>10 </a:t>
            </a:r>
            <a:r>
              <a:rPr lang="ru-RU" sz="1200" i="1" dirty="0"/>
              <a:t>августа 1941 года юго-западнее Каменец-Подольска при прорыве </a:t>
            </a:r>
            <a:r>
              <a:rPr lang="ru-RU" sz="1200" i="1" dirty="0" smtClean="0"/>
              <a:t>противника, дед </a:t>
            </a:r>
            <a:r>
              <a:rPr lang="ru-RU" sz="1200" i="1" dirty="0"/>
              <a:t>получил тяжелое ранение головы</a:t>
            </a:r>
            <a:r>
              <a:rPr lang="ru-RU" sz="1200" i="1" dirty="0" smtClean="0"/>
              <a:t>.</a:t>
            </a:r>
          </a:p>
          <a:p>
            <a:r>
              <a:rPr lang="ru-RU" sz="1200" i="1" dirty="0"/>
              <a:t>После ранения Иван  Александрович  лечился  в Ростовском, а  затем в Бакинском  госпиталях  5-ть  месяцев. Потом  вернулся в строй и  принимал участие в обороне Кавказа</a:t>
            </a:r>
            <a:r>
              <a:rPr lang="ru-RU" sz="1200" i="1" dirty="0" smtClean="0"/>
              <a:t>.</a:t>
            </a:r>
          </a:p>
          <a:p>
            <a:r>
              <a:rPr lang="ru-RU" sz="1200" i="1" dirty="0"/>
              <a:t>Прошел всю Великую Отечественную войну.</a:t>
            </a:r>
          </a:p>
          <a:p>
            <a:r>
              <a:rPr lang="ru-RU" sz="1200" i="1" dirty="0"/>
              <a:t>  Закончил </a:t>
            </a:r>
            <a:r>
              <a:rPr lang="ru-RU" sz="1200" i="1" dirty="0" smtClean="0"/>
              <a:t>ее в </a:t>
            </a:r>
            <a:r>
              <a:rPr lang="ru-RU" sz="1200" i="1" dirty="0"/>
              <a:t>звании -  капитана. </a:t>
            </a:r>
          </a:p>
          <a:p>
            <a:r>
              <a:rPr lang="ru-RU" sz="1200" i="1" dirty="0">
                <a:solidFill>
                  <a:srgbClr val="002060"/>
                </a:solidFill>
              </a:rPr>
              <a:t>Его семья - моя бабушка Александра,  мой отец и его старший брат находились с ним во время боевых </a:t>
            </a:r>
            <a:r>
              <a:rPr lang="ru-RU" sz="1200" i="1" dirty="0" smtClean="0">
                <a:solidFill>
                  <a:srgbClr val="002060"/>
                </a:solidFill>
              </a:rPr>
              <a:t>действий 1941-1943. </a:t>
            </a:r>
            <a:r>
              <a:rPr lang="ru-RU" sz="1200" i="1" dirty="0">
                <a:solidFill>
                  <a:srgbClr val="002060"/>
                </a:solidFill>
              </a:rPr>
              <a:t>Был ранен и контужен старший сын Валерий.</a:t>
            </a:r>
          </a:p>
          <a:p>
            <a:r>
              <a:rPr lang="ru-RU" sz="1200" b="1" i="1" dirty="0" smtClean="0">
                <a:solidFill>
                  <a:schemeClr val="bg1"/>
                </a:solidFill>
              </a:rPr>
              <a:t>Батраков И. А. награжден</a:t>
            </a:r>
            <a:r>
              <a:rPr lang="ru-RU" sz="1200" i="1" dirty="0">
                <a:solidFill>
                  <a:srgbClr val="C00000"/>
                </a:solidFill>
              </a:rPr>
              <a:t>:  </a:t>
            </a:r>
            <a:r>
              <a:rPr lang="ru-RU" sz="1200" i="1" dirty="0" smtClean="0">
                <a:solidFill>
                  <a:srgbClr val="C00000"/>
                </a:solidFill>
              </a:rPr>
              <a:t>орденом   </a:t>
            </a:r>
            <a:r>
              <a:rPr lang="ru-RU" sz="1200" i="1" dirty="0">
                <a:solidFill>
                  <a:srgbClr val="C00000"/>
                </a:solidFill>
              </a:rPr>
              <a:t>«Отечественной войны  11 степени»,  орденом  «Красной Звезды», медалями  «За боевые заслуги» , « За оборону Кавказа», «За победу над Германией".</a:t>
            </a:r>
          </a:p>
          <a:p>
            <a:endParaRPr lang="ru-RU" sz="1100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" r="3065" b="15914"/>
          <a:stretch/>
        </p:blipFill>
        <p:spPr>
          <a:xfrm rot="342831">
            <a:off x="390642" y="1281188"/>
            <a:ext cx="3302535" cy="24518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3"/>
          <a:stretch/>
        </p:blipFill>
        <p:spPr>
          <a:xfrm rot="21087044">
            <a:off x="548932" y="3561935"/>
            <a:ext cx="1944216" cy="2733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3"/>
          <a:stretch/>
        </p:blipFill>
        <p:spPr>
          <a:xfrm>
            <a:off x="1975435" y="4091678"/>
            <a:ext cx="1838406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58" y="5645624"/>
            <a:ext cx="917098" cy="9663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Объект 4" descr="krzvezda"/>
          <p:cNvPicPr>
            <a:picLocks noChangeAspect="1"/>
          </p:cNvPicPr>
          <p:nvPr isPhoto="1"/>
        </p:nvPicPr>
        <p:blipFill>
          <a:blip r:embed="rId7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656" y="5342362"/>
            <a:ext cx="837558" cy="853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" name="Объект 10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5000" b="91000" l="8286" r="388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92" t="7046" r="57128" b="12250"/>
          <a:stretch/>
        </p:blipFill>
        <p:spPr>
          <a:xfrm>
            <a:off x="8287700" y="3017851"/>
            <a:ext cx="583803" cy="1052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Объект 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09" b="100000" l="4717" r="448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8109063" y="4140351"/>
            <a:ext cx="517530" cy="1005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Объект 6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035" b="100000" l="4571" r="55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34" r="50000"/>
          <a:stretch/>
        </p:blipFill>
        <p:spPr>
          <a:xfrm>
            <a:off x="8287699" y="5161819"/>
            <a:ext cx="583803" cy="1067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0228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6987900" cy="4262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</a:rPr>
              <a:t>МАСЛЕННИКОВА - ЛИМАРЕНКО</a:t>
            </a:r>
            <a:endParaRPr lang="ru-RU" sz="3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71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/>
              </a:rPr>
              <a:t>Мой  прадед </a:t>
            </a:r>
            <a:r>
              <a:rPr lang="ru-RU" sz="2400" b="1" dirty="0" smtClean="0">
                <a:solidFill>
                  <a:srgbClr val="C00000"/>
                </a:solidFill>
                <a:effectLst/>
              </a:rPr>
              <a:t>  -       Лимаренко </a:t>
            </a:r>
            <a:r>
              <a:rPr lang="ru-RU" sz="2400" b="1" dirty="0">
                <a:solidFill>
                  <a:srgbClr val="C00000"/>
                </a:solidFill>
                <a:effectLst/>
              </a:rPr>
              <a:t>Иван </a:t>
            </a:r>
            <a:r>
              <a:rPr lang="ru-RU" sz="2400" b="1" dirty="0" smtClean="0">
                <a:solidFill>
                  <a:srgbClr val="C00000"/>
                </a:solidFill>
                <a:effectLst/>
              </a:rPr>
              <a:t>Иванович   1918 - ?</a:t>
            </a:r>
            <a:br>
              <a:rPr lang="ru-RU" sz="2400" b="1" dirty="0" smtClean="0">
                <a:solidFill>
                  <a:srgbClr val="C00000"/>
                </a:solidFill>
                <a:effectLst/>
              </a:rPr>
            </a:br>
            <a:r>
              <a:rPr lang="ru-RU" sz="2800" b="1" dirty="0" smtClean="0">
                <a:effectLst/>
              </a:rPr>
              <a:t> </a:t>
            </a:r>
            <a:r>
              <a:rPr lang="ru-RU" sz="1800" dirty="0">
                <a:solidFill>
                  <a:srgbClr val="002060"/>
                </a:solidFill>
                <a:effectLst/>
              </a:rPr>
              <a:t>(</a:t>
            </a:r>
            <a:r>
              <a:rPr lang="ru-RU" sz="1800" dirty="0" smtClean="0">
                <a:solidFill>
                  <a:srgbClr val="002060"/>
                </a:solidFill>
                <a:effectLst/>
              </a:rPr>
              <a:t>дед  </a:t>
            </a:r>
            <a:r>
              <a:rPr lang="ru-RU" sz="1800" dirty="0">
                <a:solidFill>
                  <a:srgbClr val="002060"/>
                </a:solidFill>
                <a:effectLst/>
              </a:rPr>
              <a:t>моей мамы)</a:t>
            </a:r>
            <a:br>
              <a:rPr lang="ru-RU" sz="1800" dirty="0">
                <a:solidFill>
                  <a:srgbClr val="002060"/>
                </a:solidFill>
                <a:effectLst/>
              </a:rPr>
            </a:b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755576" y="1340768"/>
            <a:ext cx="4536504" cy="4755232"/>
          </a:xfrm>
        </p:spPr>
        <p:txBody>
          <a:bodyPr>
            <a:noAutofit/>
          </a:bodyPr>
          <a:lstStyle/>
          <a:p>
            <a:r>
              <a:rPr lang="ru-RU" sz="1200" i="1" dirty="0">
                <a:solidFill>
                  <a:srgbClr val="002060"/>
                </a:solidFill>
              </a:rPr>
              <a:t>Уроженец Саратовской  области, Ворошиловского  района, деревни  Константиновка.</a:t>
            </a:r>
          </a:p>
          <a:p>
            <a:r>
              <a:rPr lang="ru-RU" sz="1200" i="1" dirty="0"/>
              <a:t>Прошел всю Великую Отечественную войну,  был тяжело и легко ранен  5 мая и 25 декабря 1942 </a:t>
            </a:r>
            <a:r>
              <a:rPr lang="ru-RU" sz="1200" i="1" dirty="0" smtClean="0"/>
              <a:t>года</a:t>
            </a:r>
            <a:endParaRPr lang="ru-RU" sz="1200" i="1" dirty="0"/>
          </a:p>
          <a:p>
            <a:r>
              <a:rPr lang="ru-RU" sz="1200" i="1" dirty="0">
                <a:solidFill>
                  <a:schemeClr val="bg1"/>
                </a:solidFill>
              </a:rPr>
              <a:t>Закончил войну  в звании -  гвардии старшего лейтенанта, был  партийным  организатором  1-го стрелкового батальона, служил в 309-й  </a:t>
            </a:r>
            <a:r>
              <a:rPr lang="ru-RU" sz="1200" i="1" dirty="0" err="1">
                <a:solidFill>
                  <a:schemeClr val="bg1"/>
                </a:solidFill>
              </a:rPr>
              <a:t>Пирятинской</a:t>
            </a:r>
            <a:r>
              <a:rPr lang="ru-RU" sz="1200" i="1" dirty="0">
                <a:solidFill>
                  <a:schemeClr val="bg1"/>
                </a:solidFill>
              </a:rPr>
              <a:t> стрелковой дивизии.</a:t>
            </a:r>
          </a:p>
          <a:p>
            <a:r>
              <a:rPr lang="ru-RU" sz="1200" i="1" dirty="0"/>
              <a:t>Иван Иванович был на фронте с 1942 года: защищал Дон, </a:t>
            </a:r>
          </a:p>
          <a:p>
            <a:r>
              <a:rPr lang="ru-RU" sz="1200" i="1" dirty="0"/>
              <a:t>в 1943 воевал на Курской дуге, где 50 дней шло танковое сражение, форсировал  реку Днепр, освобождал Украину</a:t>
            </a:r>
          </a:p>
          <a:p>
            <a:r>
              <a:rPr lang="ru-RU" sz="1200" i="1" dirty="0"/>
              <a:t>в 1945 участвовал в  Висло – </a:t>
            </a:r>
            <a:r>
              <a:rPr lang="ru-RU" sz="1200" i="1" dirty="0" err="1"/>
              <a:t>Одерской</a:t>
            </a:r>
            <a:r>
              <a:rPr lang="ru-RU" sz="1200" i="1" dirty="0"/>
              <a:t>  наступательной операции. </a:t>
            </a:r>
          </a:p>
          <a:p>
            <a:r>
              <a:rPr lang="ru-RU" sz="1200" i="1" dirty="0"/>
              <a:t>Войну закончил в Германии,  участвуя в  осаде отчаянно сопротивляющегося  города </a:t>
            </a:r>
            <a:r>
              <a:rPr lang="ru-RU" sz="1200" i="1" dirty="0" err="1"/>
              <a:t>Бреслау</a:t>
            </a:r>
            <a:r>
              <a:rPr lang="ru-RU" sz="1200" i="1" dirty="0"/>
              <a:t>  до полной его капитуляции.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Лимаренко И.И. награжден</a:t>
            </a:r>
            <a:r>
              <a:rPr lang="ru-RU" sz="1200" i="1" dirty="0">
                <a:solidFill>
                  <a:srgbClr val="C00000"/>
                </a:solidFill>
              </a:rPr>
              <a:t>:  нагрудным  знаком «Гвардия», двумя  медалями «За отвагу», медалью  «За победу над Германией» и орденами  «Отечественной войны I и II степени</a:t>
            </a:r>
            <a:r>
              <a:rPr lang="ru-RU" sz="1200" i="1" dirty="0" smtClean="0">
                <a:solidFill>
                  <a:srgbClr val="C00000"/>
                </a:solidFill>
              </a:rPr>
              <a:t>».</a:t>
            </a:r>
            <a:endParaRPr lang="ru-RU" sz="1200" i="1" dirty="0">
              <a:solidFill>
                <a:srgbClr val="C00000"/>
              </a:solidFill>
            </a:endParaRPr>
          </a:p>
          <a:p>
            <a:r>
              <a:rPr lang="ru-RU" sz="1200" i="1" dirty="0" smtClean="0"/>
              <a:t>Дивизия</a:t>
            </a:r>
            <a:r>
              <a:rPr lang="ru-RU" sz="1200" i="1" dirty="0"/>
              <a:t>, где воевал мой прадед  7 мая 1945 г. была награждена орденом Кутузова </a:t>
            </a:r>
            <a:r>
              <a:rPr lang="en-US" sz="1200" i="1" dirty="0"/>
              <a:t>II</a:t>
            </a:r>
            <a:r>
              <a:rPr lang="ru-RU" sz="1200" i="1" dirty="0"/>
              <a:t> степени.</a:t>
            </a:r>
          </a:p>
          <a:p>
            <a:r>
              <a:rPr lang="ru-RU" sz="1200" i="1" dirty="0"/>
              <a:t> </a:t>
            </a:r>
            <a:r>
              <a:rPr lang="ru-RU" sz="1200" i="1" dirty="0">
                <a:solidFill>
                  <a:srgbClr val="002060"/>
                </a:solidFill>
              </a:rPr>
              <a:t>В дивизии  47 человек стали Героями Советского Союза.</a:t>
            </a:r>
          </a:p>
          <a:p>
            <a:r>
              <a:rPr lang="ru-RU" sz="1200" i="1" dirty="0"/>
              <a:t>Умер в послевоенное время …</a:t>
            </a:r>
          </a:p>
          <a:p>
            <a:endParaRPr lang="ru-RU" sz="1200" i="1" dirty="0"/>
          </a:p>
        </p:txBody>
      </p:sp>
      <p:pic>
        <p:nvPicPr>
          <p:cNvPr id="20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3" b="5503"/>
          <a:stretch/>
        </p:blipFill>
        <p:spPr>
          <a:xfrm>
            <a:off x="5943956" y="963321"/>
            <a:ext cx="2588484" cy="31871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Объект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918">
            <a:off x="7042482" y="3964138"/>
            <a:ext cx="1598538" cy="22859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909">
            <a:off x="5406559" y="3499272"/>
            <a:ext cx="1681626" cy="2566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Объект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537" y="5589240"/>
            <a:ext cx="726719" cy="828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6" name="Объект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46" y="5221610"/>
            <a:ext cx="712805" cy="781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7" name="Объект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525" y="5338677"/>
            <a:ext cx="678825" cy="841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Объект 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035" b="100000" l="4571" r="55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34" r="50000"/>
          <a:stretch/>
        </p:blipFill>
        <p:spPr>
          <a:xfrm>
            <a:off x="287096" y="4782758"/>
            <a:ext cx="576064" cy="1053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Объект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55" y="3588183"/>
            <a:ext cx="1499398" cy="1124548"/>
          </a:xfrm>
          <a:prstGeom prst="rect">
            <a:avLst/>
          </a:prstGeom>
        </p:spPr>
      </p:pic>
      <p:pic>
        <p:nvPicPr>
          <p:cNvPr id="15" name="Объект 6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6355" y="2490958"/>
            <a:ext cx="1462966" cy="109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00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</a:rPr>
              <a:t>Моя  прабабушка  - </a:t>
            </a:r>
            <a:br>
              <a:rPr lang="ru-RU" sz="2400" i="1" dirty="0" smtClean="0">
                <a:solidFill>
                  <a:srgbClr val="C00000"/>
                </a:solidFill>
              </a:rPr>
            </a:br>
            <a:r>
              <a:rPr lang="ru-RU" sz="2400" i="1" dirty="0" smtClean="0">
                <a:solidFill>
                  <a:srgbClr val="C00000"/>
                </a:solidFill>
              </a:rPr>
              <a:t> Масленникова (Лимаренко</a:t>
            </a:r>
            <a:r>
              <a:rPr lang="ru-RU" sz="2400" i="1" dirty="0">
                <a:solidFill>
                  <a:srgbClr val="C00000"/>
                </a:solidFill>
              </a:rPr>
              <a:t>) </a:t>
            </a:r>
            <a:r>
              <a:rPr lang="ru-RU" sz="2400" i="1" dirty="0" smtClean="0">
                <a:solidFill>
                  <a:srgbClr val="C00000"/>
                </a:solidFill>
              </a:rPr>
              <a:t> Анна  </a:t>
            </a:r>
            <a:r>
              <a:rPr lang="ru-RU" sz="2400" i="1" dirty="0">
                <a:solidFill>
                  <a:srgbClr val="C00000"/>
                </a:solidFill>
              </a:rPr>
              <a:t>Ива</a:t>
            </a:r>
            <a:r>
              <a:rPr lang="ru-RU" sz="2000" i="1" dirty="0">
                <a:solidFill>
                  <a:srgbClr val="C00000"/>
                </a:solidFill>
              </a:rPr>
              <a:t>новна </a:t>
            </a:r>
            <a:r>
              <a:rPr lang="ru-RU" sz="2000" i="1" dirty="0" smtClean="0">
                <a:solidFill>
                  <a:srgbClr val="C00000"/>
                </a:solidFill>
              </a:rPr>
              <a:t> </a:t>
            </a:r>
            <a:r>
              <a:rPr lang="ru-RU" sz="2000" i="1" dirty="0">
                <a:solidFill>
                  <a:srgbClr val="002060"/>
                </a:solidFill>
              </a:rPr>
              <a:t>(бабушка  моей мамы</a:t>
            </a:r>
            <a:r>
              <a:rPr lang="ru-RU" sz="2000" i="1" dirty="0" smtClean="0">
                <a:solidFill>
                  <a:srgbClr val="002060"/>
                </a:solidFill>
              </a:rPr>
              <a:t>)</a:t>
            </a:r>
            <a:br>
              <a:rPr lang="ru-RU" sz="2000" i="1" dirty="0" smtClean="0">
                <a:solidFill>
                  <a:srgbClr val="002060"/>
                </a:solidFill>
              </a:rPr>
            </a:br>
            <a:r>
              <a:rPr lang="ru-RU" sz="2000" i="1" dirty="0" smtClean="0">
                <a:solidFill>
                  <a:srgbClr val="C00000"/>
                </a:solidFill>
              </a:rPr>
              <a:t>08.07.1920 </a:t>
            </a:r>
            <a:r>
              <a:rPr lang="ru-RU" sz="2000" i="1" dirty="0">
                <a:solidFill>
                  <a:srgbClr val="C00000"/>
                </a:solidFill>
              </a:rPr>
              <a:t>– </a:t>
            </a:r>
            <a:r>
              <a:rPr lang="ru-RU" sz="2000" i="1" dirty="0" smtClean="0">
                <a:solidFill>
                  <a:srgbClr val="C00000"/>
                </a:solidFill>
              </a:rPr>
              <a:t>04.05.2002</a:t>
            </a:r>
            <a:br>
              <a:rPr lang="ru-RU" sz="2000" i="1" dirty="0" smtClean="0">
                <a:solidFill>
                  <a:srgbClr val="C00000"/>
                </a:solidFill>
              </a:rPr>
            </a:b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31744" y="836713"/>
            <a:ext cx="4860736" cy="491442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1200" i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1400" i="1" dirty="0" smtClean="0">
              <a:solidFill>
                <a:srgbClr val="002060"/>
              </a:solidFill>
            </a:endParaRPr>
          </a:p>
          <a:p>
            <a:r>
              <a:rPr lang="ru-RU" sz="1400" i="1" dirty="0" smtClean="0">
                <a:solidFill>
                  <a:srgbClr val="002060"/>
                </a:solidFill>
              </a:rPr>
              <a:t>родилась </a:t>
            </a:r>
            <a:r>
              <a:rPr lang="ru-RU" sz="1400" i="1" dirty="0">
                <a:solidFill>
                  <a:srgbClr val="002060"/>
                </a:solidFill>
              </a:rPr>
              <a:t>в селе </a:t>
            </a:r>
            <a:r>
              <a:rPr lang="ru-RU" sz="1400" i="1" dirty="0" smtClean="0">
                <a:solidFill>
                  <a:srgbClr val="002060"/>
                </a:solidFill>
              </a:rPr>
              <a:t>Константиновка </a:t>
            </a:r>
            <a:r>
              <a:rPr lang="ru-RU" sz="1400" i="1" dirty="0" err="1">
                <a:solidFill>
                  <a:srgbClr val="002060"/>
                </a:solidFill>
              </a:rPr>
              <a:t>Татищевского</a:t>
            </a:r>
            <a:r>
              <a:rPr lang="ru-RU" sz="1400" i="1" dirty="0">
                <a:solidFill>
                  <a:srgbClr val="002060"/>
                </a:solidFill>
              </a:rPr>
              <a:t> района Саратовской области</a:t>
            </a:r>
          </a:p>
          <a:p>
            <a:r>
              <a:rPr lang="ru-RU" sz="1400" i="1" dirty="0">
                <a:solidFill>
                  <a:srgbClr val="002060"/>
                </a:solidFill>
              </a:rPr>
              <a:t> в семье Евдокии Борисовны Масленниковой (</a:t>
            </a:r>
            <a:r>
              <a:rPr lang="ru-RU" sz="1400" i="1" dirty="0" err="1">
                <a:solidFill>
                  <a:srgbClr val="002060"/>
                </a:solidFill>
              </a:rPr>
              <a:t>Бочонковой</a:t>
            </a:r>
            <a:r>
              <a:rPr lang="ru-RU" sz="1400" i="1" dirty="0">
                <a:solidFill>
                  <a:srgbClr val="002060"/>
                </a:solidFill>
              </a:rPr>
              <a:t>) и  Ивана Павловича Масленникова. </a:t>
            </a:r>
            <a:endParaRPr lang="ru-RU" sz="1400" i="1" dirty="0"/>
          </a:p>
          <a:p>
            <a:r>
              <a:rPr lang="ru-RU" sz="1400" i="1" dirty="0"/>
              <a:t>Окончила  семилетнюю школу в селе Поповка, </a:t>
            </a:r>
            <a:r>
              <a:rPr lang="ru-RU" sz="1400" i="1" dirty="0" smtClean="0"/>
              <a:t>где</a:t>
            </a:r>
          </a:p>
          <a:p>
            <a:r>
              <a:rPr lang="ru-RU" sz="1400" i="1" dirty="0" smtClean="0"/>
              <a:t> </a:t>
            </a:r>
            <a:r>
              <a:rPr lang="ru-RU" sz="1400" i="1" dirty="0"/>
              <a:t>(с 17 лет) была учительницей  </a:t>
            </a:r>
            <a:r>
              <a:rPr lang="ru-RU" sz="1400" i="1" dirty="0" smtClean="0"/>
              <a:t> </a:t>
            </a:r>
            <a:r>
              <a:rPr lang="ru-RU" sz="1400" i="1" dirty="0"/>
              <a:t>начальных </a:t>
            </a:r>
            <a:r>
              <a:rPr lang="ru-RU" sz="1400" i="1" dirty="0" smtClean="0"/>
              <a:t>классов.</a:t>
            </a:r>
            <a:endParaRPr lang="ru-RU" sz="1400" i="1" dirty="0"/>
          </a:p>
          <a:p>
            <a:r>
              <a:rPr lang="ru-RU" sz="1400" i="1" dirty="0"/>
              <a:t> В семье было 11 детей - старшие сыновья погибли на ВОВ, несколько детей умерло в младенчестве, выжила одна Анна</a:t>
            </a:r>
            <a:r>
              <a:rPr lang="ru-RU" sz="1400" i="1" dirty="0" smtClean="0"/>
              <a:t>.</a:t>
            </a:r>
            <a:endParaRPr lang="ru-RU" sz="1400" i="1" dirty="0"/>
          </a:p>
          <a:p>
            <a:r>
              <a:rPr lang="ru-RU" sz="1400" i="1" dirty="0" smtClean="0"/>
              <a:t>Во время ВОВ  , вместе </a:t>
            </a:r>
            <a:r>
              <a:rPr lang="ru-RU" sz="1400" i="1" dirty="0"/>
              <a:t>с </a:t>
            </a:r>
            <a:r>
              <a:rPr lang="ru-RU" sz="1400" i="1" dirty="0" smtClean="0"/>
              <a:t>матерью, переехала  </a:t>
            </a:r>
            <a:r>
              <a:rPr lang="ru-RU" sz="1400" i="1" dirty="0"/>
              <a:t>жить в город </a:t>
            </a:r>
            <a:r>
              <a:rPr lang="ru-RU" sz="1400" i="1" dirty="0" smtClean="0"/>
              <a:t>Саратов. Где  работала на  заводе  СТРОЙМАШ, помогая  фронту, делала снаряды…  На этом  заводе она проработала более 40-ка лет.</a:t>
            </a:r>
          </a:p>
          <a:p>
            <a:r>
              <a:rPr lang="ru-RU" sz="1400" i="1" dirty="0" smtClean="0"/>
              <a:t>После  войны вышла замуж за Лимаренко Ивана Ивановича. В 1948 году родился сын – Геннадий, мой  дедушка..</a:t>
            </a:r>
            <a:endParaRPr lang="ru-RU" sz="1400" i="1" dirty="0"/>
          </a:p>
          <a:p>
            <a:r>
              <a:rPr lang="ru-RU" sz="1400" i="1" dirty="0" smtClean="0">
                <a:solidFill>
                  <a:srgbClr val="C00000"/>
                </a:solidFill>
              </a:rPr>
              <a:t>Награждена:  почетным знаком  «Труженик  тыла»,  медалью  «Ветеран  труда», знаком «Почетный  донор СССР»</a:t>
            </a:r>
            <a:endParaRPr lang="ru-RU" sz="1400" i="1" dirty="0">
              <a:solidFill>
                <a:srgbClr val="C00000"/>
              </a:solidFill>
            </a:endParaRPr>
          </a:p>
          <a:p>
            <a:r>
              <a:rPr lang="ru-RU" sz="1400" i="1" dirty="0" smtClean="0"/>
              <a:t>Похоронена  на </a:t>
            </a:r>
            <a:r>
              <a:rPr lang="ru-RU" sz="1400" i="1" dirty="0" err="1" smtClean="0"/>
              <a:t>Елшанском</a:t>
            </a:r>
            <a:r>
              <a:rPr lang="ru-RU" sz="1400" i="1" dirty="0" smtClean="0"/>
              <a:t> кладбище рядом со своей  матерью…</a:t>
            </a:r>
            <a:endParaRPr lang="ru-RU" sz="1400" i="1" dirty="0"/>
          </a:p>
        </p:txBody>
      </p:sp>
      <p:pic>
        <p:nvPicPr>
          <p:cNvPr id="7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46078"/>
            <a:ext cx="3680970" cy="30423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Объект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4" t="4733" r="5884" b="3252"/>
          <a:stretch/>
        </p:blipFill>
        <p:spPr>
          <a:xfrm>
            <a:off x="2195736" y="3426495"/>
            <a:ext cx="1836008" cy="2559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Объект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23" y="1787214"/>
            <a:ext cx="1896152" cy="2514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Объект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8484">
            <a:off x="482988" y="4646474"/>
            <a:ext cx="1114440" cy="1648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Объект 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88" b="98884" l="1217" r="4888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869815" y="5482420"/>
            <a:ext cx="628906" cy="1143003"/>
          </a:xfrm>
          <a:prstGeom prst="rect">
            <a:avLst/>
          </a:prstGeom>
        </p:spPr>
      </p:pic>
      <p:pic>
        <p:nvPicPr>
          <p:cNvPr id="23" name="Объект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817" b="96631" l="9712" r="897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628" y="4627820"/>
            <a:ext cx="640374" cy="854600"/>
          </a:xfrm>
          <a:prstGeom prst="rect">
            <a:avLst/>
          </a:prstGeom>
        </p:spPr>
      </p:pic>
      <p:pic>
        <p:nvPicPr>
          <p:cNvPr id="24" name="Объект 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333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24" y="3760485"/>
            <a:ext cx="1443765" cy="1082824"/>
          </a:xfrm>
          <a:prstGeom prst="rect">
            <a:avLst/>
          </a:prstGeom>
        </p:spPr>
      </p:pic>
      <p:pic>
        <p:nvPicPr>
          <p:cNvPr id="25" name="Объект 15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495">
            <a:off x="1822684" y="5416590"/>
            <a:ext cx="327742" cy="66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914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840"/>
            <a:ext cx="6771876" cy="4130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i="1" dirty="0" smtClean="0">
                <a:solidFill>
                  <a:srgbClr val="002060"/>
                </a:solidFill>
              </a:rPr>
              <a:t>РЯЗАНОВЫ</a:t>
            </a:r>
            <a:endParaRPr lang="ru-RU" sz="3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871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182" y="152399"/>
            <a:ext cx="8714313" cy="1404391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  <a:effectLst/>
              </a:rPr>
              <a:t>Мой прадед  - </a:t>
            </a:r>
            <a:r>
              <a:rPr lang="ru-RU" sz="2400" b="1" dirty="0" smtClean="0">
                <a:solidFill>
                  <a:srgbClr val="C00000"/>
                </a:solidFill>
                <a:effectLst/>
              </a:rPr>
              <a:t>   </a:t>
            </a:r>
            <a:r>
              <a:rPr lang="ru-RU" sz="2400" b="1" i="1" dirty="0" smtClean="0">
                <a:solidFill>
                  <a:srgbClr val="C00000"/>
                </a:solidFill>
                <a:effectLst/>
              </a:rPr>
              <a:t>Рязанов </a:t>
            </a:r>
            <a:r>
              <a:rPr lang="ru-RU" sz="2400" b="1" i="1" dirty="0">
                <a:solidFill>
                  <a:srgbClr val="C00000"/>
                </a:solidFill>
                <a:effectLst/>
              </a:rPr>
              <a:t>Владимир Федорович </a:t>
            </a:r>
            <a:r>
              <a:rPr lang="ru-RU" sz="2400" b="1" i="1" dirty="0" smtClean="0">
                <a:solidFill>
                  <a:srgbClr val="C00000"/>
                </a:solidFill>
                <a:effectLst/>
              </a:rPr>
              <a:t> 1916 - 1972</a:t>
            </a:r>
            <a:br>
              <a:rPr lang="ru-RU" sz="2400" b="1" i="1" dirty="0" smtClean="0">
                <a:solidFill>
                  <a:srgbClr val="C00000"/>
                </a:solidFill>
                <a:effectLst/>
              </a:rPr>
            </a:br>
            <a:r>
              <a:rPr lang="ru-RU" sz="2400" i="1" dirty="0" smtClean="0">
                <a:solidFill>
                  <a:srgbClr val="FF0000"/>
                </a:solidFill>
                <a:effectLst/>
              </a:rPr>
              <a:t> </a:t>
            </a:r>
            <a:r>
              <a:rPr lang="ru-RU" sz="1800" i="1" dirty="0">
                <a:solidFill>
                  <a:srgbClr val="002060"/>
                </a:solidFill>
                <a:effectLst/>
              </a:rPr>
              <a:t>(дед </a:t>
            </a:r>
            <a:r>
              <a:rPr lang="ru-RU" sz="1800" i="1" dirty="0" smtClean="0">
                <a:solidFill>
                  <a:srgbClr val="002060"/>
                </a:solidFill>
                <a:effectLst/>
              </a:rPr>
              <a:t> моей </a:t>
            </a:r>
            <a:r>
              <a:rPr lang="ru-RU" sz="1800" i="1" dirty="0">
                <a:solidFill>
                  <a:srgbClr val="002060"/>
                </a:solidFill>
                <a:effectLst/>
              </a:rPr>
              <a:t>мамы)</a:t>
            </a:r>
            <a:br>
              <a:rPr lang="ru-RU" sz="1800" i="1" dirty="0">
                <a:solidFill>
                  <a:srgbClr val="002060"/>
                </a:solidFill>
                <a:effectLst/>
              </a:rPr>
            </a:br>
            <a:endParaRPr lang="ru-RU" sz="1800" i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94671" y="1115705"/>
            <a:ext cx="4986956" cy="5463467"/>
          </a:xfrm>
        </p:spPr>
        <p:txBody>
          <a:bodyPr>
            <a:noAutofit/>
          </a:bodyPr>
          <a:lstStyle/>
          <a:p>
            <a:r>
              <a:rPr lang="ru-RU" sz="1200" i="1" dirty="0">
                <a:solidFill>
                  <a:srgbClr val="002060"/>
                </a:solidFill>
              </a:rPr>
              <a:t>Родился 28 июля 1916 года в  Тамбовской области </a:t>
            </a:r>
            <a:r>
              <a:rPr lang="ru-RU" sz="1200" i="1" dirty="0" err="1">
                <a:solidFill>
                  <a:srgbClr val="002060"/>
                </a:solidFill>
              </a:rPr>
              <a:t>Ржакского</a:t>
            </a:r>
            <a:r>
              <a:rPr lang="ru-RU" sz="1200" i="1" dirty="0">
                <a:solidFill>
                  <a:srgbClr val="002060"/>
                </a:solidFill>
              </a:rPr>
              <a:t> района,  село Большая Ржакса. В 1933 году окончил  сельскую школу.</a:t>
            </a:r>
          </a:p>
          <a:p>
            <a:r>
              <a:rPr lang="ru-RU" sz="1200" i="1" dirty="0">
                <a:solidFill>
                  <a:schemeClr val="bg1"/>
                </a:solidFill>
              </a:rPr>
              <a:t>А  1937 году был призван в ряды Красной армии, 1938-1939 гг. служил на южной границе с   Афганистаном (г. Шаартуз). </a:t>
            </a:r>
          </a:p>
          <a:p>
            <a:r>
              <a:rPr lang="ru-RU" sz="1200" i="1" dirty="0"/>
              <a:t>С 1940-1943 гг. был курсантом Саратовского 1-го танкового училища, которое закончил с отличием и был отправлен на стажировку в район Курской дуги, но , по решению командования был отозван из действующей армии в тыл для дальнейшего прохождения службы в качестве преподавателя 1-го  Саратовского танкового училища, где он оставался в этой должности до конца войны. </a:t>
            </a:r>
          </a:p>
          <a:p>
            <a:r>
              <a:rPr lang="ru-RU" sz="1200" i="1" dirty="0">
                <a:solidFill>
                  <a:srgbClr val="002060"/>
                </a:solidFill>
              </a:rPr>
              <a:t>130  выпускников училища стали Героями Советского Союза. </a:t>
            </a:r>
          </a:p>
          <a:p>
            <a:r>
              <a:rPr lang="ru-RU" sz="1200" i="1" dirty="0"/>
              <a:t>Войну закончил в звании - капитана  танковых войск.</a:t>
            </a:r>
          </a:p>
          <a:p>
            <a:r>
              <a:rPr lang="ru-RU" sz="1200" i="1" dirty="0"/>
              <a:t>С 1945- 1947  служил на границе с Венгрией в Западной  Украине (городе Виноградове), где родилась моя бабушка Валя, и где в послевоенное время было неспокойно из-за действующих на этой территории </a:t>
            </a:r>
            <a:r>
              <a:rPr lang="ru-RU" sz="1200" i="1" dirty="0" err="1"/>
              <a:t>бандеровских</a:t>
            </a:r>
            <a:r>
              <a:rPr lang="ru-RU" sz="1200" i="1" dirty="0"/>
              <a:t>  соединений...</a:t>
            </a:r>
          </a:p>
          <a:p>
            <a:r>
              <a:rPr lang="ru-RU" sz="1200" b="1" i="1" dirty="0" smtClean="0">
                <a:solidFill>
                  <a:schemeClr val="bg1"/>
                </a:solidFill>
              </a:rPr>
              <a:t>Рязанов В.Ф. награжден</a:t>
            </a:r>
            <a:r>
              <a:rPr lang="ru-RU" sz="1200" i="1" dirty="0">
                <a:solidFill>
                  <a:srgbClr val="002060"/>
                </a:solidFill>
              </a:rPr>
              <a:t>:</a:t>
            </a:r>
            <a:r>
              <a:rPr lang="ru-RU" sz="1200" i="1" dirty="0"/>
              <a:t> </a:t>
            </a:r>
            <a:r>
              <a:rPr lang="ru-RU" sz="1200" i="1" dirty="0">
                <a:solidFill>
                  <a:srgbClr val="C00000"/>
                </a:solidFill>
              </a:rPr>
              <a:t>Орденом «Красной звезды»  №2564382. За заслуги в развитии военной науки и техники, подготовке кадров для Вооруженных Сил СССР, медалями "За боевые  заслуги",  "За  победу над Германией". </a:t>
            </a:r>
          </a:p>
          <a:p>
            <a:r>
              <a:rPr lang="ru-RU" sz="1200" i="1" dirty="0"/>
              <a:t>Умер 8 августа 1972  после тяжелой и продолжительной болезни.</a:t>
            </a:r>
          </a:p>
          <a:p>
            <a:pPr marL="0" indent="0">
              <a:buNone/>
            </a:pPr>
            <a:r>
              <a:rPr lang="ru-RU" sz="1200" i="1" dirty="0" smtClean="0"/>
              <a:t>       </a:t>
            </a:r>
            <a:r>
              <a:rPr lang="ru-RU" sz="1200" i="1" dirty="0"/>
              <a:t>Похоронен  на Воскресенском кладбище  города </a:t>
            </a:r>
            <a:r>
              <a:rPr lang="ru-RU" sz="1200" i="1" dirty="0" smtClean="0"/>
              <a:t>Саратова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4" t="4671" r="10151" b="7289"/>
          <a:stretch/>
        </p:blipFill>
        <p:spPr>
          <a:xfrm>
            <a:off x="251520" y="1538992"/>
            <a:ext cx="2263117" cy="278228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Объект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" b="3254"/>
          <a:stretch/>
        </p:blipFill>
        <p:spPr>
          <a:xfrm>
            <a:off x="2514637" y="1538992"/>
            <a:ext cx="1512168" cy="1885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Объект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9" r="4214" b="3391"/>
          <a:stretch/>
        </p:blipFill>
        <p:spPr>
          <a:xfrm rot="554795">
            <a:off x="2568355" y="2780927"/>
            <a:ext cx="1493764" cy="22941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Объект 9"/>
          <p:cNvPicPr>
            <a:picLocks noGrp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34750"/>
            <a:ext cx="1960193" cy="980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Рисунок 10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07487">
            <a:off x="866327" y="5052298"/>
            <a:ext cx="1651000" cy="1238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Объект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3" r="5928" b="7761"/>
          <a:stretch/>
        </p:blipFill>
        <p:spPr>
          <a:xfrm rot="21051082">
            <a:off x="2657960" y="3938531"/>
            <a:ext cx="1314549" cy="1908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Объект 6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6035" b="100000" l="4571" r="551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34" r="50000"/>
          <a:stretch/>
        </p:blipFill>
        <p:spPr>
          <a:xfrm>
            <a:off x="2834852" y="5605469"/>
            <a:ext cx="554698" cy="10139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Объект 3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667" b="99333" l="6286" r="442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7" t="2645" r="56304" b="6774"/>
          <a:stretch/>
        </p:blipFill>
        <p:spPr>
          <a:xfrm>
            <a:off x="2517799" y="5546904"/>
            <a:ext cx="473074" cy="95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5602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1809</TotalTime>
  <Words>2304</Words>
  <Application>Microsoft Office PowerPoint</Application>
  <PresentationFormat>Экран (4:3)</PresentationFormat>
  <Paragraphs>211</Paragraphs>
  <Slides>14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 Нет в России семьи такой,  Где б не памятен был свой герой. И глаза молодых солдат  С фотографий увядших глядят…  «Великая  Отечественная  война  в  судьбе  моей  семьи»</vt:lpstr>
      <vt:lpstr>Герои Великой Отечественной войны и ТРУЖЕНИКИ  ТЫЛА 1941-1945 Каждый год 9 мая наша страна отмечает  день Победы. Это праздник  всего  народа и каждой семьи потому, что «нет в России семьи такой, где б не памятен был свой герой… » В нашей семье тоже есть свои герои. Это  мой  дед  ,  четыре  прадеда  и  прабабушки. А началось все с нескольких фотографий из  старого, семейного альбома… И моего вопроса : «Кто на них изображен?»…   Мы с мамой решили пополнить и даже найти новые сведения о наших близких воевавших на фронтах Второй Мировой войны…  </vt:lpstr>
      <vt:lpstr>БАТРАКОВЫ</vt:lpstr>
      <vt:lpstr>Мой  дед  -       Батраков  Иван Александрович    1910 - 1969  (отец  моего папы)  </vt:lpstr>
      <vt:lpstr>МАСЛЕННИКОВА - ЛИМАРЕНКО</vt:lpstr>
      <vt:lpstr>Мой  прадед   -       Лимаренко Иван Иванович   1918 - ?  (дед  моей мамы) </vt:lpstr>
      <vt:lpstr>Моя  прабабушка  -   Масленникова (Лимаренко)  Анна  Ивановна  (бабушка  моей мамы) 08.07.1920 – 04.05.2002 </vt:lpstr>
      <vt:lpstr>РЯЗАНОВЫ</vt:lpstr>
      <vt:lpstr>Мой прадед  -    Рязанов Владимир Федорович  1916 - 1972  (дед  моей мамы) </vt:lpstr>
      <vt:lpstr>Моя  прабабушка  -   Рязанова (Рязанова) Екатерина Васильевна   (бабушка  моей мамы)    01.02 1923 - 08.10.2004  </vt:lpstr>
      <vt:lpstr>Мой прапрадед - Рязанов Федор Евсеевич  1906 -? (прадед  моей мамы) </vt:lpstr>
      <vt:lpstr>Мой  прадед  - Рязанов Николай Васильевич  1921 – 18.01.1944</vt:lpstr>
      <vt:lpstr>«Мы помним, мы гордимся»…</vt:lpstr>
      <vt:lpstr>Список  использованных документов:  1.  Семейный  фото архив 2.  Документальные  воспоминания  родственников  3. Сайты: - Подвиг   народа  http://podvignaroda.mil.ru/?#tab=navHome -Мемориал  http://www.obd-memorial.ru/html/index.html  -1-е Саратовское  танковое  училище http://www.tankfront.ru/ussr/train/vuz/saratovskoe1_tu.html  -Саратовское  погранучилище  http://svivv.ru/index.php/istoriya  -97-й  погранотряд  http://samsv.narod.ru/NKVD/Pv/Po/po097.html  309-я Пирятинская  стрелковая  дивизия. //ru.wikipedia.org/wiki/ 309-я_стрелковая_дивизия_(2-го_формирования)  360-я Невельская  стрелковая  дивизия http://www.nashapobeda.lv/2052.html  156-я  стрелковая дивизия (второе  формирование), сформирована  в составе  68-й армии   http://inpenza.ru/history/1941-156-division.php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</dc:creator>
  <cp:lastModifiedBy>Anna</cp:lastModifiedBy>
  <cp:revision>182</cp:revision>
  <dcterms:created xsi:type="dcterms:W3CDTF">2015-03-01T07:38:08Z</dcterms:created>
  <dcterms:modified xsi:type="dcterms:W3CDTF">2019-01-26T18:42:58Z</dcterms:modified>
</cp:coreProperties>
</file>