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28"/>
  </p:notesMasterIdLst>
  <p:sldIdLst>
    <p:sldId id="258" r:id="rId2"/>
    <p:sldId id="259" r:id="rId3"/>
    <p:sldId id="270" r:id="rId4"/>
    <p:sldId id="273" r:id="rId5"/>
    <p:sldId id="276" r:id="rId6"/>
    <p:sldId id="271" r:id="rId7"/>
    <p:sldId id="272" r:id="rId8"/>
    <p:sldId id="283" r:id="rId9"/>
    <p:sldId id="274" r:id="rId10"/>
    <p:sldId id="275" r:id="rId11"/>
    <p:sldId id="261" r:id="rId12"/>
    <p:sldId id="262" r:id="rId13"/>
    <p:sldId id="263" r:id="rId14"/>
    <p:sldId id="264" r:id="rId15"/>
    <p:sldId id="284" r:id="rId16"/>
    <p:sldId id="265" r:id="rId17"/>
    <p:sldId id="282" r:id="rId18"/>
    <p:sldId id="285" r:id="rId19"/>
    <p:sldId id="269" r:id="rId20"/>
    <p:sldId id="267" r:id="rId21"/>
    <p:sldId id="268" r:id="rId22"/>
    <p:sldId id="286" r:id="rId23"/>
    <p:sldId id="287" r:id="rId24"/>
    <p:sldId id="280" r:id="rId25"/>
    <p:sldId id="281" r:id="rId26"/>
    <p:sldId id="288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7397473-A264-4254-BFE3-51AC002233EC}">
          <p14:sldIdLst>
            <p14:sldId id="258"/>
            <p14:sldId id="259"/>
            <p14:sldId id="270"/>
            <p14:sldId id="273"/>
            <p14:sldId id="276"/>
            <p14:sldId id="271"/>
            <p14:sldId id="272"/>
            <p14:sldId id="283"/>
            <p14:sldId id="274"/>
            <p14:sldId id="275"/>
            <p14:sldId id="261"/>
            <p14:sldId id="262"/>
            <p14:sldId id="263"/>
            <p14:sldId id="264"/>
            <p14:sldId id="284"/>
            <p14:sldId id="265"/>
            <p14:sldId id="282"/>
            <p14:sldId id="285"/>
            <p14:sldId id="269"/>
            <p14:sldId id="267"/>
            <p14:sldId id="268"/>
            <p14:sldId id="286"/>
            <p14:sldId id="287"/>
            <p14:sldId id="280"/>
            <p14:sldId id="281"/>
            <p14:sldId id="28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2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353994-5FAA-486E-96DC-671ED52F4041}" type="datetimeFigureOut">
              <a:rPr lang="ru-RU" smtClean="0"/>
              <a:t>26.01.2019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6CACC0-5A86-44A6-9CBE-B4238D4C419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4078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CACC0-5A86-44A6-9CBE-B4238D4C419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60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28736"/>
            <a:ext cx="7772400" cy="1928826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90912"/>
            <a:ext cx="6400800" cy="17526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B156F-E77A-40F5-80E6-BA65DD13C5EE}" type="datetimeFigureOut">
              <a:rPr lang="en-US"/>
              <a:pPr>
                <a:defRPr/>
              </a:pPr>
              <a:t>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A0656-BD85-4A35-A26E-B779EDA0CA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00174"/>
            <a:ext cx="8229600" cy="485778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915C4-97FF-4BFB-91D4-1EBDC801A123}" type="datetimeFigureOut">
              <a:rPr lang="en-US"/>
              <a:pPr>
                <a:defRPr/>
              </a:pPr>
              <a:t>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D3A6B-AC58-4F35-91D0-7ACF1D1399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2330" y="274638"/>
            <a:ext cx="1614470" cy="608332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543692" cy="60833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256A0-3065-40B3-9E70-272A22EA8A95}" type="datetimeFigureOut">
              <a:rPr lang="en-US"/>
              <a:pPr>
                <a:defRPr/>
              </a:pPr>
              <a:t>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81367-5298-4969-8FEE-C6FB695974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283CE-D21C-4E91-B590-9C56F0DEC9C0}" type="datetimeFigureOut">
              <a:rPr lang="en-US"/>
              <a:pPr>
                <a:defRPr/>
              </a:pPr>
              <a:t>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A88C8-563E-48A8-B0C0-964D2046D2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214676"/>
            <a:ext cx="7772400" cy="1500209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714488"/>
            <a:ext cx="7772400" cy="15001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004E2-D981-46FB-A128-B41FCD399EA6}" type="datetimeFigureOut">
              <a:rPr lang="en-US"/>
              <a:pPr>
                <a:defRPr/>
              </a:pPr>
              <a:t>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73C93-72B1-4041-9D92-4C456659EB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57758"/>
          </a:xfrm>
          <a:ln w="3175">
            <a:solidFill>
              <a:schemeClr val="tx2">
                <a:shade val="50000"/>
              </a:schemeClr>
            </a:solidFill>
          </a:ln>
          <a:effectLst/>
        </p:spPr>
        <p:txBody>
          <a:bodyPr/>
          <a:lstStyle>
            <a:lvl1pPr algn="l">
              <a:defRPr sz="2800">
                <a:effectLst/>
              </a:defRPr>
            </a:lvl1pPr>
            <a:lvl2pPr algn="l">
              <a:defRPr sz="2400">
                <a:effectLst/>
              </a:defRPr>
            </a:lvl2pPr>
            <a:lvl3pPr algn="l">
              <a:defRPr sz="2000">
                <a:effectLst/>
              </a:defRPr>
            </a:lvl3pPr>
            <a:lvl4pPr algn="l">
              <a:defRPr sz="1800">
                <a:effectLst/>
              </a:defRPr>
            </a:lvl4pPr>
            <a:lvl5pPr algn="l">
              <a:defRPr sz="1800">
                <a:effectLst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57758"/>
          </a:xfrm>
          <a:ln w="3175">
            <a:solidFill>
              <a:schemeClr val="tx2">
                <a:shade val="50000"/>
              </a:schemeClr>
            </a:solidFill>
          </a:ln>
          <a:effectLst/>
        </p:spPr>
        <p:txBody>
          <a:bodyPr/>
          <a:lstStyle>
            <a:lvl1pPr algn="l">
              <a:defRPr sz="2800"/>
            </a:lvl1pPr>
            <a:lvl2pPr algn="l">
              <a:defRPr sz="2400"/>
            </a:lvl2pPr>
            <a:lvl3pPr algn="l"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3A5F8-D37F-474B-B87F-0B6025D58978}" type="datetimeFigureOut">
              <a:rPr lang="en-US"/>
              <a:pPr>
                <a:defRPr/>
              </a:pPr>
              <a:t>1/26/2019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1C2AD-35DB-44F8-9599-29DE338A8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ln w="3175">
            <a:solidFill>
              <a:schemeClr val="tx2">
                <a:shade val="50000"/>
              </a:schemeClr>
            </a:solidFill>
          </a:ln>
          <a:effectLst/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marL="0" indent="0" algn="ctr">
              <a:buNone/>
              <a:defRPr lang="zh-CN" altLang="en-US" sz="2800" b="1" dirty="0" smtClean="0">
                <a:ln w="11430"/>
                <a:gradFill>
                  <a:gsLst>
                    <a:gs pos="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  <a:gs pos="2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50000">
                      <a:schemeClr val="accent6">
                        <a:tint val="100000"/>
                        <a:shade val="99000"/>
                        <a:satMod val="100000"/>
                      </a:schemeClr>
                    </a:gs>
                    <a:gs pos="7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10000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defRPr>
            </a:lvl1pPr>
            <a:lvl2pPr marL="457200" indent="0" algn="ctr">
              <a:buNone/>
              <a:defRPr lang="zh-CN" altLang="en-US" sz="2400" b="1" dirty="0" smtClean="0">
                <a:ln w="11430"/>
                <a:gradFill>
                  <a:gsLst>
                    <a:gs pos="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  <a:gs pos="2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50000">
                      <a:schemeClr val="accent6">
                        <a:tint val="100000"/>
                        <a:shade val="99000"/>
                        <a:satMod val="100000"/>
                      </a:schemeClr>
                    </a:gs>
                    <a:gs pos="7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10000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defRPr>
            </a:lvl2pPr>
            <a:lvl3pPr marL="914400" indent="0" algn="ctr">
              <a:buNone/>
              <a:defRPr lang="zh-CN" altLang="en-US" sz="2000" b="1" dirty="0" smtClean="0">
                <a:ln w="11430"/>
                <a:gradFill>
                  <a:gsLst>
                    <a:gs pos="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  <a:gs pos="2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50000">
                      <a:schemeClr val="accent6">
                        <a:tint val="100000"/>
                        <a:shade val="99000"/>
                        <a:satMod val="100000"/>
                      </a:schemeClr>
                    </a:gs>
                    <a:gs pos="7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10000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defRPr>
            </a:lvl3pPr>
            <a:lvl4pPr marL="1371600" indent="0" algn="ctr">
              <a:buNone/>
              <a:defRPr lang="zh-CN" altLang="en-US" sz="1800" b="1" dirty="0" smtClean="0">
                <a:ln w="11430"/>
                <a:gradFill>
                  <a:gsLst>
                    <a:gs pos="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  <a:gs pos="2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50000">
                      <a:schemeClr val="accent6">
                        <a:tint val="100000"/>
                        <a:shade val="99000"/>
                        <a:satMod val="100000"/>
                      </a:schemeClr>
                    </a:gs>
                    <a:gs pos="7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10000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defRPr>
            </a:lvl4pPr>
            <a:lvl5pPr marL="1828800" indent="0" algn="ctr">
              <a:buNone/>
              <a:defRPr lang="zh-CN" altLang="en-US" sz="1600" b="1" dirty="0" smtClean="0">
                <a:ln w="11430"/>
                <a:gradFill>
                  <a:gsLst>
                    <a:gs pos="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  <a:gs pos="2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50000">
                      <a:schemeClr val="accent6">
                        <a:tint val="100000"/>
                        <a:shade val="99000"/>
                        <a:satMod val="100000"/>
                      </a:schemeClr>
                    </a:gs>
                    <a:gs pos="75000">
                      <a:schemeClr val="accent6">
                        <a:tint val="92000"/>
                        <a:shade val="100000"/>
                        <a:satMod val="105000"/>
                      </a:schemeClr>
                    </a:gs>
                    <a:gs pos="100000">
                      <a:schemeClr val="accent6">
                        <a:tint val="70000"/>
                        <a:shade val="100000"/>
                        <a:satMod val="13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4183083"/>
          </a:xfrm>
          <a:ln w="3175">
            <a:solidFill>
              <a:schemeClr val="tx2">
                <a:shade val="50000"/>
              </a:schemeClr>
            </a:solidFill>
          </a:ln>
          <a:effectLst/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ln w="3175">
            <a:solidFill>
              <a:schemeClr val="tx2">
                <a:shade val="50000"/>
              </a:schemeClr>
            </a:solidFill>
          </a:ln>
          <a:effectLst/>
        </p:spPr>
        <p:txBody>
          <a:bodyPr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marL="0" indent="0" algn="ctr">
              <a:buNone/>
              <a:defRPr lang="zh-CN" altLang="en-US" sz="2800" b="1" dirty="0" smtClean="0">
                <a:ln/>
                <a:solidFill>
                  <a:schemeClr val="accent1"/>
                </a:solidFill>
                <a:effectLst/>
              </a:defRPr>
            </a:lvl1pPr>
            <a:lvl2pPr marL="457200" indent="0" algn="ctr">
              <a:buNone/>
              <a:defRPr lang="zh-CN" altLang="en-US" sz="2400" b="1" dirty="0" smtClean="0">
                <a:ln/>
                <a:solidFill>
                  <a:schemeClr val="accent1"/>
                </a:solidFill>
                <a:effectLst/>
              </a:defRPr>
            </a:lvl2pPr>
            <a:lvl3pPr marL="914400" indent="0" algn="ctr">
              <a:buNone/>
              <a:defRPr lang="zh-CN" altLang="en-US" sz="2000" b="1" dirty="0" smtClean="0">
                <a:ln/>
                <a:solidFill>
                  <a:schemeClr val="accent1"/>
                </a:solidFill>
                <a:effectLst/>
              </a:defRPr>
            </a:lvl3pPr>
            <a:lvl4pPr marL="1371600" indent="0" algn="ctr">
              <a:buNone/>
              <a:defRPr lang="zh-CN" altLang="en-US" sz="1800" b="1" dirty="0" smtClean="0">
                <a:ln/>
                <a:solidFill>
                  <a:schemeClr val="accent1"/>
                </a:solidFill>
                <a:effectLst/>
              </a:defRPr>
            </a:lvl4pPr>
            <a:lvl5pPr marL="1828800" indent="0" algn="ctr">
              <a:buNone/>
              <a:defRPr lang="zh-CN" altLang="en-US" sz="1600" b="1" dirty="0" smtClean="0">
                <a:ln/>
                <a:solidFill>
                  <a:schemeClr val="accent1"/>
                </a:solidFill>
                <a:effectLst/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4183083"/>
          </a:xfrm>
          <a:ln w="3175">
            <a:solidFill>
              <a:schemeClr val="tx2">
                <a:shade val="50000"/>
              </a:schemeClr>
            </a:solidFill>
          </a:ln>
          <a:effectLst/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06DD3-0628-4466-BEEB-5107FC75F352}" type="datetimeFigureOut">
              <a:rPr lang="en-US"/>
              <a:pPr>
                <a:defRPr/>
              </a:pPr>
              <a:t>1/26/2019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536FC-80B5-4176-91E2-9C501FABF4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9233B-606F-4DB6-942D-76EC017BC2AC}" type="datetimeFigureOut">
              <a:rPr lang="en-US"/>
              <a:pPr>
                <a:defRPr/>
              </a:pPr>
              <a:t>1/26/2019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A297E-B947-4562-8017-CF861AD57A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7F1ED-428B-424F-BBD6-4CED5BEB679F}" type="datetimeFigureOut">
              <a:rPr lang="en-US"/>
              <a:pPr>
                <a:defRPr/>
              </a:pPr>
              <a:t>1/26/2019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4E720-1B52-4E41-872D-AA0E4B0DF3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108" y="5500702"/>
            <a:ext cx="8228639" cy="857256"/>
          </a:xfrm>
        </p:spPr>
        <p:txBody>
          <a:bodyPr/>
          <a:lstStyle>
            <a:lvl1pPr algn="ctr">
              <a:spcAft>
                <a:spcPts val="0"/>
              </a:spcAft>
              <a:defRPr sz="3200" b="1">
                <a:ln w="6350">
                  <a:solidFill>
                    <a:schemeClr val="tx2">
                      <a:tint val="5000"/>
                    </a:schemeClr>
                  </a:solidFill>
                  <a:prstDash val="solid"/>
                </a:ln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57166"/>
            <a:ext cx="5111750" cy="507209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714488"/>
            <a:ext cx="3008313" cy="3714776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400"/>
            </a:lvl1pPr>
            <a:lvl2pPr marL="457200" indent="0">
              <a:spcAft>
                <a:spcPts val="600"/>
              </a:spcAft>
              <a:buNone/>
              <a:defRPr sz="1200"/>
            </a:lvl2pPr>
            <a:lvl3pPr marL="914400" indent="0">
              <a:spcAft>
                <a:spcPts val="600"/>
              </a:spcAft>
              <a:buNone/>
              <a:defRPr sz="1000"/>
            </a:lvl3pPr>
            <a:lvl4pPr marL="1371600" indent="0">
              <a:spcAft>
                <a:spcPts val="600"/>
              </a:spcAft>
              <a:buNone/>
              <a:defRPr sz="900"/>
            </a:lvl4pPr>
            <a:lvl5pPr marL="1828800" indent="0">
              <a:spcAft>
                <a:spcPts val="600"/>
              </a:spcAft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8BEED-9B54-4D7E-8185-2476A0CF3684}" type="datetimeFigureOut">
              <a:rPr lang="en-US"/>
              <a:pPr>
                <a:defRPr/>
              </a:pPr>
              <a:t>1/26/2019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679EA-004D-444A-A5D9-222FA399F0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888" y="428604"/>
            <a:ext cx="6172224" cy="566738"/>
          </a:xfrm>
        </p:spPr>
        <p:txBody>
          <a:bodyPr/>
          <a:lstStyle>
            <a:lvl1pPr algn="ctr">
              <a:defRPr sz="2800" b="1">
                <a:ln w="9525">
                  <a:solidFill>
                    <a:schemeClr val="tx2">
                      <a:tint val="5000"/>
                    </a:schemeClr>
                  </a:solidFill>
                  <a:prstDash val="solid"/>
                </a:ln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6000" y="1151862"/>
            <a:ext cx="8172000" cy="4420278"/>
          </a:xfrm>
          <a:prstGeom prst="ellipse">
            <a:avLst/>
          </a:prstGeom>
          <a:ln w="25400" cap="flat" cmpd="sng" algn="ctr">
            <a:solidFill>
              <a:schemeClr val="accent5">
                <a:shade val="75000"/>
              </a:schemeClr>
            </a:solidFill>
            <a:prstDash val="solid"/>
          </a:ln>
          <a:effectLst>
            <a:glow rad="152400">
              <a:schemeClr val="accent5">
                <a:alpha val="75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695972"/>
            <a:ext cx="5486400" cy="804862"/>
          </a:xfrm>
        </p:spPr>
        <p:txBody>
          <a:bodyPr anchor="ctr"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000"/>
            </a:lvl3pPr>
            <a:lvl4pPr marL="1371600" indent="0" algn="ctr">
              <a:buNone/>
              <a:defRPr sz="900"/>
            </a:lvl4pPr>
            <a:lvl5pPr marL="1828800" indent="0" algn="ct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C090B-ED03-4F7C-AE45-20C8961FD6F7}" type="datetimeFigureOut">
              <a:rPr lang="en-US"/>
              <a:pPr>
                <a:defRPr/>
              </a:pPr>
              <a:t>1/26/2019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CA96D-F43A-4087-A887-133BB5A9FF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5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782D508-9A8D-4AAB-86D0-4C4CCFA9D689}" type="datetimeFigureOut">
              <a:rPr lang="en-US"/>
              <a:pPr>
                <a:defRPr/>
              </a:pPr>
              <a:t>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5715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187384-FE72-4D6E-B19A-0308FE5073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6" r:id="rId2"/>
    <p:sldLayoutId id="2147483698" r:id="rId3"/>
    <p:sldLayoutId id="2147483695" r:id="rId4"/>
    <p:sldLayoutId id="2147483694" r:id="rId5"/>
    <p:sldLayoutId id="2147483693" r:id="rId6"/>
    <p:sldLayoutId id="2147483692" r:id="rId7"/>
    <p:sldLayoutId id="2147483691" r:id="rId8"/>
    <p:sldLayoutId id="2147483690" r:id="rId9"/>
    <p:sldLayoutId id="2147483689" r:id="rId10"/>
    <p:sldLayoutId id="214748368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lang="zh-CN" altLang="en-US" sz="4400" b="1" kern="1200" dirty="0">
          <a:ln w="19050">
            <a:solidFill>
              <a:schemeClr val="tx2">
                <a:tint val="5000"/>
              </a:schemeClr>
            </a:solidFill>
            <a:prstDash val="solid"/>
          </a:ln>
          <a:solidFill>
            <a:srgbClr val="FF8000"/>
          </a:solidFill>
          <a:effectLst>
            <a:outerShdw blurRad="50800" dist="50800" dir="7500000" algn="tl">
              <a:srgbClr val="000000">
                <a:shade val="5000"/>
                <a:alpha val="35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FF8000"/>
          </a:solidFill>
          <a:latin typeface="Tw Cen MT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FF8000"/>
          </a:solidFill>
          <a:latin typeface="Tw Cen MT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FF8000"/>
          </a:solidFill>
          <a:latin typeface="Tw Cen MT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FF8000"/>
          </a:solidFill>
          <a:latin typeface="Tw Cen MT" pitchFamily="34" charset="0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18" charset="2"/>
        <a:buChar char="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18" charset="2"/>
        <a:buChar char="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18" charset="2"/>
        <a:buChar char="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18" charset="2"/>
        <a:buChar char="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18" charset="2"/>
        <a:buChar char="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63.png"/><Relationship Id="rId7" Type="http://schemas.openxmlformats.org/officeDocument/2006/relationships/image" Target="../media/image67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257175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5633" y="1751934"/>
            <a:ext cx="7772400" cy="1500209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3"/>
                </a:solidFill>
                <a:latin typeface="Arial Black" pitchFamily="34" charset="0"/>
              </a:rPr>
              <a:t>Страница семейной славы(моя прабабушка труженица тыла)</a:t>
            </a:r>
            <a:endParaRPr lang="ru-RU" dirty="0">
              <a:solidFill>
                <a:schemeClr val="accent3"/>
              </a:solidFill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0324" y="3435540"/>
            <a:ext cx="4839708" cy="342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Текст 2"/>
          <p:cNvSpPr txBox="1">
            <a:spLocks/>
          </p:cNvSpPr>
          <p:nvPr/>
        </p:nvSpPr>
        <p:spPr>
          <a:xfrm>
            <a:off x="6072188" y="4357694"/>
            <a:ext cx="3071812" cy="10715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50000"/>
              <a:buFont typeface="Wingdings 2"/>
              <a:buNone/>
              <a:defRPr/>
            </a:pPr>
            <a:endParaRPr lang="ru-RU" sz="1600" dirty="0" smtClean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50000"/>
              <a:buFont typeface="Wingdings 2"/>
              <a:buNone/>
              <a:defRPr/>
            </a:pP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 </a:t>
            </a: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6072188" y="4929198"/>
            <a:ext cx="3071812" cy="10715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50000"/>
              <a:buFont typeface="Wingdings 2"/>
              <a:buNone/>
              <a:defRPr/>
            </a:pPr>
            <a:endParaRPr lang="ru-RU" sz="1600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Текст 2"/>
          <p:cNvSpPr txBox="1">
            <a:spLocks/>
          </p:cNvSpPr>
          <p:nvPr/>
        </p:nvSpPr>
        <p:spPr>
          <a:xfrm>
            <a:off x="2540193" y="871538"/>
            <a:ext cx="6357982" cy="714380"/>
          </a:xfrm>
          <a:prstGeom prst="rect">
            <a:avLst/>
          </a:prstGeom>
        </p:spPr>
        <p:txBody>
          <a:bodyPr anchor="b">
            <a:normAutofit fontScale="25000" lnSpcReduction="20000"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50000"/>
              <a:buFont typeface="Wingdings 2"/>
              <a:buNone/>
              <a:defRPr/>
            </a:pPr>
            <a:endParaRPr lang="ru-RU" sz="1600" dirty="0" smtClean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50000"/>
              <a:buFont typeface="Wingdings 2"/>
              <a:buNone/>
              <a:defRPr/>
            </a:pPr>
            <a:endParaRPr lang="ru-RU" sz="1600" dirty="0" smtClean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50000"/>
              <a:defRPr/>
            </a:pPr>
            <a:r>
              <a:rPr lang="ru-RU" sz="8800" b="1" kern="0" dirty="0">
                <a:solidFill>
                  <a:schemeClr val="tx2"/>
                </a:solidFill>
                <a:latin typeface="Monotype Corsiva"/>
              </a:rPr>
              <a:t>Муниципальное бюджетное общеобразовательное учреждение</a:t>
            </a:r>
            <a:br>
              <a:rPr lang="ru-RU" sz="8800" b="1" kern="0" dirty="0">
                <a:solidFill>
                  <a:schemeClr val="tx2"/>
                </a:solidFill>
                <a:latin typeface="Monotype Corsiva"/>
              </a:rPr>
            </a:br>
            <a:r>
              <a:rPr lang="ru-RU" sz="8800" b="1" kern="0" dirty="0">
                <a:solidFill>
                  <a:schemeClr val="tx2"/>
                </a:solidFill>
                <a:latin typeface="Monotype Corsiva"/>
              </a:rPr>
              <a:t>                                 </a:t>
            </a:r>
            <a:r>
              <a:rPr lang="ru-RU" sz="8800" b="1" kern="0" dirty="0" err="1" smtClean="0">
                <a:solidFill>
                  <a:schemeClr val="tx2"/>
                </a:solidFill>
                <a:latin typeface="Monotype Corsiva"/>
              </a:rPr>
              <a:t>Денисовская</a:t>
            </a:r>
            <a:r>
              <a:rPr lang="ru-RU" sz="8800" b="1" kern="0" dirty="0" smtClean="0">
                <a:solidFill>
                  <a:schemeClr val="tx2"/>
                </a:solidFill>
                <a:latin typeface="Monotype Corsiva"/>
              </a:rPr>
              <a:t> </a:t>
            </a:r>
            <a:r>
              <a:rPr lang="ru-RU" sz="8800" b="1" kern="0" dirty="0">
                <a:solidFill>
                  <a:schemeClr val="tx2"/>
                </a:solidFill>
                <a:latin typeface="Monotype Corsiva"/>
              </a:rPr>
              <a:t>средняя школа </a:t>
            </a:r>
            <a:br>
              <a:rPr lang="ru-RU" sz="8800" b="1" kern="0" dirty="0">
                <a:solidFill>
                  <a:schemeClr val="tx2"/>
                </a:solidFill>
                <a:latin typeface="Monotype Corsiva"/>
              </a:rPr>
            </a:br>
            <a:r>
              <a:rPr lang="ru-RU" sz="8800" b="1" kern="0" dirty="0">
                <a:solidFill>
                  <a:schemeClr val="tx2"/>
                </a:solidFill>
                <a:latin typeface="Monotype Corsiva"/>
              </a:rPr>
              <a:t>                       </a:t>
            </a:r>
            <a:r>
              <a:rPr lang="ru-RU" sz="8800" b="1" kern="0" dirty="0" err="1">
                <a:solidFill>
                  <a:schemeClr val="tx2"/>
                </a:solidFill>
                <a:latin typeface="Monotype Corsiva"/>
              </a:rPr>
              <a:t>Ремонтненского</a:t>
            </a:r>
            <a:r>
              <a:rPr lang="ru-RU" sz="8800" b="1" kern="0" dirty="0">
                <a:solidFill>
                  <a:schemeClr val="tx2"/>
                </a:solidFill>
                <a:latin typeface="Monotype Corsiva"/>
              </a:rPr>
              <a:t> района  Ростовской </a:t>
            </a:r>
            <a:r>
              <a:rPr lang="ru-RU" sz="8800" b="1" kern="0" dirty="0" smtClean="0">
                <a:solidFill>
                  <a:schemeClr val="tx2"/>
                </a:solidFill>
                <a:latin typeface="Monotype Corsiva"/>
              </a:rPr>
              <a:t>области</a:t>
            </a:r>
            <a:endParaRPr lang="ru-RU" sz="8800" kern="0" dirty="0">
              <a:solidFill>
                <a:schemeClr val="tx2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56651" y="5146770"/>
            <a:ext cx="3888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Monotype Corsiva" panose="03010101010201010101" pitchFamily="66" charset="0"/>
              </a:rPr>
              <a:t>Выполнила</a:t>
            </a:r>
            <a:r>
              <a:rPr lang="ru-RU" sz="2000" dirty="0" smtClean="0">
                <a:latin typeface="Monotype Corsiva" panose="03010101010201010101" pitchFamily="66" charset="0"/>
              </a:rPr>
              <a:t>: Власенко Софья- ученица </a:t>
            </a:r>
            <a:r>
              <a:rPr lang="ru-RU" sz="2000" dirty="0" smtClean="0">
                <a:latin typeface="Monotype Corsiva" panose="03010101010201010101" pitchFamily="66" charset="0"/>
              </a:rPr>
              <a:t>11-го класса                                                          Руководитель</a:t>
            </a:r>
            <a:r>
              <a:rPr lang="ru-RU" sz="2000" dirty="0">
                <a:latin typeface="Monotype Corsiva" panose="03010101010201010101" pitchFamily="66" charset="0"/>
              </a:rPr>
              <a:t>:   </a:t>
            </a:r>
          </a:p>
          <a:p>
            <a:r>
              <a:rPr lang="ru-RU" sz="2000" dirty="0" smtClean="0">
                <a:latin typeface="Monotype Corsiva" panose="03010101010201010101" pitchFamily="66" charset="0"/>
              </a:rPr>
              <a:t>Кравцов П.П- учитель истории.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4" name="муз-д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528" y="546497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build="p"/>
      <p:bldP spid="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500063" y="3429000"/>
            <a:ext cx="6400800" cy="82391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50000"/>
              <a:buFont typeface="Wingdings 2"/>
              <a:buNone/>
              <a:defRPr/>
            </a:pPr>
            <a:endParaRPr lang="ru-RU" sz="28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67991" y="548680"/>
            <a:ext cx="61485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и все женщины, моя бабушка трудилась на благо родины и была всегда впереди. Когда началась война, ей  было 20 лет. На этот момент она уже жила в совхозе </a:t>
            </a:r>
            <a:r>
              <a:rPr lang="ru-RU" sz="24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Ремонтненский</a:t>
            </a:r>
            <a: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№ 16 (ныне п. </a:t>
            </a:r>
            <a:r>
              <a:rPr lang="ru-RU" sz="24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Денисовский</a:t>
            </a:r>
            <a: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8" y="16676"/>
            <a:ext cx="2573337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97" y="3356252"/>
            <a:ext cx="4308987" cy="30970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72396"/>
            <a:ext cx="4564356" cy="308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159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75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75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52564" y="476672"/>
            <a:ext cx="8892480" cy="1784810"/>
          </a:xfrm>
        </p:spPr>
        <p:txBody>
          <a:bodyPr>
            <a:noAutofit/>
          </a:bodyPr>
          <a:lstStyle/>
          <a:p>
            <a:r>
              <a:rPr lang="ru-RU" sz="200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указу И.В. Сталина весь скот в стране необходимо было эвакуировать в безопасные районы страны, чтобы он не достался врагу. Мои односельчане дважды эвакуировали совхозный скот. Первый раз в 1941 году, когда дошли до Волги и вернулись,  а во второй  дошли до Казахстана. В качестве гуртоправа шла  моя прабабушка  Власенко Дарья Тимофеевна.</a:t>
            </a:r>
            <a:br>
              <a:rPr lang="ru-RU" sz="200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Это был тяжкий труд и большая ответственность, а где-то и страх молодых девушек и парней. За время следования гурта не было ни одной головы падежа скота.</a:t>
            </a:r>
            <a:r>
              <a:rPr lang="ru-RU" sz="200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45" y="3573016"/>
            <a:ext cx="4616802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818" y="2565757"/>
            <a:ext cx="4649540" cy="3240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51" y="2531856"/>
            <a:ext cx="8709113" cy="432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51" y="2505239"/>
            <a:ext cx="8745107" cy="4292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393587" y="0"/>
            <a:ext cx="7723117" cy="1655648"/>
          </a:xfrm>
        </p:spPr>
        <p:txBody>
          <a:bodyPr>
            <a:normAutofit/>
          </a:bodyPr>
          <a:lstStyle/>
          <a:p>
            <a:r>
              <a:rPr lang="ru-RU" altLang="en-US" sz="240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Бабушка много рассказывала о войне и каждый раз после завершения рассказа, говорила: “ Как мы это всё пережили? Не дай Бог никому такого!  ”</a:t>
            </a:r>
            <a:r>
              <a:rPr lang="ru-RU" altLang="en-US" sz="2400" b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0" dirty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55648"/>
            <a:ext cx="7145537" cy="521624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296"/>
            <a:ext cx="1475655" cy="102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472530" y="0"/>
            <a:ext cx="7632848" cy="175260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Война несет разруху, голод и болезни. В годы войны развелось много вшей,  которые являлись  основными переносчиками ряда инфекционных заболеваний.</a:t>
            </a:r>
          </a:p>
          <a:p>
            <a:endParaRPr lang="ru-RU" sz="3600" b="1" spc="150" dirty="0">
              <a:ln w="11430"/>
              <a:solidFill>
                <a:schemeClr val="accent4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563" y="1770823"/>
            <a:ext cx="4563282" cy="50703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88444"/>
            <a:ext cx="4178574" cy="5074283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4" y="6539"/>
            <a:ext cx="1450717" cy="100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6669" cy="89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7664" y="3530"/>
            <a:ext cx="7252544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spcAft>
                <a:spcPts val="0"/>
              </a:spcAft>
            </a:pPr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Военные медики для борьбы с вшами использовали дуст, а бабушка вспоминала  какими методами приходилось бороться: “Бывало зимой помоешь голову , волосы сразу ледяной коркой покрываются, а потом расческой по ним проведёшь, и куча вшей на ней остается». </a:t>
            </a:r>
            <a:endParaRPr lang="ru-RU" sz="2400" dirty="0">
              <a:solidFill>
                <a:schemeClr val="accent3">
                  <a:lumMod val="60000"/>
                  <a:lumOff val="40000"/>
                </a:schemeClr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72" y="2780928"/>
            <a:ext cx="3532504" cy="36989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2780928"/>
            <a:ext cx="3700273" cy="3731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67" y="2296169"/>
            <a:ext cx="7704856" cy="454342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8" y="30186"/>
            <a:ext cx="2573337" cy="17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00" y="1976264"/>
            <a:ext cx="7566282" cy="42479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00" y="1816124"/>
            <a:ext cx="7566282" cy="496362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71800" y="338796"/>
            <a:ext cx="61926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Ещё бабушка  вспоминала: “ Когда мы гнали скот  с нами всегда рядом шли волки и при этом никого не трогали. Как будто они всё понимали… Трудно было всем и людям и животным.</a:t>
            </a:r>
          </a:p>
        </p:txBody>
      </p:sp>
    </p:spTree>
    <p:extLst>
      <p:ext uri="{BB962C8B-B14F-4D97-AF65-F5344CB8AC3E}">
        <p14:creationId xmlns:p14="http://schemas.microsoft.com/office/powerpoint/2010/main" val="26139303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40"/>
            <a:ext cx="8949921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 трудностях говорит тот факт, что приходилось в дороге печь хлеб, готовить еду и даже, вязать носки, а шерсть для пряжи брали от мертвых овец.</a:t>
            </a:r>
          </a:p>
          <a:p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Еще один яркий пример, как ели мерзлые помидоры. Бабушка рассказывала « Идем через поле, а есть до тошноты хочется,  и набрели на заброшенный огород, смотрим, лежат мёрзлые зеленые помидоры  стали собирать их и есть».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107625"/>
            <a:ext cx="6930739" cy="47129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8" y="2138136"/>
            <a:ext cx="6926935" cy="47198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7" y="2107625"/>
            <a:ext cx="6926935" cy="471290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92264"/>
            <a:ext cx="8784975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 октябре 42 года во время эвакуации скота, бабушка родила сына.  За декретный отпуск , который полагается женщине после родов, никто и не думал. Ухаживать за ребёнком в годы войны было очень трудно, а представьте,  что это надо было делать в дороге да еще в зиму!</a:t>
            </a:r>
            <a: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143436"/>
            <a:ext cx="5184577" cy="45649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5" y="2158578"/>
            <a:ext cx="5184576" cy="45497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41" y="2064066"/>
            <a:ext cx="7131343" cy="464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16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3" y="216883"/>
            <a:ext cx="824843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смотря на все тяжести военных лет, люди веселились, пели песни, танцевали, вели разговоры. </a:t>
            </a:r>
          </a:p>
          <a:p>
            <a:r>
              <a:rPr lang="ru-RU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 детстве  мне и мой сестре   прабабушка, пела песни “Катюша”; “Ой ты Галя, молоденька”, «Смуглянка»  как колыбельные.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99" y="1540322"/>
            <a:ext cx="7596336" cy="50642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56" y="1628800"/>
            <a:ext cx="7565179" cy="5064224"/>
          </a:xfrm>
          <a:prstGeom prst="rect">
            <a:avLst/>
          </a:prstGeom>
        </p:spPr>
      </p:pic>
      <p:pic>
        <p:nvPicPr>
          <p:cNvPr id="1026" name="Picture 2" descr="C:\Users\ДСШ\Desktop\бабули\DSCN02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51" y="1540322"/>
            <a:ext cx="7827804" cy="515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4544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43163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43105"/>
            <a:ext cx="5059363" cy="635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462" y="369892"/>
            <a:ext cx="3082788" cy="601143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1" y="0"/>
            <a:ext cx="2243163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6165304"/>
            <a:ext cx="4392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9 мая 1945 года закончилась война.  Вот она, долгожданная 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Победа!</a:t>
            </a:r>
            <a:endParaRPr lang="ru-RU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332656"/>
            <a:ext cx="3237733" cy="4725144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cap="none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anose="02020603050405020304" pitchFamily="18" charset="0"/>
              </a:rPr>
              <a:t>Не откладывайте на завтра то, что можно</a:t>
            </a:r>
            <a:br>
              <a:rPr lang="ru-RU" sz="2400" cap="none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sz="2400" cap="none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anose="02020603050405020304" pitchFamily="18" charset="0"/>
              </a:rPr>
              <a:t>узнать из истории семьи сегодня, особенно</a:t>
            </a:r>
            <a:br>
              <a:rPr lang="ru-RU" sz="2400" cap="none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sz="2400" cap="none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anose="02020603050405020304" pitchFamily="18" charset="0"/>
              </a:rPr>
              <a:t>                                                                                        если эту информацию хранят люди</a:t>
            </a:r>
            <a:br>
              <a:rPr lang="ru-RU" sz="2400" cap="none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sz="2400" cap="none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anose="02020603050405020304" pitchFamily="18" charset="0"/>
              </a:rPr>
              <a:t>                                                                  преклонного возраста.</a:t>
            </a:r>
            <a:br>
              <a:rPr lang="ru-RU" sz="2400" cap="none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sz="2400" cap="none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anose="02020603050405020304" pitchFamily="18" charset="0"/>
              </a:rPr>
              <a:t>( из книги В. С. Мартышина</a:t>
            </a:r>
            <a:br>
              <a:rPr lang="ru-RU" sz="2400" cap="none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sz="2400" cap="none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anose="02020603050405020304" pitchFamily="18" charset="0"/>
              </a:rPr>
              <a:t>« Твоя </a:t>
            </a:r>
            <a:r>
              <a:rPr lang="ru-RU" sz="2400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родословная»)</a:t>
            </a:r>
            <a:r>
              <a:rPr lang="ru-RU" sz="2400" cap="none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cap="none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ДСШ\Desktop\бабули\DSCN02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17" y="188640"/>
            <a:ext cx="4059744" cy="656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/>
          <p:cNvSpPr txBox="1">
            <a:spLocks/>
          </p:cNvSpPr>
          <p:nvPr/>
        </p:nvSpPr>
        <p:spPr>
          <a:xfrm>
            <a:off x="4714875" y="1357313"/>
            <a:ext cx="4071938" cy="64293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50000"/>
              <a:buFont typeface="Wingdings 2"/>
              <a:buNone/>
              <a:defRPr/>
            </a:pPr>
            <a:endParaRPr lang="ru-RU" sz="28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28339" y="0"/>
            <a:ext cx="7992888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3200" b="1" spc="150" dirty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3200" b="1" spc="150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едаль </a:t>
            </a:r>
            <a:r>
              <a:rPr lang="ru-RU" sz="3200" b="1" spc="150" dirty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«За доблестный труд в Великой отечественной войне 1941-1945 года».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86" y="1521071"/>
            <a:ext cx="7115906" cy="533693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5" y="0"/>
            <a:ext cx="1475655" cy="102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475656" y="12623"/>
            <a:ext cx="6400800" cy="1472161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Юбилейные медали и письма президента.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933401"/>
            <a:ext cx="4355976" cy="58079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467" y="933401"/>
            <a:ext cx="4355976" cy="58079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15" y="933401"/>
            <a:ext cx="8737427" cy="59132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27" y="953125"/>
            <a:ext cx="8737427" cy="59132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" y="959651"/>
            <a:ext cx="8763085" cy="588198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" y="0"/>
            <a:ext cx="1372796" cy="95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СШ\Desktop\бабули\DSCN02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5129424" cy="386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СШ\Desktop\бабули\DSCN02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159615"/>
            <a:ext cx="5724128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4138" y="131148"/>
            <a:ext cx="78488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</a:t>
            </a:r>
            <a:r>
              <a:rPr lang="ru-RU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бабушка </a:t>
            </a:r>
            <a:r>
              <a:rPr lang="ru-RU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прожила долгую вдовью жизнь, всё время в трудах и заботах. Она никогда не  жаловалась на судьбу. Была счастлива тем, что имела. Прожила 90 лет. </a:t>
            </a:r>
          </a:p>
          <a:p>
            <a:pPr algn="ctr"/>
            <a:r>
              <a:rPr lang="ru-RU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все гордимся ею!</a:t>
            </a:r>
            <a:endParaRPr lang="ru-RU" sz="20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14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95184" y="332656"/>
            <a:ext cx="7160840" cy="1752600"/>
          </a:xfrm>
        </p:spPr>
        <p:txBody>
          <a:bodyPr rtlCol="0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благодарность людям, </a:t>
            </a:r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которые так же как и моя бабушка ковали </a:t>
            </a:r>
            <a: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Победу </a:t>
            </a:r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тылу воздвигнуты </a:t>
            </a:r>
            <a: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памятники. </a:t>
            </a:r>
          </a:p>
          <a:p>
            <a:pPr fontAlgn="auto">
              <a:spcAft>
                <a:spcPts val="0"/>
              </a:spcAft>
              <a:defRPr/>
            </a:pPr>
            <a:endParaRPr lang="ru-RU" sz="2000" b="1" spc="150" dirty="0">
              <a:ln w="11430"/>
              <a:solidFill>
                <a:schemeClr val="accent4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3" y="-10878"/>
            <a:ext cx="1970871" cy="1365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6" y="1672680"/>
            <a:ext cx="3852863" cy="498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6165304"/>
            <a:ext cx="2530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047" y="1658260"/>
            <a:ext cx="4205632" cy="499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132" y="6171654"/>
            <a:ext cx="23526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51" y="1686028"/>
            <a:ext cx="8085491" cy="49793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51" y="1651333"/>
            <a:ext cx="8113556" cy="499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827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 tmFilter="0, 0; .2, .5; .8, .5; 1, 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375" autoRev="1" fill="hold"/>
                                        <p:tgtEl>
                                          <p:spTgt spid="6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750" tmFilter="0, 0; .2, .5; .8, .5; 1, 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375" autoRev="1" fill="hold"/>
                                        <p:tgtEl>
                                          <p:spTgt spid="6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764704"/>
            <a:ext cx="6400800" cy="1752600"/>
          </a:xfrm>
        </p:spPr>
        <p:txBody>
          <a:bodyPr rtlCol="0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600" b="1" spc="150" dirty="0" smtClean="0">
                <a:ln w="1143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endParaRPr lang="ru-RU" sz="3600" b="1" spc="150" dirty="0">
              <a:ln w="11430"/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" y="0"/>
            <a:ext cx="2243137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2276872"/>
            <a:ext cx="77768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Изучая историю жизни простой русской женщины—труженицы  Власенко Дарьи Тимофеевны , я узнала о нелёгкой доле молодых женщин, </a:t>
            </a:r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подростков, стариков,  </a:t>
            </a:r>
            <a: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в годы войны вынесли на своих плечах все тяготы жизни в тылу. И своим трудом помогали ковать Победу. Таких людей в наше время осталось очень мало и память о них  должна жить вечно в наших сердцах. </a:t>
            </a:r>
            <a: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лавное </a:t>
            </a:r>
            <a: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помнить, какой ценой  нам подарен мир.</a:t>
            </a:r>
          </a:p>
        </p:txBody>
      </p:sp>
    </p:spTree>
    <p:extLst>
      <p:ext uri="{BB962C8B-B14F-4D97-AF65-F5344CB8AC3E}">
        <p14:creationId xmlns:p14="http://schemas.microsoft.com/office/powerpoint/2010/main" val="8790977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28750"/>
            <a:ext cx="7772400" cy="19288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>
              <a:solidFill>
                <a:schemeClr val="accent3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390900"/>
            <a:ext cx="6400800" cy="1752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pic>
        <p:nvPicPr>
          <p:cNvPr id="2050" name="Picture 2" descr="C:\Documents and Settings\Администратор\Рабочий стол\животные на войне\89219379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19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079004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28750"/>
            <a:ext cx="7772400" cy="19288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>
              <a:solidFill>
                <a:schemeClr val="accent3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390900"/>
            <a:ext cx="6400800" cy="1752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72252" y="2967335"/>
            <a:ext cx="92885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ContrastingLeftFacing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0000" endA="300" endPos="50000" dist="29997" dir="5400000" sy="-100000" algn="bl" rotWithShape="0"/>
                </a:effectLst>
              </a:rPr>
              <a:t>Спасибо за внимание!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  <a:reflection blurRad="6350" stA="50000" endA="300" endPos="50000" dist="2999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71885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568" y="0"/>
            <a:ext cx="1406318" cy="976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3968" y="421333"/>
            <a:ext cx="6912767" cy="6178426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 sz="2600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600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sz="4000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6456" y="1711384"/>
            <a:ext cx="89375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Цель</a:t>
            </a:r>
            <a: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рассказать на примере моей </a:t>
            </a:r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прабабушки, </a:t>
            </a:r>
            <a: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Власенко </a:t>
            </a:r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Дарьи Тимофеевны о </a:t>
            </a:r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нелёгком труде и огромном вкладе в победу над фашизмом тружеников тыла.</a:t>
            </a:r>
            <a:endParaRPr lang="ru-RU" sz="24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1936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2"/>
          <p:cNvSpPr txBox="1">
            <a:spLocks/>
          </p:cNvSpPr>
          <p:nvPr/>
        </p:nvSpPr>
        <p:spPr>
          <a:xfrm>
            <a:off x="6072188" y="4357694"/>
            <a:ext cx="3071812" cy="10715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50000"/>
              <a:buFont typeface="Wingdings 2"/>
              <a:buNone/>
              <a:defRPr/>
            </a:pPr>
            <a:endParaRPr lang="ru-RU" sz="1600" dirty="0" smtClean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50000"/>
              <a:buFont typeface="Wingdings 2"/>
              <a:buNone/>
              <a:defRPr/>
            </a:pP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 </a:t>
            </a: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6072188" y="4929198"/>
            <a:ext cx="3071812" cy="10715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50000"/>
              <a:buFont typeface="Wingdings 2"/>
              <a:buNone/>
              <a:defRPr/>
            </a:pPr>
            <a:endParaRPr lang="ru-RU" sz="1600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Текст 2"/>
          <p:cNvSpPr txBox="1">
            <a:spLocks/>
          </p:cNvSpPr>
          <p:nvPr/>
        </p:nvSpPr>
        <p:spPr>
          <a:xfrm>
            <a:off x="2540193" y="871538"/>
            <a:ext cx="6357982" cy="71438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50000"/>
              <a:buFont typeface="Wingdings 2"/>
              <a:buNone/>
              <a:defRPr/>
            </a:pPr>
            <a:endParaRPr lang="ru-RU" sz="1600" dirty="0" smtClean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50000"/>
              <a:buFont typeface="Wingdings 2"/>
              <a:buNone/>
              <a:defRPr/>
            </a:pPr>
            <a:endParaRPr lang="ru-RU" sz="1600" dirty="0" smtClean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27531" y="10694"/>
            <a:ext cx="637611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Война! Жесточе нету слова!</a:t>
            </a:r>
            <a:endParaRPr lang="ru-RU" sz="28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/>
              <a:ea typeface="Calibri"/>
              <a:cs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Война! Страшнее нету слова!</a:t>
            </a:r>
            <a:endParaRPr lang="ru-RU" sz="28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/>
              <a:ea typeface="Calibri"/>
              <a:cs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И на устах у всех иного</a:t>
            </a:r>
            <a:endParaRPr lang="ru-RU" sz="28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/>
              <a:ea typeface="Calibri"/>
              <a:cs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Уже не может быть и нет!</a:t>
            </a:r>
            <a:endParaRPr lang="ru-RU" sz="28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/>
              <a:ea typeface="Calibri"/>
              <a:cs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           ( </a:t>
            </a:r>
            <a:r>
              <a:rPr lang="ru-RU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А.Твардовский</a:t>
            </a:r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)</a:t>
            </a:r>
            <a:endParaRPr lang="ru-RU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/>
              <a:ea typeface="Calibri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857" y="0"/>
            <a:ext cx="2994780" cy="3760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563" y="4150329"/>
            <a:ext cx="3792537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802" y="3760597"/>
            <a:ext cx="1940209" cy="2870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22573"/>
            <a:ext cx="2932113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4205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6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6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46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0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2"/>
          <p:cNvSpPr txBox="1">
            <a:spLocks/>
          </p:cNvSpPr>
          <p:nvPr/>
        </p:nvSpPr>
        <p:spPr>
          <a:xfrm>
            <a:off x="6072188" y="4357694"/>
            <a:ext cx="3071812" cy="10715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50000"/>
              <a:buFont typeface="Wingdings 2"/>
              <a:buNone/>
              <a:defRPr/>
            </a:pPr>
            <a:endParaRPr lang="ru-RU" sz="1600" dirty="0" smtClean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50000"/>
              <a:buFont typeface="Wingdings 2"/>
              <a:buNone/>
              <a:defRPr/>
            </a:pP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 </a:t>
            </a: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6072188" y="4929198"/>
            <a:ext cx="3071812" cy="10715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50000"/>
              <a:buFont typeface="Wingdings 2"/>
              <a:buNone/>
              <a:defRPr/>
            </a:pPr>
            <a:endParaRPr lang="ru-RU" sz="1600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Текст 2"/>
          <p:cNvSpPr txBox="1">
            <a:spLocks/>
          </p:cNvSpPr>
          <p:nvPr/>
        </p:nvSpPr>
        <p:spPr>
          <a:xfrm>
            <a:off x="2492747" y="928907"/>
            <a:ext cx="6357982" cy="71438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50000"/>
              <a:buFont typeface="Wingdings 2"/>
              <a:buNone/>
              <a:defRPr/>
            </a:pPr>
            <a:endParaRPr lang="ru-RU" sz="1600" dirty="0" smtClean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50000"/>
              <a:buFont typeface="Wingdings 2"/>
              <a:buNone/>
              <a:defRPr/>
            </a:pPr>
            <a:endParaRPr lang="ru-RU" sz="1600" dirty="0" smtClean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21831"/>
            <a:ext cx="6689992" cy="5017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1751273"/>
            <a:ext cx="6611480" cy="4958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57900"/>
            <a:ext cx="6611479" cy="495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0"/>
            <a:ext cx="75581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Тяжелые годы 1941-1945 гг. Весь народ - и стар, и млад, встали на защиту своей Родины.</a:t>
            </a:r>
          </a:p>
          <a:p>
            <a:pPr algn="ctr"/>
            <a: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Советские люди хорошо понимали, что фронту нужны огромные людские и материальные ресурсы. </a:t>
            </a:r>
          </a:p>
        </p:txBody>
      </p:sp>
    </p:spTree>
    <p:extLst>
      <p:ext uri="{BB962C8B-B14F-4D97-AF65-F5344CB8AC3E}">
        <p14:creationId xmlns:p14="http://schemas.microsoft.com/office/powerpoint/2010/main" val="66145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5"/>
            <a:ext cx="2573337" cy="17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373529" y="-63569"/>
            <a:ext cx="6770471" cy="2056043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b="1" spc="150" dirty="0">
                <a:ln w="1143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один за Родину мы встали,</a:t>
            </a:r>
          </a:p>
          <a:p>
            <a:r>
              <a:rPr lang="ru-RU" b="1" spc="150" dirty="0">
                <a:ln w="1143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Равнодушных между нами нет,</a:t>
            </a:r>
          </a:p>
          <a:p>
            <a:r>
              <a:rPr lang="ru-RU" b="1" spc="150" dirty="0">
                <a:ln w="1143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Каждой тонной выпущенной стали</a:t>
            </a:r>
          </a:p>
          <a:p>
            <a:r>
              <a:rPr lang="ru-RU" b="1" spc="150" dirty="0">
                <a:ln w="1143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 крепим величие побед.</a:t>
            </a:r>
          </a:p>
          <a:p>
            <a:endParaRPr lang="ru-RU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8" y="2014479"/>
            <a:ext cx="6315640" cy="37514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6" y="2028294"/>
            <a:ext cx="6297181" cy="37546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8" y="2091597"/>
            <a:ext cx="6117424" cy="36624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78" y="1992474"/>
            <a:ext cx="6282988" cy="376159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5536" y="5993220"/>
            <a:ext cx="73831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совхоза </a:t>
            </a:r>
            <a:r>
              <a:rPr lang="ru-RU" sz="20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Ремонтненский</a:t>
            </a:r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№ 16( ныне п. </a:t>
            </a:r>
            <a:r>
              <a:rPr lang="ru-RU" sz="20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Денисовский</a:t>
            </a:r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) ушли воевать  более 300 мужчин. 62 </a:t>
            </a:r>
            <a:r>
              <a:rPr lang="ru-RU" sz="20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денисовца</a:t>
            </a:r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не вернулись с фронта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82268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500063" y="3429000"/>
            <a:ext cx="6400800" cy="82391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50000"/>
              <a:buFont typeface="Wingdings 2"/>
              <a:buNone/>
              <a:defRPr/>
            </a:pPr>
            <a:endParaRPr lang="ru-RU" sz="28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5"/>
            <a:ext cx="2573337" cy="17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095128" y="620688"/>
            <a:ext cx="7048872" cy="1728192"/>
          </a:xfrm>
        </p:spPr>
        <p:txBody>
          <a:bodyPr/>
          <a:lstStyle/>
          <a:p>
            <a:r>
              <a:rPr lang="ru-RU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полях страны трудились дети и подростки. </a:t>
            </a:r>
            <a:endParaRPr lang="ru-RU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060848"/>
            <a:ext cx="4536504" cy="41515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3" y="2060848"/>
            <a:ext cx="8336217" cy="43765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1" y="1813604"/>
            <a:ext cx="8336217" cy="487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022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500063" y="3429000"/>
            <a:ext cx="6400800" cy="82391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50000"/>
              <a:buFont typeface="Wingdings 2"/>
              <a:buNone/>
              <a:defRPr/>
            </a:pPr>
            <a:endParaRPr lang="ru-RU" sz="28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5"/>
            <a:ext cx="2573337" cy="17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381506" y="260648"/>
            <a:ext cx="669674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Всё </a:t>
            </a: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для фронта, </a:t>
            </a:r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всё </a:t>
            </a: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для победы!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102" y="1995108"/>
            <a:ext cx="6514356" cy="4716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3470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500063" y="3429000"/>
            <a:ext cx="6400800" cy="82391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50000"/>
              <a:buFont typeface="Wingdings 2"/>
              <a:buNone/>
              <a:defRPr/>
            </a:pPr>
            <a:endParaRPr lang="ru-RU" sz="28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218776" y="315676"/>
            <a:ext cx="3955022" cy="5616624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Биография.</a:t>
            </a:r>
          </a:p>
          <a:p>
            <a:r>
              <a:rPr lang="ru-RU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Имя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Власенко Дарья Тимофеевна.</a:t>
            </a:r>
          </a:p>
          <a:p>
            <a:r>
              <a:rPr lang="ru-RU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 марта 1921 года.</a:t>
            </a:r>
          </a:p>
          <a:p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Семья:</a:t>
            </a:r>
          </a:p>
          <a:p>
            <a:r>
              <a:rPr lang="ru-RU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Отец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Власенко Тимофей Иванович.</a:t>
            </a:r>
          </a:p>
          <a:p>
            <a:r>
              <a:rPr lang="ru-RU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Мать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Власенко Александра Харитоновна.</a:t>
            </a:r>
            <a:endParaRPr lang="ru-RU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6529"/>
            <a:ext cx="5051236" cy="622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894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antern">
  <a:themeElements>
    <a:clrScheme name="Lantern">
      <a:dk1>
        <a:sysClr val="windowText" lastClr="000000"/>
      </a:dk1>
      <a:lt1>
        <a:sysClr val="window" lastClr="FFFFFF"/>
      </a:lt1>
      <a:dk2>
        <a:srgbClr val="430000"/>
      </a:dk2>
      <a:lt2>
        <a:srgbClr val="FFE8E8"/>
      </a:lt2>
      <a:accent1>
        <a:srgbClr val="E91201"/>
      </a:accent1>
      <a:accent2>
        <a:srgbClr val="FF6262"/>
      </a:accent2>
      <a:accent3>
        <a:srgbClr val="FF8000"/>
      </a:accent3>
      <a:accent4>
        <a:srgbClr val="EEA451"/>
      </a:accent4>
      <a:accent5>
        <a:srgbClr val="EA44C9"/>
      </a:accent5>
      <a:accent6>
        <a:srgbClr val="D21578"/>
      </a:accent6>
      <a:hlink>
        <a:srgbClr val="00B5CE"/>
      </a:hlink>
      <a:folHlink>
        <a:srgbClr val="E17100"/>
      </a:folHlink>
    </a:clrScheme>
    <a:fontScheme name="Lantern">
      <a:majorFont>
        <a:latin typeface="Tw Cen MT"/>
        <a:ea typeface=""/>
        <a:cs typeface=""/>
        <a:font script="Cyrl" typeface="Tahoma"/>
        <a:font script="Grek" typeface="Tahoma"/>
        <a:font script="Jpan" typeface="HG丸ｺﾞｼｯｸM-PRO"/>
        <a:font script="Hang" typeface="HY엽서L"/>
        <a:font script="Hans" typeface="黑体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libri"/>
        <a:ea typeface=""/>
        <a:cs typeface=""/>
        <a:font script="Jpan" typeface="HG丸ｺﾞｼｯｸM-PRO"/>
        <a:font script="Hang" typeface="맑은 고딕"/>
        <a:font script="Hans" typeface="幼圆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ntern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"/>
                <a:shade val="100000"/>
                <a:hueMod val="100000"/>
                <a:satMod val="100000"/>
              </a:schemeClr>
            </a:gs>
            <a:gs pos="10000">
              <a:schemeClr val="phClr">
                <a:tint val="30000"/>
                <a:shade val="100000"/>
                <a:hueMod val="100000"/>
                <a:satMod val="100000"/>
              </a:schemeClr>
            </a:gs>
            <a:gs pos="30000">
              <a:schemeClr val="phClr">
                <a:tint val="8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100000"/>
                <a:hueMod val="100000"/>
                <a:satMod val="10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90000"/>
                <a:shade val="100000"/>
                <a:hueMod val="100000"/>
                <a:satMod val="100000"/>
              </a:schemeClr>
            </a:gs>
            <a:gs pos="10000">
              <a:schemeClr val="phClr">
                <a:tint val="90000"/>
                <a:shade val="80000"/>
                <a:hueMod val="100000"/>
                <a:satMod val="100000"/>
              </a:schemeClr>
            </a:gs>
            <a:gs pos="30000">
              <a:schemeClr val="phClr">
                <a:tint val="100000"/>
                <a:shade val="5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20000"/>
                <a:hueMod val="100000"/>
                <a:satMod val="100000"/>
              </a:schemeClr>
            </a:gs>
          </a:gsLst>
          <a:path path="circle">
            <a:fillToRect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  <a:scene3d>
            <a:camera prst="orthographicFront"/>
            <a:lightRig rig="chilly" dir="tl">
              <a:rot lat="0" lon="0" rev="2700000"/>
            </a:lightRig>
          </a:scene3d>
          <a:sp3d prstMaterial="matte">
            <a:bevelT/>
            <a:contourClr>
              <a:schemeClr val="bg2">
                <a:tint val="10000"/>
              </a:schemeClr>
            </a:contourClr>
          </a:sp3d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  <a:scene3d>
            <a:camera prst="orthographicFront"/>
            <a:lightRig rig="twoPt" dir="t">
              <a:rot lat="0" lon="0" rev="8100000"/>
            </a:lightRig>
          </a:scene3d>
          <a:sp3d prstMaterial="matte">
            <a:bevelT/>
            <a:bevelB w="0" h="0"/>
            <a:extrusionClr>
              <a:schemeClr val="bg1"/>
            </a:extrusionClr>
          </a:sp3d>
        </a:effectStyle>
      </a:effectStyleLst>
      <a:bgFillStyleLst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0000"/>
                <a:lum val="90000"/>
              </a:schemeClr>
            </a:gs>
            <a:gs pos="5000">
              <a:schemeClr val="phClr">
                <a:tint val="100000"/>
                <a:shade val="100000"/>
                <a:hueMod val="100000"/>
                <a:satMod val="100000"/>
                <a:lum val="80000"/>
              </a:schemeClr>
            </a:gs>
            <a:gs pos="10000">
              <a:schemeClr val="phClr">
                <a:tint val="100000"/>
                <a:shade val="100000"/>
                <a:hueMod val="100000"/>
                <a:satMod val="100000"/>
                <a:lum val="80000"/>
              </a:schemeClr>
            </a:gs>
            <a:gs pos="100000">
              <a:schemeClr val="phClr">
                <a:tint val="100000"/>
                <a:shade val="100000"/>
                <a:hueMod val="100000"/>
                <a:satMod val="10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100000"/>
                <a:hueMod val="100000"/>
                <a:satMod val="70000"/>
              </a:schemeClr>
              <a:srgbClr val="F07800">
                <a:alpha val="77647"/>
              </a:srgbClr>
            </a:duotone>
          </a:blip>
          <a:stretch>
            <a:fillRect/>
          </a:stretch>
        </a:blipFill>
        <a:blipFill>
          <a:blip xmlns:r="http://schemas.openxmlformats.org/officeDocument/2006/relationships" r:embed="rId2">
            <a:duotone>
              <a:schemeClr val="phClr">
                <a:tint val="100000"/>
                <a:shade val="100000"/>
                <a:hueMod val="100000"/>
                <a:satMod val="70000"/>
              </a:schemeClr>
              <a:srgbClr val="F07800">
                <a:alpha val="77647"/>
              </a:srgb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antern">
    <a:dk1>
      <a:sysClr val="windowText" lastClr="000000"/>
    </a:dk1>
    <a:lt1>
      <a:sysClr val="window" lastClr="FFFFFF"/>
    </a:lt1>
    <a:dk2>
      <a:srgbClr val="430000"/>
    </a:dk2>
    <a:lt2>
      <a:srgbClr val="FFE8E8"/>
    </a:lt2>
    <a:accent1>
      <a:srgbClr val="E91201"/>
    </a:accent1>
    <a:accent2>
      <a:srgbClr val="FF6262"/>
    </a:accent2>
    <a:accent3>
      <a:srgbClr val="FF8000"/>
    </a:accent3>
    <a:accent4>
      <a:srgbClr val="EEA451"/>
    </a:accent4>
    <a:accent5>
      <a:srgbClr val="EA44C9"/>
    </a:accent5>
    <a:accent6>
      <a:srgbClr val="D21578"/>
    </a:accent6>
    <a:hlink>
      <a:srgbClr val="00B5CE"/>
    </a:hlink>
    <a:folHlink>
      <a:srgbClr val="E17100"/>
    </a:folHlink>
  </a:clrScheme>
</a:themeOverride>
</file>

<file path=ppt/theme/themeOverride2.xml><?xml version="1.0" encoding="utf-8"?>
<a:themeOverride xmlns:a="http://schemas.openxmlformats.org/drawingml/2006/main">
  <a:clrScheme name="Lantern">
    <a:dk1>
      <a:sysClr val="windowText" lastClr="000000"/>
    </a:dk1>
    <a:lt1>
      <a:sysClr val="window" lastClr="FFFFFF"/>
    </a:lt1>
    <a:dk2>
      <a:srgbClr val="430000"/>
    </a:dk2>
    <a:lt2>
      <a:srgbClr val="FFE8E8"/>
    </a:lt2>
    <a:accent1>
      <a:srgbClr val="E91201"/>
    </a:accent1>
    <a:accent2>
      <a:srgbClr val="FF6262"/>
    </a:accent2>
    <a:accent3>
      <a:srgbClr val="FF8000"/>
    </a:accent3>
    <a:accent4>
      <a:srgbClr val="EEA451"/>
    </a:accent4>
    <a:accent5>
      <a:srgbClr val="EA44C9"/>
    </a:accent5>
    <a:accent6>
      <a:srgbClr val="D21578"/>
    </a:accent6>
    <a:hlink>
      <a:srgbClr val="00B5CE"/>
    </a:hlink>
    <a:folHlink>
      <a:srgbClr val="E171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Lantern</Template>
  <TotalTime>1427</TotalTime>
  <Words>777</Words>
  <Application>Microsoft Office PowerPoint</Application>
  <PresentationFormat>Экран (4:3)</PresentationFormat>
  <Paragraphs>57</Paragraphs>
  <Slides>26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Lantern</vt:lpstr>
      <vt:lpstr>Страница семейной славы(моя прабабушка труженица тыла)</vt:lpstr>
      <vt:lpstr>Не откладывайте на завтра то, что можно узнать из истории семьи сегодня, особенно                                                                                         если эту информацию хранят люди                                                                   преклонного возраста. ( из книги В. С. Мартышина « Твоя родословная»)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 указу И.В. Сталина весь скот в стране необходимо было эвакуировать в безопасные районы страны, чтобы он не достался врагу. Мои односельчане дважды эвакуировали совхозный скот. Первый раз в 1941 году, когда дошли до Волги и вернулись,  а во второй  дошли до Казахстана. В качестве гуртоправа шла  моя прабабушка  Власенко Дарья Тимофеевна.  Это был тяжкий труд и большая ответственность, а где-то и страх молодых девушек и парней. За время следования гурта не было ни одной головы падежа скота. </vt:lpstr>
      <vt:lpstr>Бабушка много рассказывала о войне и каждый раз после завершения рассказа, говорила: “ Как мы это всё пережили? Не дай Бог никому такого!  ”.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Великая отечественная война</dc:title>
  <dc:creator>Admin</dc:creator>
  <cp:lastModifiedBy>Admin</cp:lastModifiedBy>
  <cp:revision>121</cp:revision>
  <dcterms:created xsi:type="dcterms:W3CDTF">2012-05-01T16:38:58Z</dcterms:created>
  <dcterms:modified xsi:type="dcterms:W3CDTF">2019-01-26T20:35:29Z</dcterms:modified>
</cp:coreProperties>
</file>