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56" r:id="rId2"/>
    <p:sldId id="400" r:id="rId3"/>
    <p:sldId id="401" r:id="rId4"/>
    <p:sldId id="348" r:id="rId5"/>
    <p:sldId id="393" r:id="rId6"/>
    <p:sldId id="391" r:id="rId7"/>
    <p:sldId id="378" r:id="rId8"/>
    <p:sldId id="402" r:id="rId9"/>
    <p:sldId id="405" r:id="rId10"/>
    <p:sldId id="403" r:id="rId11"/>
    <p:sldId id="404" r:id="rId12"/>
    <p:sldId id="397" r:id="rId13"/>
    <p:sldId id="396" r:id="rId1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749C5E-4CC1-4A39-A97E-714939AA180D}">
          <p14:sldIdLst>
            <p14:sldId id="256"/>
            <p14:sldId id="400"/>
            <p14:sldId id="401"/>
            <p14:sldId id="348"/>
            <p14:sldId id="393"/>
            <p14:sldId id="391"/>
            <p14:sldId id="378"/>
            <p14:sldId id="402"/>
            <p14:sldId id="405"/>
            <p14:sldId id="403"/>
            <p14:sldId id="404"/>
            <p14:sldId id="397"/>
            <p14:sldId id="3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108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71" autoAdjust="0"/>
  </p:normalViewPr>
  <p:slideViewPr>
    <p:cSldViewPr>
      <p:cViewPr varScale="1">
        <p:scale>
          <a:sx n="66" d="100"/>
          <a:sy n="66" d="100"/>
        </p:scale>
        <p:origin x="-9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CF0CE-6324-4822-97B9-1849C4577EE9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3F3F5-7331-4E00-B66A-AF6E560B35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43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odvignaroda.mil.ru/?#tab=navHome" TargetMode="External"/><Relationship Id="rId7" Type="http://schemas.openxmlformats.org/officeDocument/2006/relationships/hyperlink" Target="http://samsv.narod.ru/NKVD/Pv/Po/po097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svivv.ru/index.php/istoriya" TargetMode="External"/><Relationship Id="rId5" Type="http://schemas.openxmlformats.org/officeDocument/2006/relationships/hyperlink" Target="http://www.tankfront.ru/ussr/train/vuz/saratovskoe1_tu.html" TargetMode="External"/><Relationship Id="rId4" Type="http://schemas.openxmlformats.org/officeDocument/2006/relationships/hyperlink" Target="http://www.obd-memorial.ru/html/index.html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История моей страны,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моего города, моей семьи…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F3F5-7331-4E00-B66A-AF6E560B35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261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C00000"/>
                </a:solidFill>
              </a:rPr>
              <a:t>Музей</a:t>
            </a:r>
            <a:r>
              <a:rPr lang="ru-RU" sz="1200" dirty="0" smtClean="0">
                <a:solidFill>
                  <a:srgbClr val="FF0000"/>
                </a:solidFill>
              </a:rPr>
              <a:t>  </a:t>
            </a:r>
            <a:r>
              <a:rPr lang="ru-RU" sz="1200" dirty="0" smtClean="0">
                <a:solidFill>
                  <a:srgbClr val="C00000"/>
                </a:solidFill>
              </a:rPr>
              <a:t>танкового училища</a:t>
            </a:r>
            <a:r>
              <a:rPr lang="ru-RU" sz="1200" baseline="0" dirty="0" smtClean="0">
                <a:solidFill>
                  <a:srgbClr val="C00000"/>
                </a:solidFill>
              </a:rPr>
              <a:t> </a:t>
            </a:r>
            <a:r>
              <a:rPr lang="ru-RU" sz="1200" dirty="0" smtClean="0">
                <a:solidFill>
                  <a:srgbClr val="C00000"/>
                </a:solidFill>
              </a:rPr>
              <a:t>им. А.И. </a:t>
            </a:r>
            <a:r>
              <a:rPr lang="ru-RU" sz="1200" dirty="0" err="1" smtClean="0">
                <a:solidFill>
                  <a:srgbClr val="C00000"/>
                </a:solidFill>
              </a:rPr>
              <a:t>Лизюкова</a:t>
            </a:r>
            <a:r>
              <a:rPr lang="ru-RU" sz="1200" dirty="0" smtClean="0">
                <a:solidFill>
                  <a:srgbClr val="C00000"/>
                </a:solidFill>
              </a:rPr>
              <a:t> </a:t>
            </a:r>
            <a:r>
              <a:rPr lang="ru-RU" sz="1200" i="1" dirty="0" smtClean="0">
                <a:solidFill>
                  <a:srgbClr val="002060"/>
                </a:solidFill>
              </a:rPr>
              <a:t>В залах музея…</a:t>
            </a:r>
          </a:p>
          <a:p>
            <a:pPr marL="0" indent="0">
              <a:buNone/>
            </a:pPr>
            <a:r>
              <a:rPr lang="ru-RU" sz="1200" i="1" dirty="0" smtClean="0">
                <a:solidFill>
                  <a:srgbClr val="002060"/>
                </a:solidFill>
              </a:rPr>
              <a:t>  Знамена училища ,  фотографии, периодика военных лет, интересные вещи (экспонаты) довоенных и военных лет…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F3F5-7331-4E00-B66A-AF6E560B350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27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dirty="0" smtClean="0">
                <a:solidFill>
                  <a:srgbClr val="002060"/>
                </a:solidFill>
              </a:rPr>
              <a:t>Различные  виды вооружения разных  лет…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F3F5-7331-4E00-B66A-AF6E560B350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551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u="sng" dirty="0" smtClean="0">
                <a:solidFill>
                  <a:srgbClr val="002060"/>
                </a:solidFill>
              </a:rPr>
              <a:t>Список  использованных документов: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002060"/>
                </a:solidFill>
              </a:rPr>
              <a:t>1.Семейный  фото архив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2.Документальные  воспоминания  родственников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3. Сайты: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Подвиг   народа  </a:t>
            </a:r>
            <a:r>
              <a:rPr lang="ru-RU" u="sng" dirty="0" smtClean="0">
                <a:solidFill>
                  <a:srgbClr val="002060"/>
                </a:solidFill>
                <a:hlinkClick r:id="rId3"/>
              </a:rPr>
              <a:t>http://podvignaroda.mil.ru/?#tab=navHome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-Мемориал  </a:t>
            </a:r>
            <a:r>
              <a:rPr lang="ru-RU" u="sng" dirty="0" smtClean="0">
                <a:solidFill>
                  <a:srgbClr val="002060"/>
                </a:solidFill>
                <a:hlinkClick r:id="rId4"/>
              </a:rPr>
              <a:t>http://www.obd-memorial.ru/html/index.html</a:t>
            </a:r>
            <a:r>
              <a:rPr lang="ru-RU" u="sng" dirty="0" smtClean="0">
                <a:solidFill>
                  <a:srgbClr val="002060"/>
                </a:solidFill>
              </a:rPr>
              <a:t/>
            </a:r>
            <a:br>
              <a:rPr lang="ru-RU" u="sng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-1-е Саратовское  танковое  училище </a:t>
            </a:r>
            <a:r>
              <a:rPr lang="ru-RU" dirty="0" smtClean="0">
                <a:solidFill>
                  <a:srgbClr val="002060"/>
                </a:solidFill>
                <a:hlinkClick r:id="rId5"/>
              </a:rPr>
              <a:t>http://www.tankfront.ru/ussr/train/vuz/saratovskoe1_tu.html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-Саратовское  погранучилище  </a:t>
            </a:r>
            <a:r>
              <a:rPr lang="ru-RU" u="sng" dirty="0" smtClean="0">
                <a:solidFill>
                  <a:srgbClr val="002060"/>
                </a:solidFill>
                <a:hlinkClick r:id="rId6"/>
              </a:rPr>
              <a:t>http://svivv.ru/index.php/istoriya</a:t>
            </a:r>
            <a:r>
              <a:rPr lang="ru-RU" u="sng" dirty="0" smtClean="0">
                <a:solidFill>
                  <a:srgbClr val="002060"/>
                </a:solidFill>
              </a:rPr>
              <a:t/>
            </a:r>
            <a:br>
              <a:rPr lang="ru-RU" u="sng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-97-й  погранотряд  </a:t>
            </a:r>
            <a:r>
              <a:rPr lang="ru-RU" u="sng" dirty="0" smtClean="0">
                <a:solidFill>
                  <a:srgbClr val="002060"/>
                </a:solidFill>
                <a:hlinkClick r:id="rId7"/>
              </a:rPr>
              <a:t>http://samsv.narod.ru/NKVD/Pv/Po/po097.html</a:t>
            </a:r>
            <a:r>
              <a:rPr lang="ru-RU" u="sng" dirty="0" smtClean="0">
                <a:solidFill>
                  <a:srgbClr val="002060"/>
                </a:solidFill>
              </a:rPr>
              <a:t/>
            </a:r>
            <a:br>
              <a:rPr lang="ru-RU" u="sng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1200" u="sng" dirty="0" smtClean="0">
                <a:solidFill>
                  <a:srgbClr val="002060"/>
                </a:solidFill>
              </a:rPr>
              <a:t/>
            </a:r>
            <a:br>
              <a:rPr lang="ru-RU" sz="1200" u="sng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F3F5-7331-4E00-B66A-AF6E560B350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796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sz="1200" i="1" dirty="0" smtClean="0">
                <a:solidFill>
                  <a:schemeClr val="tx2">
                    <a:lumMod val="10000"/>
                  </a:schemeClr>
                </a:solidFill>
              </a:rPr>
              <a:t>СПАСИБО  ЗА  ВНИМАНИЕ</a:t>
            </a:r>
            <a:r>
              <a:rPr lang="ru-RU" sz="1200" i="1" dirty="0" smtClean="0">
                <a:solidFill>
                  <a:srgbClr val="002060"/>
                </a:solidFill>
              </a:rPr>
              <a:t>.</a:t>
            </a:r>
          </a:p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F3F5-7331-4E00-B66A-AF6E560B350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55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C00000"/>
                </a:solidFill>
              </a:rPr>
              <a:t>В годы войны Саратов был мощным центром подготовки бойцов и командиров Красной армии.</a:t>
            </a:r>
            <a:br>
              <a:rPr lang="ru-RU" sz="1200" dirty="0" smtClean="0">
                <a:solidFill>
                  <a:srgbClr val="C00000"/>
                </a:solidFill>
              </a:rPr>
            </a:br>
            <a:r>
              <a:rPr lang="ru-RU" sz="1200" dirty="0" smtClean="0">
                <a:solidFill>
                  <a:srgbClr val="C00000"/>
                </a:solidFill>
              </a:rPr>
              <a:t> Наиболее известными военными училищами были </a:t>
            </a:r>
            <a:br>
              <a:rPr lang="ru-RU" sz="1200" dirty="0" smtClean="0">
                <a:solidFill>
                  <a:srgbClr val="C00000"/>
                </a:solidFill>
              </a:rPr>
            </a:br>
            <a:r>
              <a:rPr lang="ru-RU" sz="1200" dirty="0" smtClean="0">
                <a:solidFill>
                  <a:srgbClr val="C00000"/>
                </a:solidFill>
              </a:rPr>
              <a:t>1-е и 2-е танковые, пехотное и пограничное.</a:t>
            </a:r>
            <a:br>
              <a:rPr lang="ru-RU" sz="1200" dirty="0" smtClean="0">
                <a:solidFill>
                  <a:srgbClr val="C00000"/>
                </a:solidFill>
              </a:rPr>
            </a:br>
            <a:r>
              <a:rPr lang="ru-RU" sz="1200" dirty="0" smtClean="0">
                <a:solidFill>
                  <a:srgbClr val="C00000"/>
                </a:solidFill>
              </a:rPr>
              <a:t> Всего же их было более десяти….</a:t>
            </a:r>
            <a:br>
              <a:rPr lang="ru-RU" sz="1200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F3F5-7331-4E00-B66A-AF6E560B350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dirty="0" smtClean="0">
                <a:solidFill>
                  <a:srgbClr val="C00000"/>
                </a:solidFill>
              </a:rPr>
              <a:t>Герои Великой Отечественной войны</a:t>
            </a:r>
            <a:br>
              <a:rPr lang="ru-RU" sz="1200" dirty="0" smtClean="0">
                <a:solidFill>
                  <a:srgbClr val="C00000"/>
                </a:solidFill>
              </a:rPr>
            </a:br>
            <a:r>
              <a:rPr lang="ru-RU" sz="1200" dirty="0" smtClean="0">
                <a:solidFill>
                  <a:srgbClr val="C00000"/>
                </a:solidFill>
              </a:rPr>
              <a:t>1941-1945</a:t>
            </a: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</a:rPr>
              <a:t>Мой  дед  -    </a:t>
            </a:r>
          </a:p>
          <a:p>
            <a:pPr algn="l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</a:rPr>
              <a:t>   Батраков</a:t>
            </a:r>
          </a:p>
          <a:p>
            <a:pPr algn="l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</a:rPr>
              <a:t>  Иван Александрович   </a:t>
            </a:r>
          </a:p>
          <a:p>
            <a:pPr algn="l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</a:rPr>
              <a:t> 1910 - 1969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200" b="1" i="1" dirty="0" smtClean="0">
                <a:solidFill>
                  <a:srgbClr val="002060"/>
                </a:solidFill>
              </a:rPr>
              <a:t> (отец  моего папы)</a:t>
            </a:r>
          </a:p>
          <a:p>
            <a:pPr algn="l"/>
            <a:r>
              <a:rPr lang="ru-RU" sz="1200" dirty="0" smtClean="0">
                <a:solidFill>
                  <a:srgbClr val="C00000"/>
                </a:solidFill>
              </a:rPr>
              <a:t>В 1937 году он  окончил Саратовское  пограничное  училище и был направлен служить  в  Львовский военный округ, на западную границу</a:t>
            </a:r>
          </a:p>
          <a:p>
            <a:pPr algn="l"/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</a:rPr>
              <a:t>Мой прадед  - </a:t>
            </a:r>
          </a:p>
          <a:p>
            <a:pPr algn="l"/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</a:rPr>
              <a:t>Рязанов </a:t>
            </a:r>
          </a:p>
          <a:p>
            <a:pPr algn="l"/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</a:rPr>
              <a:t>Владимир Федорович   </a:t>
            </a:r>
          </a:p>
          <a:p>
            <a:pPr algn="l"/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</a:rPr>
              <a:t> 1916 - 1972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i="1" dirty="0" smtClean="0">
                <a:solidFill>
                  <a:srgbClr val="002060"/>
                </a:solidFill>
              </a:rPr>
              <a:t>(дед  моей мамы)</a:t>
            </a:r>
          </a:p>
          <a:p>
            <a:pPr algn="l"/>
            <a:r>
              <a:rPr lang="ru-RU" sz="1200" dirty="0" smtClean="0">
                <a:solidFill>
                  <a:srgbClr val="C00000"/>
                </a:solidFill>
              </a:rPr>
              <a:t>С 1940-1943 гг. был курсантом Саратовского 1-го танкового училища, которое закончил с отличием.</a:t>
            </a:r>
            <a:endParaRPr lang="ru-RU" sz="1200" dirty="0" smtClean="0"/>
          </a:p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F3F5-7331-4E00-B66A-AF6E560B350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991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rgbClr val="C00000"/>
                </a:solidFill>
              </a:rPr>
              <a:t>Саратовское военное училище пограничной и внутренней охраны НКВД </a:t>
            </a:r>
            <a:r>
              <a:rPr lang="ru-RU" sz="1200" dirty="0" smtClean="0">
                <a:solidFill>
                  <a:srgbClr val="C00000"/>
                </a:solidFill>
              </a:rPr>
              <a:t/>
            </a:r>
            <a:br>
              <a:rPr lang="ru-RU" sz="1200" dirty="0" smtClean="0">
                <a:solidFill>
                  <a:srgbClr val="C0000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образованное в 1932 году как 4-я школа пограничной охраны и войск ОГПУ, 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в годы войны, кроме основных специальностей, готовило политруков, командиров химических подразделений, связистов, сапёров, радиооператоров, медиков и ветеринаров. 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Более шести тысяч специалистов ушли отсюда на фронт…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  Командовали училищем  полковник А.В. Воробейников, 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генерал-майор И.Ф. </a:t>
            </a:r>
            <a:r>
              <a:rPr lang="ru-RU" sz="1200" dirty="0" err="1" smtClean="0">
                <a:solidFill>
                  <a:srgbClr val="002060"/>
                </a:solidFill>
              </a:rPr>
              <a:t>Городничев</a:t>
            </a:r>
            <a:r>
              <a:rPr lang="ru-RU" sz="1200" dirty="0" smtClean="0">
                <a:solidFill>
                  <a:srgbClr val="002060"/>
                </a:solidFill>
              </a:rPr>
              <a:t>. 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C00000"/>
                </a:solidFill>
              </a:rPr>
              <a:t>19 выпускников училища стали Героями Советского Союза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F3F5-7331-4E00-B66A-AF6E560B350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407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C00000"/>
                </a:solidFill>
              </a:rPr>
              <a:t>Из истории  создания училища…</a:t>
            </a:r>
            <a:r>
              <a:rPr lang="ru-RU" dirty="0" smtClean="0">
                <a:solidFill>
                  <a:srgbClr val="002060"/>
                </a:solidFill>
              </a:rPr>
              <a:t>История института начинается с Первой школы погранохраны войск ОГПУ, созданной в ноябре 1930 года в городе Новый Петергоф Ленинградской области.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Она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стала первым базовым учебным заведением, на основе которого формировались пограничные школы в Харькове, Москве, Ленинграде</a:t>
            </a:r>
            <a:r>
              <a:rPr lang="ru-RU" b="1" u="sng" dirty="0" smtClean="0">
                <a:solidFill>
                  <a:schemeClr val="tx2">
                    <a:lumMod val="10000"/>
                  </a:schemeClr>
                </a:solidFill>
              </a:rPr>
              <a:t>, Саратове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и Орджоникидзе.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В 1937 году школа преобразована  в училище НКВД  им. К. Е .Ворошилова.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В первые месяцы Великой Отечественной войны курсанты и преподаватели стояли насмерть, обороняя Ленинград.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В апреле 1942 года училище из блокадного города было передислоцировано в Саратов. </a:t>
            </a:r>
          </a:p>
          <a:p>
            <a:endParaRPr lang="ru-RU" i="1" u="sng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10 февраля 1943 года Указом Президиума Верховного Совета СССР за образцовое выполнение боевых заданий командования на фронте, мужество, стойкость и отвагу в борьбе с немецко-фашистскими захватчиками училище было награждено орденом Красного Знамени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200" dirty="0" smtClean="0">
                <a:solidFill>
                  <a:srgbClr val="C00000"/>
                </a:solidFill>
              </a:rPr>
              <a:t/>
            </a:r>
            <a:br>
              <a:rPr lang="ru-RU" sz="1200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F3F5-7331-4E00-B66A-AF6E560B350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79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C00000"/>
                </a:solidFill>
                <a:effectLst/>
              </a:rPr>
              <a:t>Мой  дед  - </a:t>
            </a:r>
            <a:r>
              <a:rPr lang="ru-RU" sz="1200" b="1" i="1" dirty="0" smtClean="0">
                <a:solidFill>
                  <a:srgbClr val="C00000"/>
                </a:solidFill>
                <a:effectLst/>
              </a:rPr>
              <a:t>   </a:t>
            </a:r>
            <a:r>
              <a:rPr lang="ru-RU" sz="1200" b="1" dirty="0" smtClean="0">
                <a:solidFill>
                  <a:srgbClr val="C00000"/>
                </a:solidFill>
                <a:effectLst/>
              </a:rPr>
              <a:t>Батраков  Иван Александрович  1910 - 1969</a:t>
            </a:r>
            <a:r>
              <a:rPr lang="ru-RU" sz="1100" b="1" i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1100" b="1" i="1" dirty="0" smtClean="0">
                <a:solidFill>
                  <a:srgbClr val="C00000"/>
                </a:solidFill>
                <a:effectLst/>
              </a:rPr>
            </a:br>
            <a:r>
              <a:rPr lang="ru-RU" sz="1000" i="1" dirty="0" smtClean="0">
                <a:solidFill>
                  <a:srgbClr val="002060"/>
                </a:solidFill>
                <a:effectLst/>
              </a:rPr>
              <a:t> (отец  моего папы) </a:t>
            </a:r>
            <a:r>
              <a:rPr lang="ru-RU" sz="105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1050" dirty="0" smtClean="0">
                <a:solidFill>
                  <a:srgbClr val="002060"/>
                </a:solidFill>
                <a:effectLst/>
              </a:rPr>
            </a:br>
            <a:r>
              <a:rPr lang="ru-RU" sz="1200" i="1" dirty="0" smtClean="0">
                <a:solidFill>
                  <a:srgbClr val="002060"/>
                </a:solidFill>
              </a:rPr>
              <a:t>Родился 25 июня 1910</a:t>
            </a:r>
            <a:r>
              <a:rPr lang="ru-RU" sz="1200" dirty="0" smtClean="0">
                <a:solidFill>
                  <a:srgbClr val="002060"/>
                </a:solidFill>
              </a:rPr>
              <a:t> в  Сибири  в  Омской области  </a:t>
            </a:r>
            <a:r>
              <a:rPr lang="ru-RU" sz="1200" dirty="0" err="1" smtClean="0">
                <a:solidFill>
                  <a:srgbClr val="002060"/>
                </a:solidFill>
              </a:rPr>
              <a:t>Крутинского</a:t>
            </a:r>
            <a:r>
              <a:rPr lang="ru-RU" sz="1200" dirty="0" smtClean="0">
                <a:solidFill>
                  <a:srgbClr val="002060"/>
                </a:solidFill>
              </a:rPr>
              <a:t> района, селе Крутинка.</a:t>
            </a: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r>
              <a:rPr lang="ru-RU" sz="1200" dirty="0" smtClean="0">
                <a:solidFill>
                  <a:srgbClr val="C00000"/>
                </a:solidFill>
              </a:rPr>
              <a:t>В 1937 году он  окончил Саратовское  пограничное  училище и был направлен служить  в  Львовский военный округ, на западную границу.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Дед был  начальником  штаба комендатуры  97 погранотряда  НКВД.</a:t>
            </a:r>
          </a:p>
          <a:p>
            <a:r>
              <a:rPr lang="ru-RU" sz="1200" dirty="0" smtClean="0"/>
              <a:t> Воины 97-го погранотряда  вступили в бой уже на рассвете 22 июня 1941 года. В дальнейшем 97-й пограничный отряд участвовал в составе Юго-Западного фронта в обороне Киева на дальних и ближних подступах и  в ожесточенных боях под Уманью.</a:t>
            </a:r>
          </a:p>
          <a:p>
            <a:r>
              <a:rPr lang="ru-RU" sz="1200" dirty="0" smtClean="0"/>
              <a:t>10 августа 1941 года юго-западнее Каменец-Подольска при прорыве противника, дед получил тяжелое ранение головы.</a:t>
            </a:r>
          </a:p>
          <a:p>
            <a:r>
              <a:rPr lang="ru-RU" sz="1200" dirty="0" smtClean="0"/>
              <a:t>После ранения Иван  Александрович  лечился  в Ростовском, а  затем в Бакинском  госпиталях  5-ть  месяцев. Потом  вернулся в строй и  принимал участие в обороне Кавказа.</a:t>
            </a:r>
          </a:p>
          <a:p>
            <a:r>
              <a:rPr lang="ru-RU" sz="1200" dirty="0" smtClean="0"/>
              <a:t>Прошел всю Великую Отечественную войну.</a:t>
            </a:r>
          </a:p>
          <a:p>
            <a:endParaRPr lang="ru-RU" sz="1200" dirty="0" smtClean="0"/>
          </a:p>
          <a:p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  Закончил ее в звании -  капитана. </a:t>
            </a:r>
          </a:p>
          <a:p>
            <a:endParaRPr lang="ru-RU" sz="1200" dirty="0" smtClean="0"/>
          </a:p>
          <a:p>
            <a:r>
              <a:rPr lang="ru-RU" sz="1200" dirty="0" smtClean="0">
                <a:solidFill>
                  <a:srgbClr val="002060"/>
                </a:solidFill>
              </a:rPr>
              <a:t>Его семья - моя бабушка Александра,  мой отец и его старший брат находились с ним во время боевых действий 1941-1943. Был ранен и контужен старший сын Валерий.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Батраков И. А. награжден</a:t>
            </a:r>
            <a:r>
              <a:rPr lang="ru-RU" sz="1200" dirty="0" smtClean="0">
                <a:solidFill>
                  <a:schemeClr val="bg1"/>
                </a:solidFill>
              </a:rPr>
              <a:t>:  </a:t>
            </a:r>
            <a:r>
              <a:rPr lang="ru-RU" sz="1200" dirty="0" smtClean="0">
                <a:solidFill>
                  <a:srgbClr val="C00000"/>
                </a:solidFill>
              </a:rPr>
              <a:t>орденом   «Отечественной войны  11 степени»,  орденом  «Красной Звезды», медалями  «За боевые заслуги» , « За оборону Кавказа», «За победу над Германией".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F3F5-7331-4E00-B66A-AF6E560B350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353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C00000"/>
                </a:solidFill>
              </a:rPr>
              <a:t>За годы войны 1-е и 2-е танковые училища подготовили</a:t>
            </a:r>
            <a:br>
              <a:rPr lang="ru-RU" sz="1200" dirty="0" smtClean="0">
                <a:solidFill>
                  <a:srgbClr val="C00000"/>
                </a:solidFill>
              </a:rPr>
            </a:br>
            <a:r>
              <a:rPr lang="ru-RU" sz="1200" dirty="0" smtClean="0">
                <a:solidFill>
                  <a:srgbClr val="C00000"/>
                </a:solidFill>
              </a:rPr>
              <a:t> 12000 командиров и техников…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В 1-м танковом училище готовили командиров и техников средних и легких танков. Там обучали воевать и на "иномарках", полученных по ленд-лизу, к примеру, на "Матильдах".</a:t>
            </a: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2-е танковое готовило командиров тяжелых танков.</a:t>
            </a:r>
          </a:p>
          <a:p>
            <a:endParaRPr lang="ru-RU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1200" dirty="0" smtClean="0">
                <a:solidFill>
                  <a:srgbClr val="002060"/>
                </a:solidFill>
              </a:rPr>
              <a:t>В августе 1942 г. училище сформировало и отправило на Сталинградский фронт (в состав 10-й танковой бригады) танковую роту (старший лейтенант Поляков).</a:t>
            </a: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r>
              <a:rPr lang="ru-RU" sz="1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 июле 1943 г.  1-е танковое училище приказом НКО СССР № 0333 от 6.05.43 г. переведено на новый профиль обучения - лейтенантов на танки Т-34.</a:t>
            </a:r>
          </a:p>
          <a:p>
            <a:r>
              <a:rPr lang="ru-RU" sz="1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В 1943-44 гг. училищем два раза выпущены чехословацкие и польские танкисты.</a:t>
            </a:r>
          </a:p>
          <a:p>
            <a:endParaRPr lang="ru-RU" sz="1200" dirty="0" smtClean="0"/>
          </a:p>
          <a:p>
            <a:pPr marL="0" indent="0">
              <a:buNone/>
            </a:pPr>
            <a:endParaRPr lang="ru-RU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1200" dirty="0" smtClean="0">
                <a:solidFill>
                  <a:srgbClr val="C00000"/>
                </a:solidFill>
              </a:rPr>
              <a:t>130 их выпускников стали Героями Советского Союза.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F3F5-7331-4E00-B66A-AF6E560B350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372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050" dirty="0" smtClean="0">
                <a:solidFill>
                  <a:srgbClr val="C00000"/>
                </a:solidFill>
              </a:rPr>
              <a:t>Из истории  создания училища….</a:t>
            </a:r>
            <a:br>
              <a:rPr lang="ru-RU" sz="1050" dirty="0" smtClean="0">
                <a:solidFill>
                  <a:srgbClr val="C00000"/>
                </a:solidFill>
              </a:rPr>
            </a:br>
            <a:r>
              <a:rPr lang="ru-RU" sz="1050" dirty="0" smtClean="0">
                <a:solidFill>
                  <a:srgbClr val="002060"/>
                </a:solidFill>
              </a:rPr>
              <a:t>В 1931-32 гг. курсанты участвовали в строительстве завода "Комбайн". </a:t>
            </a:r>
            <a:br>
              <a:rPr lang="ru-RU" sz="1050" dirty="0" smtClean="0">
                <a:solidFill>
                  <a:srgbClr val="002060"/>
                </a:solidFill>
              </a:rPr>
            </a:br>
            <a:r>
              <a:rPr lang="ru-RU" sz="1050" dirty="0" smtClean="0">
                <a:solidFill>
                  <a:srgbClr val="002060"/>
                </a:solidFill>
              </a:rPr>
              <a:t>Первый набор курсантов-танкистов с 1 июля 1932 г. </a:t>
            </a:r>
            <a:br>
              <a:rPr lang="ru-RU" sz="1050" dirty="0" smtClean="0">
                <a:solidFill>
                  <a:srgbClr val="002060"/>
                </a:solidFill>
              </a:rPr>
            </a:br>
            <a:r>
              <a:rPr lang="ru-RU" sz="1050" dirty="0" smtClean="0">
                <a:solidFill>
                  <a:srgbClr val="002060"/>
                </a:solidFill>
              </a:rPr>
              <a:t>К 1935 году имела 700 курсантов и готовила лейтенантов - командиров взводов Т-26</a:t>
            </a:r>
          </a:p>
          <a:p>
            <a:pPr algn="l"/>
            <a:r>
              <a:rPr lang="ru-RU" sz="1050" dirty="0" smtClean="0">
                <a:solidFill>
                  <a:srgbClr val="C00000"/>
                </a:solidFill>
              </a:rPr>
              <a:t>2 июля 1943 г. Указом Президиума Верховного Совета СССР </a:t>
            </a:r>
          </a:p>
          <a:p>
            <a:pPr algn="l"/>
            <a:r>
              <a:rPr lang="ru-RU" sz="1050" i="1" dirty="0" smtClean="0">
                <a:solidFill>
                  <a:srgbClr val="C00000"/>
                </a:solidFill>
              </a:rPr>
              <a:t>1-е Саратовское Краснознаменное танковое училищ</a:t>
            </a:r>
            <a:r>
              <a:rPr lang="ru-RU" sz="1050" dirty="0" smtClean="0">
                <a:solidFill>
                  <a:srgbClr val="C00000"/>
                </a:solidFill>
              </a:rPr>
              <a:t>е в ознаменование 25-й его годовщины за выдающиеся успехи в подготовке командных кадров и боевые заслуги перед Родиной награждено</a:t>
            </a:r>
          </a:p>
          <a:p>
            <a:pPr marL="0" indent="0" algn="l">
              <a:buNone/>
            </a:pPr>
            <a:r>
              <a:rPr lang="ru-RU" sz="1050" dirty="0" smtClean="0">
                <a:solidFill>
                  <a:srgbClr val="C00000"/>
                </a:solidFill>
              </a:rPr>
              <a:t>       орденом Красной Звезды</a:t>
            </a:r>
          </a:p>
          <a:p>
            <a:pPr marL="0" indent="0" algn="l">
              <a:buNone/>
            </a:pPr>
            <a:r>
              <a:rPr lang="ru-RU" sz="1050" dirty="0" smtClean="0">
                <a:solidFill>
                  <a:srgbClr val="C00000"/>
                </a:solidFill>
              </a:rPr>
              <a:t>       </a:t>
            </a:r>
          </a:p>
          <a:p>
            <a:pPr marL="0" indent="0" algn="l">
              <a:buNone/>
            </a:pPr>
            <a:endParaRPr lang="ru-RU" sz="1050" dirty="0" smtClean="0">
              <a:solidFill>
                <a:srgbClr val="C00000"/>
              </a:solidFill>
            </a:endParaRPr>
          </a:p>
          <a:p>
            <a:pPr marL="0" indent="0" algn="l">
              <a:buNone/>
            </a:pPr>
            <a:r>
              <a:rPr lang="ru-RU" sz="1050" dirty="0" smtClean="0">
                <a:solidFill>
                  <a:srgbClr val="C00000"/>
                </a:solidFill>
              </a:rPr>
              <a:t>         и ему присвоено</a:t>
            </a:r>
          </a:p>
          <a:p>
            <a:pPr algn="l"/>
            <a:r>
              <a:rPr lang="ru-RU" sz="1050" dirty="0" smtClean="0">
                <a:solidFill>
                  <a:srgbClr val="C00000"/>
                </a:solidFill>
              </a:rPr>
              <a:t> имя Героя    Советского Союза генерал-майора  А. И. </a:t>
            </a:r>
            <a:r>
              <a:rPr lang="ru-RU" sz="1050" dirty="0" err="1" smtClean="0">
                <a:solidFill>
                  <a:srgbClr val="C00000"/>
                </a:solidFill>
              </a:rPr>
              <a:t>Лизюкова</a:t>
            </a:r>
            <a:r>
              <a:rPr lang="ru-RU" sz="1050" dirty="0" smtClean="0">
                <a:solidFill>
                  <a:srgbClr val="C00000"/>
                </a:solidFill>
              </a:rPr>
              <a:t> </a:t>
            </a:r>
            <a:endParaRPr lang="ru-RU" sz="10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F3F5-7331-4E00-B66A-AF6E560B350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80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C00000"/>
                </a:solidFill>
                <a:effectLst/>
              </a:rPr>
              <a:t>Мой прадед  - Рязанов Владимир Федорович  1916 -1972   </a:t>
            </a:r>
            <a:r>
              <a:rPr lang="ru-RU" sz="1200" b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1200" b="1" dirty="0" smtClean="0">
                <a:solidFill>
                  <a:srgbClr val="FF0000"/>
                </a:solidFill>
                <a:effectLst/>
              </a:rPr>
            </a:br>
            <a:r>
              <a:rPr lang="ru-RU" sz="1000" b="1" i="1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1000" i="1" dirty="0" smtClean="0">
                <a:solidFill>
                  <a:srgbClr val="002060"/>
                </a:solidFill>
                <a:effectLst/>
              </a:rPr>
              <a:t>(дед  моей мамы)</a:t>
            </a:r>
            <a:r>
              <a:rPr lang="ru-RU" sz="1200" dirty="0" smtClean="0">
                <a:solidFill>
                  <a:srgbClr val="002060"/>
                </a:solidFill>
              </a:rPr>
              <a:t> Родился 28 июля 1916 года в  Тамбовской области </a:t>
            </a:r>
            <a:r>
              <a:rPr lang="ru-RU" sz="1200" dirty="0" err="1" smtClean="0">
                <a:solidFill>
                  <a:srgbClr val="002060"/>
                </a:solidFill>
              </a:rPr>
              <a:t>Ржакского</a:t>
            </a:r>
            <a:r>
              <a:rPr lang="ru-RU" sz="1200" dirty="0" smtClean="0">
                <a:solidFill>
                  <a:srgbClr val="002060"/>
                </a:solidFill>
              </a:rPr>
              <a:t> района,  село Большая Ржакса. В 1933 году окончил  сельскую школу.</a:t>
            </a:r>
          </a:p>
          <a:p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А  1937 году был призван в ряды Красной армии, 1938-1940 гг. служил на южной границе с   Афганистаном (г. Шаартуз). </a:t>
            </a:r>
          </a:p>
          <a:p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1200" dirty="0" smtClean="0">
                <a:solidFill>
                  <a:srgbClr val="C00000"/>
                </a:solidFill>
              </a:rPr>
              <a:t>С 1940-1943 гг. был курсантом Саратовского 1-го танкового училища, которое закончил с отличием и был отправлен на стажировку в район Курской дуги, но , по решению командования был отозван из действующей армии в тыл для дальнейшего прохождения службы в качестве преподавателя </a:t>
            </a:r>
          </a:p>
          <a:p>
            <a:r>
              <a:rPr lang="ru-RU" sz="1200" dirty="0" smtClean="0">
                <a:solidFill>
                  <a:srgbClr val="C00000"/>
                </a:solidFill>
              </a:rPr>
              <a:t>1-го  Саратовского танкового училища, где он оставался в этой должности до конца войны. </a:t>
            </a:r>
          </a:p>
          <a:p>
            <a:endParaRPr lang="ru-RU" sz="1200" dirty="0" smtClean="0"/>
          </a:p>
          <a:p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Войну закончил в звании - капитана  танковых войск.</a:t>
            </a:r>
          </a:p>
          <a:p>
            <a:endParaRPr lang="ru-RU" sz="1200" dirty="0" smtClean="0"/>
          </a:p>
          <a:p>
            <a:r>
              <a:rPr lang="ru-RU" sz="1200" dirty="0" smtClean="0"/>
              <a:t>С 1945- 1947  служил на границе с Венгрией в Западной  Украине (городе Виноградове), где родилась моя бабушка Валя, и где в послевоенное время было неспокойно из-за действующих на этой территории </a:t>
            </a:r>
            <a:r>
              <a:rPr lang="ru-RU" sz="1200" dirty="0" err="1" smtClean="0"/>
              <a:t>бандеровских</a:t>
            </a:r>
            <a:r>
              <a:rPr lang="ru-RU" sz="1200" dirty="0" smtClean="0"/>
              <a:t>  соединений..</a:t>
            </a:r>
          </a:p>
          <a:p>
            <a:pPr marL="0" indent="0">
              <a:buNone/>
            </a:pPr>
            <a:r>
              <a:rPr lang="ru-RU" sz="1200" dirty="0" smtClean="0"/>
              <a:t>.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Рязанов В.Ф. награжден</a:t>
            </a:r>
            <a:r>
              <a:rPr lang="ru-RU" sz="1200" dirty="0" smtClean="0">
                <a:solidFill>
                  <a:schemeClr val="bg1"/>
                </a:solidFill>
              </a:rPr>
              <a:t>:</a:t>
            </a:r>
            <a:r>
              <a:rPr lang="ru-RU" sz="1200" dirty="0" smtClean="0">
                <a:solidFill>
                  <a:srgbClr val="C00000"/>
                </a:solidFill>
              </a:rPr>
              <a:t> Орденом «Красной звезды»  №2564382. За заслуги в развитии военной науки и техники, подготовке кадров для Вооруженных Сил СССР, медалями "За боевые  заслуги",  "За  победу над Германией". </a:t>
            </a:r>
          </a:p>
          <a:p>
            <a:endParaRPr lang="ru-RU" sz="1200" dirty="0" smtClean="0">
              <a:solidFill>
                <a:srgbClr val="C00000"/>
              </a:solidFill>
            </a:endParaRPr>
          </a:p>
          <a:p>
            <a:r>
              <a:rPr lang="ru-RU" sz="1200" dirty="0" smtClean="0">
                <a:solidFill>
                  <a:srgbClr val="002060"/>
                </a:solidFill>
              </a:rPr>
              <a:t>Умер 8 августа 1972  после тяжелой и продолжительной болезни.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rgbClr val="002060"/>
                </a:solidFill>
              </a:rPr>
              <a:t>       Похоронен  на Воскресенском кладбище  города Саратова.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3F3F5-7331-4E00-B66A-AF6E560B350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17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00025EB-6A6B-4D49-8DE4-7B665FE10B7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64ECA3-5EDE-460C-B449-D580C92ABBB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025EB-6A6B-4D49-8DE4-7B665FE10B7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64ECA3-5EDE-460C-B449-D580C92ABB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025EB-6A6B-4D49-8DE4-7B665FE10B7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64ECA3-5EDE-460C-B449-D580C92ABB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025EB-6A6B-4D49-8DE4-7B665FE10B7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64ECA3-5EDE-460C-B449-D580C92ABB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00025EB-6A6B-4D49-8DE4-7B665FE10B7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64ECA3-5EDE-460C-B449-D580C92ABBB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025EB-6A6B-4D49-8DE4-7B665FE10B7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C64ECA3-5EDE-460C-B449-D580C92ABBB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025EB-6A6B-4D49-8DE4-7B665FE10B7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C64ECA3-5EDE-460C-B449-D580C92ABB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025EB-6A6B-4D49-8DE4-7B665FE10B7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64ECA3-5EDE-460C-B449-D580C92ABBB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0025EB-6A6B-4D49-8DE4-7B665FE10B7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64ECA3-5EDE-460C-B449-D580C92ABB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00025EB-6A6B-4D49-8DE4-7B665FE10B7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64ECA3-5EDE-460C-B449-D580C92ABBB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00025EB-6A6B-4D49-8DE4-7B665FE10B7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64ECA3-5EDE-460C-B449-D580C92ABBB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00025EB-6A6B-4D49-8DE4-7B665FE10B7C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C64ECA3-5EDE-460C-B449-D580C92ABBB2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odvignaroda.mil.ru/?#tab=navHome" TargetMode="External"/><Relationship Id="rId7" Type="http://schemas.openxmlformats.org/officeDocument/2006/relationships/hyperlink" Target="http://samsv.narod.ru/NKVD/Pv/Po/po097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vivv.ru/index.php/istoriya" TargetMode="External"/><Relationship Id="rId5" Type="http://schemas.openxmlformats.org/officeDocument/2006/relationships/hyperlink" Target="http://www.tankfront.ru/ussr/train/vuz/saratovskoe1_tu.html" TargetMode="External"/><Relationship Id="rId4" Type="http://schemas.openxmlformats.org/officeDocument/2006/relationships/hyperlink" Target="http://www.obd-memorial.ru/html/index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11" Type="http://schemas.openxmlformats.org/officeDocument/2006/relationships/image" Target="../media/image22.png"/><Relationship Id="rId5" Type="http://schemas.openxmlformats.org/officeDocument/2006/relationships/image" Target="../media/image18.jpe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21.png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microsoft.com/office/2007/relationships/hdphoto" Target="../media/hdphoto6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11" Type="http://schemas.openxmlformats.org/officeDocument/2006/relationships/image" Target="../media/image37.png"/><Relationship Id="rId5" Type="http://schemas.openxmlformats.org/officeDocument/2006/relationships/image" Target="../media/image32.jpeg"/><Relationship Id="rId10" Type="http://schemas.microsoft.com/office/2007/relationships/hdphoto" Target="../media/hdphoto5.wdp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039887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История моей страны,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моего города, моей семьи…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3140968"/>
            <a:ext cx="6686872" cy="314819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2">
                    <a:lumMod val="10000"/>
                  </a:schemeClr>
                </a:solidFill>
              </a:rPr>
              <a:t>Презентацию</a:t>
            </a:r>
            <a:endParaRPr lang="ru-RU" sz="18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1800" b="1" dirty="0"/>
              <a:t>Подготовила</a:t>
            </a:r>
            <a:endParaRPr lang="ru-RU" sz="1800" dirty="0"/>
          </a:p>
          <a:p>
            <a:r>
              <a:rPr lang="ru-RU" sz="1800" b="1" dirty="0"/>
              <a:t>Ученица </a:t>
            </a:r>
            <a:endParaRPr lang="ru-RU" sz="1800" b="1" dirty="0" smtClean="0"/>
          </a:p>
          <a:p>
            <a:r>
              <a:rPr lang="ru-RU" sz="1800" b="1" dirty="0" smtClean="0"/>
              <a:t>МАОУ </a:t>
            </a:r>
            <a:r>
              <a:rPr lang="ru-RU" sz="1800" b="1" dirty="0"/>
              <a:t>«Лицей  №36» г. </a:t>
            </a:r>
            <a:r>
              <a:rPr lang="ru-RU" sz="1800" b="1" dirty="0" smtClean="0"/>
              <a:t>Саратова</a:t>
            </a:r>
          </a:p>
          <a:p>
            <a:r>
              <a:rPr lang="ru-RU" sz="1800" b="1" dirty="0" smtClean="0"/>
              <a:t>класс </a:t>
            </a:r>
            <a:r>
              <a:rPr lang="ru-RU" sz="1800" b="1" dirty="0"/>
              <a:t>7-4 </a:t>
            </a:r>
            <a:endParaRPr lang="ru-RU" sz="1800" b="1" dirty="0" smtClean="0"/>
          </a:p>
          <a:p>
            <a:endParaRPr lang="ru-RU" sz="1800" dirty="0"/>
          </a:p>
          <a:p>
            <a:r>
              <a:rPr lang="ru-RU" sz="1800" b="1" dirty="0" err="1"/>
              <a:t>Батракова</a:t>
            </a:r>
            <a:r>
              <a:rPr lang="ru-RU" sz="1800" b="1" dirty="0"/>
              <a:t> </a:t>
            </a:r>
            <a:r>
              <a:rPr lang="ru-RU" sz="1800" b="1" dirty="0" smtClean="0"/>
              <a:t> Полина </a:t>
            </a:r>
            <a:r>
              <a:rPr lang="ru-RU" sz="1800" b="1" dirty="0"/>
              <a:t>Витальевна</a:t>
            </a:r>
            <a:endParaRPr lang="ru-RU" sz="1800" dirty="0"/>
          </a:p>
          <a:p>
            <a:r>
              <a:rPr lang="ru-RU" sz="1800" b="1" dirty="0"/>
              <a:t> </a:t>
            </a:r>
            <a:endParaRPr lang="ru-RU" sz="1800" dirty="0"/>
          </a:p>
          <a:p>
            <a:r>
              <a:rPr lang="ru-RU" sz="1800" b="1" dirty="0"/>
              <a:t>Руководитель  работы:</a:t>
            </a:r>
            <a:endParaRPr lang="ru-RU" sz="1800" dirty="0"/>
          </a:p>
          <a:p>
            <a:r>
              <a:rPr lang="ru-RU" sz="1800" b="1" dirty="0" err="1" smtClean="0"/>
              <a:t>Батракова</a:t>
            </a:r>
            <a:r>
              <a:rPr lang="ru-RU" sz="1800" b="1" dirty="0" smtClean="0"/>
              <a:t>  </a:t>
            </a:r>
            <a:r>
              <a:rPr lang="ru-RU" sz="1800" b="1" dirty="0"/>
              <a:t>Анна Геннадьевна</a:t>
            </a:r>
            <a:endParaRPr lang="ru-RU" sz="1800" dirty="0"/>
          </a:p>
          <a:p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10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3783">
            <a:off x="430363" y="3551373"/>
            <a:ext cx="3295937" cy="2471953"/>
          </a:xfrm>
          <a:prstGeom prst="rect">
            <a:avLst/>
          </a:prstGeom>
        </p:spPr>
      </p:pic>
      <p:pic>
        <p:nvPicPr>
          <p:cNvPr id="11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52673"/>
            <a:ext cx="1371212" cy="1469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Объект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40" y="5098262"/>
            <a:ext cx="1335240" cy="1406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Объект 4" descr="krzvezda"/>
          <p:cNvPicPr>
            <a:picLocks noChangeAspect="1"/>
          </p:cNvPicPr>
          <p:nvPr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70" y="5116956"/>
            <a:ext cx="1050403" cy="1002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49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Музей</a:t>
            </a:r>
            <a:r>
              <a:rPr lang="ru-RU" sz="3200" dirty="0">
                <a:solidFill>
                  <a:srgbClr val="FF0000"/>
                </a:solidFill>
              </a:rPr>
              <a:t>  </a:t>
            </a:r>
            <a:r>
              <a:rPr lang="ru-RU" sz="3200" dirty="0">
                <a:solidFill>
                  <a:srgbClr val="C00000"/>
                </a:solidFill>
              </a:rPr>
              <a:t>танкового училища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им. А.И. </a:t>
            </a:r>
            <a:r>
              <a:rPr lang="ru-RU" sz="3200" dirty="0" err="1">
                <a:solidFill>
                  <a:srgbClr val="C00000"/>
                </a:solidFill>
              </a:rPr>
              <a:t>Лизюкова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132856"/>
            <a:ext cx="4316288" cy="4039344"/>
          </a:xfrm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rgbClr val="002060"/>
                </a:solidFill>
              </a:rPr>
              <a:t>В залах музея</a:t>
            </a:r>
            <a:r>
              <a:rPr lang="ru-RU" sz="2000" i="1" dirty="0" smtClean="0">
                <a:solidFill>
                  <a:srgbClr val="002060"/>
                </a:solidFill>
              </a:rPr>
              <a:t>…</a:t>
            </a:r>
          </a:p>
          <a:p>
            <a:pPr marL="0" indent="0">
              <a:buNone/>
            </a:pP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</a:rPr>
              <a:t> Знамена </a:t>
            </a:r>
            <a:r>
              <a:rPr lang="ru-RU" sz="2000" i="1" dirty="0">
                <a:solidFill>
                  <a:srgbClr val="002060"/>
                </a:solidFill>
              </a:rPr>
              <a:t>училища , </a:t>
            </a:r>
            <a:r>
              <a:rPr lang="ru-RU" sz="2000" i="1" dirty="0" smtClean="0">
                <a:solidFill>
                  <a:srgbClr val="002060"/>
                </a:solidFill>
              </a:rPr>
              <a:t> фотографии</a:t>
            </a:r>
            <a:r>
              <a:rPr lang="ru-RU" sz="2000" i="1" dirty="0">
                <a:solidFill>
                  <a:srgbClr val="002060"/>
                </a:solidFill>
              </a:rPr>
              <a:t>, периодика военных </a:t>
            </a:r>
            <a:r>
              <a:rPr lang="ru-RU" sz="2000" i="1" dirty="0" smtClean="0">
                <a:solidFill>
                  <a:srgbClr val="002060"/>
                </a:solidFill>
              </a:rPr>
              <a:t>лет, интересные вещи (экспонаты) довоенных и военных лет…</a:t>
            </a:r>
            <a:endParaRPr lang="ru-RU" sz="2000" i="1" dirty="0">
              <a:solidFill>
                <a:srgbClr val="002060"/>
              </a:solidFill>
            </a:endParaRPr>
          </a:p>
        </p:txBody>
      </p:sp>
      <p:pic>
        <p:nvPicPr>
          <p:cNvPr id="7" name="Объект 4" descr="0_79758_9959e2ec_orig"/>
          <p:cNvPicPr>
            <a:picLocks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7" t="39691" r="15388" b="6237"/>
          <a:stretch/>
        </p:blipFill>
        <p:spPr>
          <a:xfrm>
            <a:off x="1043382" y="344336"/>
            <a:ext cx="169449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Объект 12" descr="0_7977e_522749d1_orig"/>
          <p:cNvPicPr>
            <a:picLocks noGrp="1" noChangeAspect="1"/>
          </p:cNvPicPr>
          <p:nvPr isPhoto="1">
            <p:ph sz="half" idx="2"/>
          </p:nvPr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" t="9855" r="1" b="10098"/>
          <a:stretch/>
        </p:blipFill>
        <p:spPr>
          <a:xfrm>
            <a:off x="4322226" y="1584973"/>
            <a:ext cx="4431772" cy="231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Объект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7" t="6159" r="9910"/>
          <a:stretch/>
        </p:blipFill>
        <p:spPr>
          <a:xfrm>
            <a:off x="467544" y="3898469"/>
            <a:ext cx="2239143" cy="2616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Объект 7" descr="0_79756_c5be9db4_orig"/>
          <p:cNvPicPr>
            <a:picLocks noChangeAspect="1"/>
          </p:cNvPicPr>
          <p:nvPr isPhoto="1"/>
        </p:nvPicPr>
        <p:blipFill rotWithShape="1"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8" t="11796" r="28665" b="12281"/>
          <a:stretch/>
        </p:blipFill>
        <p:spPr>
          <a:xfrm rot="21105948">
            <a:off x="6948264" y="4005064"/>
            <a:ext cx="1651819" cy="2268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Объект 6" descr="0_7974e_3e6c201f_orig"/>
          <p:cNvPicPr>
            <a:picLocks noChangeAspect="1"/>
          </p:cNvPicPr>
          <p:nvPr isPhoto="1"/>
        </p:nvPicPr>
        <p:blipFill rotWithShape="1"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5" r="16778" b="18759"/>
          <a:stretch/>
        </p:blipFill>
        <p:spPr>
          <a:xfrm rot="687110">
            <a:off x="5135280" y="4723607"/>
            <a:ext cx="1750398" cy="1497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Объект 6" descr="normal_Изображение_014"/>
          <p:cNvPicPr>
            <a:picLocks noChangeAspect="1"/>
          </p:cNvPicPr>
          <p:nvPr isPhoto="1"/>
        </p:nvPicPr>
        <p:blipFill rotWithShape="1"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20579634">
            <a:off x="2877159" y="4356397"/>
            <a:ext cx="2310413" cy="1773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231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Различные  виды вооружения разных  лет… 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5" name="Объект 7" descr="0_7977c_5f6544fd_orig"/>
          <p:cNvPicPr>
            <a:picLocks noGrp="1" noChangeAspect="1"/>
          </p:cNvPicPr>
          <p:nvPr isPhoto="1">
            <p:ph sz="half" idx="1"/>
          </p:nvPr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5" b="11613"/>
          <a:stretch/>
        </p:blipFill>
        <p:spPr>
          <a:xfrm>
            <a:off x="556388" y="1700808"/>
            <a:ext cx="273630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6" descr="0_79757_c68c2990_orig"/>
          <p:cNvPicPr>
            <a:picLocks noGrp="1" noChangeAspect="1"/>
          </p:cNvPicPr>
          <p:nvPr isPhoto="1">
            <p:ph sz="half" idx="2"/>
          </p:nvPr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4" t="20214" r="6654" b="2796"/>
          <a:stretch/>
        </p:blipFill>
        <p:spPr>
          <a:xfrm>
            <a:off x="6254394" y="1439730"/>
            <a:ext cx="2348410" cy="2472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557" y="1581505"/>
            <a:ext cx="2503702" cy="2135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Объект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0" y="4718726"/>
            <a:ext cx="31242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Объект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2466">
            <a:off x="4932040" y="4156538"/>
            <a:ext cx="3528392" cy="2063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Объект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01" y="5154976"/>
            <a:ext cx="2007108" cy="118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9641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u="sng" dirty="0">
                <a:solidFill>
                  <a:srgbClr val="002060"/>
                </a:solidFill>
              </a:rPr>
              <a:t>Список  использованных документов:</a:t>
            </a:r>
            <a:br>
              <a:rPr lang="ru-RU" sz="3200" u="sng" dirty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7"/>
            <a:ext cx="8229600" cy="4111669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1.Семейный  фото архив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2.Документальные  воспоминания  родственников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3. Сайты: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- Подвиг   народа  </a:t>
            </a:r>
            <a:r>
              <a:rPr lang="ru-RU" u="sng" dirty="0">
                <a:solidFill>
                  <a:srgbClr val="002060"/>
                </a:solidFill>
                <a:hlinkClick r:id="rId3"/>
              </a:rPr>
              <a:t>http://podvignaroda.mil.ru/?#tab=navHome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-Мемориал  </a:t>
            </a:r>
            <a:r>
              <a:rPr lang="ru-RU" u="sng" dirty="0">
                <a:solidFill>
                  <a:srgbClr val="002060"/>
                </a:solidFill>
                <a:hlinkClick r:id="rId4"/>
              </a:rPr>
              <a:t>http://www.obd-memorial.ru/html/index.html</a:t>
            </a:r>
            <a:r>
              <a:rPr lang="ru-RU" u="sng" dirty="0">
                <a:solidFill>
                  <a:srgbClr val="002060"/>
                </a:solidFill>
              </a:rPr>
              <a:t/>
            </a:r>
            <a:br>
              <a:rPr lang="ru-RU" u="sng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-1-е Саратовское  танковое  училище </a:t>
            </a:r>
            <a:r>
              <a:rPr lang="ru-RU" dirty="0">
                <a:solidFill>
                  <a:srgbClr val="002060"/>
                </a:solidFill>
                <a:hlinkClick r:id="rId5"/>
              </a:rPr>
              <a:t>http://www.tankfront.ru/ussr/train/vuz/saratovskoe1_tu.html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-Саратовское  погранучилище  </a:t>
            </a:r>
            <a:r>
              <a:rPr lang="ru-RU" u="sng" dirty="0">
                <a:solidFill>
                  <a:srgbClr val="002060"/>
                </a:solidFill>
                <a:hlinkClick r:id="rId6"/>
              </a:rPr>
              <a:t>http://svivv.ru/index.php/istoriya</a:t>
            </a:r>
            <a:r>
              <a:rPr lang="ru-RU" u="sng" dirty="0">
                <a:solidFill>
                  <a:srgbClr val="002060"/>
                </a:solidFill>
              </a:rPr>
              <a:t/>
            </a:r>
            <a:br>
              <a:rPr lang="ru-RU" u="sng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-97-й  погранотряд  </a:t>
            </a:r>
            <a:r>
              <a:rPr lang="ru-RU" u="sng" dirty="0">
                <a:solidFill>
                  <a:srgbClr val="002060"/>
                </a:solidFill>
                <a:hlinkClick r:id="rId7"/>
              </a:rPr>
              <a:t>http://samsv.narod.ru/NKVD/Pv/Po/po097.html</a:t>
            </a:r>
            <a:r>
              <a:rPr lang="ru-RU" u="sng" dirty="0">
                <a:solidFill>
                  <a:srgbClr val="002060"/>
                </a:solidFill>
              </a:rPr>
              <a:t/>
            </a:r>
            <a:br>
              <a:rPr lang="ru-RU" u="sng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0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91656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59936" cy="396314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4000" i="1" dirty="0" smtClean="0">
                <a:solidFill>
                  <a:schemeClr val="tx2">
                    <a:lumMod val="10000"/>
                  </a:schemeClr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4000" i="1" dirty="0" smtClean="0">
                <a:solidFill>
                  <a:schemeClr val="tx2">
                    <a:lumMod val="10000"/>
                  </a:schemeClr>
                </a:solidFill>
              </a:rPr>
              <a:t>ЗА</a:t>
            </a:r>
          </a:p>
          <a:p>
            <a:pPr marL="0" indent="0" algn="ctr">
              <a:buNone/>
            </a:pPr>
            <a:r>
              <a:rPr lang="ru-RU" sz="4000" i="1" dirty="0" smtClean="0">
                <a:solidFill>
                  <a:schemeClr val="tx2">
                    <a:lumMod val="10000"/>
                  </a:schemeClr>
                </a:solidFill>
              </a:rPr>
              <a:t>ВНИМАНИЕ</a:t>
            </a:r>
            <a:r>
              <a:rPr lang="ru-RU" sz="4000" i="1" dirty="0" smtClean="0">
                <a:solidFill>
                  <a:srgbClr val="002060"/>
                </a:solidFill>
              </a:rPr>
              <a:t>.</a:t>
            </a:r>
            <a:endParaRPr lang="ru-RU" sz="4000" i="1" dirty="0">
              <a:solidFill>
                <a:srgbClr val="002060"/>
              </a:solidFill>
            </a:endParaRPr>
          </a:p>
          <a:p>
            <a:pPr algn="ctr"/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038600" cy="3026910"/>
          </a:xfr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96752"/>
            <a:ext cx="2894738" cy="379099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04248" y="4869160"/>
            <a:ext cx="2016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Саратов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2018 год</a:t>
            </a:r>
          </a:p>
        </p:txBody>
      </p:sp>
    </p:spTree>
    <p:extLst>
      <p:ext uri="{BB962C8B-B14F-4D97-AF65-F5344CB8AC3E}">
        <p14:creationId xmlns:p14="http://schemas.microsoft.com/office/powerpoint/2010/main" val="345459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233744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В годы войны Саратов был мощным центром подготовки бойцов и командиров Красной армии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Наиболее известными военными училищами были 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1-е </a:t>
            </a:r>
            <a:r>
              <a:rPr lang="ru-RU" sz="2400" dirty="0">
                <a:solidFill>
                  <a:srgbClr val="C00000"/>
                </a:solidFill>
              </a:rPr>
              <a:t>и 2-е танковые, пехотное и пограничное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Всего же их было более </a:t>
            </a:r>
            <a:r>
              <a:rPr lang="ru-RU" sz="2400" dirty="0" smtClean="0">
                <a:solidFill>
                  <a:srgbClr val="C00000"/>
                </a:solidFill>
              </a:rPr>
              <a:t>десяти….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4040188" cy="4248472"/>
          </a:xfrm>
        </p:spPr>
        <p:txBody>
          <a:bodyPr/>
          <a:lstStyle/>
          <a:p>
            <a:r>
              <a:rPr lang="ru-RU" sz="1800" dirty="0" smtClean="0">
                <a:solidFill>
                  <a:srgbClr val="002060"/>
                </a:solidFill>
              </a:rPr>
              <a:t>Пограничное  училище 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 г. Саратов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8200" y="2204865"/>
            <a:ext cx="4040188" cy="792088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Танковое  училище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г . Саратов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" name="Объект 4" descr="mvd2"/>
          <p:cNvPicPr>
            <a:picLocks noGrp="1" noChangeAspect="1"/>
          </p:cNvPicPr>
          <p:nvPr isPhoto="1">
            <p:ph sz="quarter" idx="2"/>
          </p:nvPr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654">
            <a:off x="1518663" y="3759889"/>
            <a:ext cx="2710542" cy="1785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393690">
            <a:off x="6240975" y="2850033"/>
            <a:ext cx="2563330" cy="1631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Объект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8350">
            <a:off x="4727101" y="4228656"/>
            <a:ext cx="3475810" cy="201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Объект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5621">
            <a:off x="593345" y="2011974"/>
            <a:ext cx="3096344" cy="1902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4012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4733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C00000"/>
                </a:solidFill>
              </a:rPr>
              <a:t>Герои </a:t>
            </a:r>
            <a:r>
              <a:rPr lang="ru-RU" sz="4000" dirty="0">
                <a:solidFill>
                  <a:srgbClr val="C00000"/>
                </a:solidFill>
              </a:rPr>
              <a:t>В</a:t>
            </a:r>
            <a:r>
              <a:rPr lang="ru-RU" sz="4000" dirty="0" smtClean="0">
                <a:solidFill>
                  <a:srgbClr val="C00000"/>
                </a:solidFill>
              </a:rPr>
              <a:t>еликой </a:t>
            </a:r>
            <a:r>
              <a:rPr lang="ru-RU" sz="4000" dirty="0">
                <a:solidFill>
                  <a:srgbClr val="C00000"/>
                </a:solidFill>
              </a:rPr>
              <a:t>О</a:t>
            </a:r>
            <a:r>
              <a:rPr lang="ru-RU" sz="4000" dirty="0" smtClean="0">
                <a:solidFill>
                  <a:srgbClr val="C00000"/>
                </a:solidFill>
              </a:rPr>
              <a:t>течественной войны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1941-1945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5206256"/>
          </a:xfrm>
        </p:spPr>
        <p:txBody>
          <a:bodyPr/>
          <a:lstStyle/>
          <a:p>
            <a:pPr algn="ctr"/>
            <a:r>
              <a:rPr lang="ru-RU" sz="2000" b="1" i="1" dirty="0">
                <a:solidFill>
                  <a:schemeClr val="tx2">
                    <a:lumMod val="10000"/>
                  </a:schemeClr>
                </a:solidFill>
              </a:rPr>
              <a:t>Мой  дед  -    </a:t>
            </a:r>
            <a:endParaRPr lang="ru-RU" sz="20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   Батраков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ru-RU" sz="2000" b="1" i="1" dirty="0">
                <a:solidFill>
                  <a:schemeClr val="tx2">
                    <a:lumMod val="10000"/>
                  </a:schemeClr>
                </a:solidFill>
              </a:rPr>
              <a:t>Иван Александрович   </a:t>
            </a:r>
            <a:endParaRPr lang="ru-RU" sz="20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tx2">
                    <a:lumMod val="10000"/>
                  </a:schemeClr>
                </a:solidFill>
              </a:rPr>
              <a:t>1910 </a:t>
            </a: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</a:rPr>
              <a:t>- 1969</a:t>
            </a:r>
            <a:r>
              <a:rPr lang="ru-RU" sz="2000" b="1" i="1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2000" b="1" i="1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400" b="1" i="1" dirty="0">
                <a:solidFill>
                  <a:srgbClr val="002060"/>
                </a:solidFill>
              </a:rPr>
              <a:t> (отец  моего папы</a:t>
            </a:r>
            <a:r>
              <a:rPr lang="ru-RU" sz="1400" b="1" i="1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</a:rPr>
              <a:t>В 1937 году он  окончил Саратовское  пограничное  училище и был направлен служить  в  Львовский военный округ, на западную границу.</a:t>
            </a:r>
          </a:p>
          <a:p>
            <a:pPr algn="ctr"/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4008" y="1484784"/>
            <a:ext cx="4041775" cy="4896544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Мой прадед  - </a:t>
            </a:r>
            <a:endParaRPr lang="ru-RU" sz="20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Рязанов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Владимир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</a:rPr>
              <a:t>Федорович   </a:t>
            </a:r>
            <a:endParaRPr lang="ru-RU" sz="20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 1916 - 1972</a:t>
            </a: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b="1" i="1" dirty="0">
                <a:solidFill>
                  <a:srgbClr val="002060"/>
                </a:solidFill>
              </a:rPr>
              <a:t>(дед  моей </a:t>
            </a:r>
            <a:r>
              <a:rPr lang="ru-RU" sz="1400" b="1" i="1" dirty="0" smtClean="0">
                <a:solidFill>
                  <a:srgbClr val="002060"/>
                </a:solidFill>
              </a:rPr>
              <a:t>мамы)</a:t>
            </a:r>
          </a:p>
          <a:p>
            <a:pPr algn="ctr"/>
            <a:r>
              <a:rPr lang="ru-RU" sz="1400" dirty="0">
                <a:solidFill>
                  <a:srgbClr val="C00000"/>
                </a:solidFill>
              </a:rPr>
              <a:t>С 1940-1943 гг. был курсантом Саратовского 1-го танкового училища, которое закончил с </a:t>
            </a:r>
            <a:r>
              <a:rPr lang="ru-RU" sz="1400" dirty="0" smtClean="0">
                <a:solidFill>
                  <a:srgbClr val="C00000"/>
                </a:solidFill>
              </a:rPr>
              <a:t>отличием.</a:t>
            </a:r>
            <a:endParaRPr lang="ru-RU" sz="1400" dirty="0"/>
          </a:p>
        </p:txBody>
      </p:sp>
      <p:pic>
        <p:nvPicPr>
          <p:cNvPr id="11" name="Объект 13"/>
          <p:cNvPicPr>
            <a:picLocks noGrp="1" noChangeAspect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" t="1497" r="-2048" b="12171"/>
          <a:stretch/>
        </p:blipFill>
        <p:spPr>
          <a:xfrm>
            <a:off x="1187624" y="1412776"/>
            <a:ext cx="2520280" cy="2520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Объект 8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5" b="15361"/>
          <a:stretch/>
        </p:blipFill>
        <p:spPr>
          <a:xfrm>
            <a:off x="5436096" y="1484784"/>
            <a:ext cx="2664296" cy="2592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90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357301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Саратовское военное училище пограничной и внутренней охраны НКВД </a:t>
            </a: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образованное </a:t>
            </a:r>
            <a:r>
              <a:rPr lang="ru-RU" sz="1800" dirty="0">
                <a:solidFill>
                  <a:srgbClr val="002060"/>
                </a:solidFill>
              </a:rPr>
              <a:t>в 1932 году как 4-я школа пограничной охраны и войск ОГПУ, 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в </a:t>
            </a:r>
            <a:r>
              <a:rPr lang="ru-RU" sz="1800" dirty="0">
                <a:solidFill>
                  <a:srgbClr val="002060"/>
                </a:solidFill>
              </a:rPr>
              <a:t>годы войны, кроме основных специальностей, готовило политруков, командиров химических подразделений, связистов, сапёров, радиооператоров, медиков и ветеринаров. 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Более </a:t>
            </a:r>
            <a:r>
              <a:rPr lang="ru-RU" sz="1800" dirty="0">
                <a:solidFill>
                  <a:srgbClr val="002060"/>
                </a:solidFill>
              </a:rPr>
              <a:t>шести тысяч специалистов ушли отсюда на </a:t>
            </a:r>
            <a:r>
              <a:rPr lang="ru-RU" sz="1800" dirty="0" smtClean="0">
                <a:solidFill>
                  <a:srgbClr val="002060"/>
                </a:solidFill>
              </a:rPr>
              <a:t>фронт…</a:t>
            </a: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>  Командовали училищем  полковник А.В. Воробейников</a:t>
            </a:r>
            <a:r>
              <a:rPr lang="ru-RU" sz="1800" dirty="0" smtClean="0">
                <a:solidFill>
                  <a:srgbClr val="002060"/>
                </a:solidFill>
              </a:rPr>
              <a:t>,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генерал-майор </a:t>
            </a:r>
            <a:r>
              <a:rPr lang="ru-RU" sz="1800" dirty="0">
                <a:solidFill>
                  <a:srgbClr val="002060"/>
                </a:solidFill>
              </a:rPr>
              <a:t>И.Ф. </a:t>
            </a:r>
            <a:r>
              <a:rPr lang="ru-RU" sz="1800" dirty="0" err="1" smtClean="0">
                <a:solidFill>
                  <a:srgbClr val="002060"/>
                </a:solidFill>
              </a:rPr>
              <a:t>Городничев</a:t>
            </a:r>
            <a:r>
              <a:rPr lang="ru-RU" sz="1800" dirty="0">
                <a:solidFill>
                  <a:srgbClr val="002060"/>
                </a:solidFill>
              </a:rPr>
              <a:t>.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C00000"/>
                </a:solidFill>
              </a:rPr>
              <a:t>19 выпускников училища стали Героями Советского Союза. </a:t>
            </a:r>
            <a:br>
              <a:rPr lang="ru-RU" sz="1800" dirty="0">
                <a:solidFill>
                  <a:srgbClr val="C00000"/>
                </a:solidFill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639" y="3717032"/>
            <a:ext cx="2330285" cy="23789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504">
            <a:off x="622355" y="3619276"/>
            <a:ext cx="3848869" cy="2685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7"/>
          <a:stretch/>
        </p:blipFill>
        <p:spPr>
          <a:xfrm>
            <a:off x="4755278" y="3429000"/>
            <a:ext cx="2586405" cy="3065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0403">
            <a:off x="6895889" y="4627701"/>
            <a:ext cx="1470411" cy="1315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70420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Из истории  создания училища</a:t>
            </a:r>
            <a:r>
              <a:rPr lang="ru-RU" sz="2000" dirty="0" smtClean="0">
                <a:solidFill>
                  <a:srgbClr val="C00000"/>
                </a:solidFill>
              </a:rPr>
              <a:t>…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44823"/>
            <a:ext cx="4038600" cy="4896545"/>
          </a:xfrm>
        </p:spPr>
        <p:txBody>
          <a:bodyPr>
            <a:normAutofit fontScale="47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История института начинается с Первой школы погранохраны войск ОГПУ, созданной в ноябре 1930 года в городе Новый Петергоф Ленинградской области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Она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стала первым базовым учебным заведением, на основе которого формировались пограничные школы в Харькове, Москве, Ленинграде</a:t>
            </a:r>
            <a:r>
              <a:rPr lang="ru-RU" b="1" u="sng" dirty="0">
                <a:solidFill>
                  <a:schemeClr val="tx2">
                    <a:lumMod val="10000"/>
                  </a:schemeClr>
                </a:solidFill>
              </a:rPr>
              <a:t>, Саратове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и Орджоникидзе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В 1937 году школа преобразована  в училище НКВД  им. К</a:t>
            </a:r>
            <a:r>
              <a:rPr lang="ru-RU" dirty="0" smtClean="0">
                <a:solidFill>
                  <a:srgbClr val="002060"/>
                </a:solidFill>
              </a:rPr>
              <a:t>. Е .Ворошилова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В </a:t>
            </a:r>
            <a:r>
              <a:rPr lang="ru-RU" dirty="0">
                <a:solidFill>
                  <a:srgbClr val="C00000"/>
                </a:solidFill>
              </a:rPr>
              <a:t>первые месяцы Великой Отечественной войны курсанты и преподаватели стояли насмерть, обороняя Ленинград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В апреле 1942 года училище из блокадного города было передислоцировано в Саратов.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i="1" u="sng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10 февраля 1943 года Указом Президиума Верховного Совета СССР за образцовое выполнение боевых заданий командования на фронте, мужество, стойкость и отвагу в борьбе с немецко-фашистскими захватчиками училище было награждено орденом Красного Знамени</a:t>
            </a:r>
            <a:r>
              <a:rPr lang="ru-RU" sz="3600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2816"/>
            <a:ext cx="2857500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107">
            <a:off x="728788" y="470526"/>
            <a:ext cx="3535780" cy="1251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7"/>
          <a:stretch/>
        </p:blipFill>
        <p:spPr>
          <a:xfrm rot="804133">
            <a:off x="4640517" y="4086494"/>
            <a:ext cx="3415865" cy="1939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313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760813" cy="1044352"/>
          </a:xfrm>
        </p:spPr>
        <p:txBody>
          <a:bodyPr>
            <a:normAutofit fontScale="90000"/>
          </a:bodyPr>
          <a:lstStyle/>
          <a:p>
            <a:pPr>
              <a:tabLst>
                <a:tab pos="7800975" algn="l"/>
              </a:tabLst>
            </a:pPr>
            <a:r>
              <a:rPr lang="ru-RU" sz="2700" b="1" dirty="0" smtClean="0">
                <a:solidFill>
                  <a:srgbClr val="C00000"/>
                </a:solidFill>
                <a:effectLst/>
              </a:rPr>
              <a:t>Мой  дед  - </a:t>
            </a:r>
            <a:r>
              <a:rPr lang="ru-RU" sz="2700" b="1" i="1" dirty="0" smtClean="0">
                <a:solidFill>
                  <a:srgbClr val="C00000"/>
                </a:solidFill>
                <a:effectLst/>
              </a:rPr>
              <a:t>   </a:t>
            </a:r>
            <a:r>
              <a:rPr lang="ru-RU" sz="2700" b="1" dirty="0" smtClean="0">
                <a:solidFill>
                  <a:srgbClr val="C00000"/>
                </a:solidFill>
                <a:effectLst/>
              </a:rPr>
              <a:t>Батраков  Иван Александрович  1910 - 1969</a:t>
            </a:r>
            <a:r>
              <a:rPr lang="ru-RU" sz="2400" b="1" i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effectLst/>
              </a:rPr>
            </a:br>
            <a:r>
              <a:rPr lang="ru-RU" sz="1800" i="1" dirty="0" smtClean="0">
                <a:solidFill>
                  <a:srgbClr val="002060"/>
                </a:solidFill>
                <a:effectLst/>
              </a:rPr>
              <a:t> (отец  моего папы) 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2000" dirty="0" smtClean="0">
                <a:solidFill>
                  <a:srgbClr val="002060"/>
                </a:solidFill>
                <a:effectLst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35896" y="836712"/>
            <a:ext cx="4677461" cy="5775246"/>
          </a:xfrm>
        </p:spPr>
        <p:txBody>
          <a:bodyPr>
            <a:noAutofit/>
          </a:bodyPr>
          <a:lstStyle/>
          <a:p>
            <a:endParaRPr lang="ru-RU" sz="1200" i="1" dirty="0" smtClean="0">
              <a:solidFill>
                <a:srgbClr val="002060"/>
              </a:solidFill>
            </a:endParaRPr>
          </a:p>
          <a:p>
            <a:r>
              <a:rPr lang="ru-RU" sz="1200" i="1" dirty="0" smtClean="0">
                <a:solidFill>
                  <a:srgbClr val="002060"/>
                </a:solidFill>
              </a:rPr>
              <a:t>Родился </a:t>
            </a:r>
            <a:r>
              <a:rPr lang="ru-RU" sz="1200" i="1" dirty="0">
                <a:solidFill>
                  <a:srgbClr val="002060"/>
                </a:solidFill>
              </a:rPr>
              <a:t>25 июня 1910</a:t>
            </a:r>
            <a:r>
              <a:rPr lang="ru-RU" sz="1200" dirty="0">
                <a:solidFill>
                  <a:srgbClr val="002060"/>
                </a:solidFill>
              </a:rPr>
              <a:t> в  Сибири  в  Омской области 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 err="1">
                <a:solidFill>
                  <a:srgbClr val="002060"/>
                </a:solidFill>
              </a:rPr>
              <a:t>Крутинского</a:t>
            </a:r>
            <a:r>
              <a:rPr lang="ru-RU" sz="1200" dirty="0">
                <a:solidFill>
                  <a:srgbClr val="002060"/>
                </a:solidFill>
              </a:rPr>
              <a:t> района, селе Крутинка</a:t>
            </a:r>
            <a:r>
              <a:rPr lang="ru-RU" sz="1200" dirty="0" smtClean="0">
                <a:solidFill>
                  <a:srgbClr val="002060"/>
                </a:solidFill>
              </a:rPr>
              <a:t>.</a:t>
            </a:r>
          </a:p>
          <a:p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dirty="0">
                <a:solidFill>
                  <a:srgbClr val="C00000"/>
                </a:solidFill>
              </a:rPr>
              <a:t>В 1937 году он  окончил Саратовское  пограничное  училище и был направлен служить  в  Львовский военный округ, на западную границу</a:t>
            </a:r>
            <a:r>
              <a:rPr lang="ru-RU" sz="1200" dirty="0" smtClean="0">
                <a:solidFill>
                  <a:srgbClr val="C00000"/>
                </a:solidFill>
              </a:rPr>
              <a:t>.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  <a:p>
            <a:r>
              <a:rPr lang="ru-RU" sz="1200" dirty="0" smtClean="0">
                <a:solidFill>
                  <a:schemeClr val="tx2"/>
                </a:solidFill>
              </a:rPr>
              <a:t>Дед </a:t>
            </a:r>
            <a:r>
              <a:rPr lang="ru-RU" sz="1200" dirty="0">
                <a:solidFill>
                  <a:schemeClr val="tx2"/>
                </a:solidFill>
              </a:rPr>
              <a:t>был  начальником  штаба комендатуры  97 погранотряда  НКВД.</a:t>
            </a:r>
          </a:p>
          <a:p>
            <a:r>
              <a:rPr lang="ru-RU" sz="1200" dirty="0"/>
              <a:t> Воины 97-го погранотряда  вступили в бой уже на рассвете 22 июня 1941 года. В дальнейшем 97-й пограничный отряд участвовал в составе Юго-Западного фронта в обороне Киева на дальних и ближних подступах и  в ожесточенных боях под Уманью.</a:t>
            </a:r>
          </a:p>
          <a:p>
            <a:r>
              <a:rPr lang="ru-RU" sz="1200" dirty="0" smtClean="0"/>
              <a:t>10 </a:t>
            </a:r>
            <a:r>
              <a:rPr lang="ru-RU" sz="1200" dirty="0"/>
              <a:t>августа 1941 года юго-западнее Каменец-Подольска при прорыве </a:t>
            </a:r>
            <a:r>
              <a:rPr lang="ru-RU" sz="1200" dirty="0" smtClean="0"/>
              <a:t>противника, дед </a:t>
            </a:r>
            <a:r>
              <a:rPr lang="ru-RU" sz="1200" dirty="0"/>
              <a:t>получил тяжелое ранение головы</a:t>
            </a:r>
            <a:r>
              <a:rPr lang="ru-RU" sz="1200" dirty="0" smtClean="0"/>
              <a:t>.</a:t>
            </a:r>
          </a:p>
          <a:p>
            <a:r>
              <a:rPr lang="ru-RU" sz="1200" dirty="0"/>
              <a:t>После ранения Иван  Александрович  лечился  в Ростовском, а  затем в Бакинском  госпиталях  5-ть  месяцев. Потом  вернулся в строй и  принимал участие в обороне Кавказа</a:t>
            </a:r>
            <a:r>
              <a:rPr lang="ru-RU" sz="1200" dirty="0" smtClean="0"/>
              <a:t>.</a:t>
            </a:r>
          </a:p>
          <a:p>
            <a:r>
              <a:rPr lang="ru-RU" sz="1200" dirty="0"/>
              <a:t>Прошел всю Великую Отечественную войну.</a:t>
            </a:r>
          </a:p>
          <a:p>
            <a:endParaRPr lang="ru-RU" sz="1200" dirty="0" smtClean="0"/>
          </a:p>
          <a:p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ru-RU" sz="1200" dirty="0">
                <a:solidFill>
                  <a:schemeClr val="tx2">
                    <a:lumMod val="10000"/>
                  </a:schemeClr>
                </a:solidFill>
              </a:rPr>
              <a:t>Закончил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ее в </a:t>
            </a:r>
            <a:r>
              <a:rPr lang="ru-RU" sz="1200" dirty="0">
                <a:solidFill>
                  <a:schemeClr val="tx2">
                    <a:lumMod val="10000"/>
                  </a:schemeClr>
                </a:solidFill>
              </a:rPr>
              <a:t>звании -  капитана. </a:t>
            </a:r>
            <a:endParaRPr lang="ru-RU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1200" dirty="0"/>
          </a:p>
          <a:p>
            <a:r>
              <a:rPr lang="ru-RU" sz="1200" dirty="0">
                <a:solidFill>
                  <a:srgbClr val="002060"/>
                </a:solidFill>
              </a:rPr>
              <a:t>Его семья - моя бабушка Александра,  мой отец и его старший брат находились с ним во время боевых </a:t>
            </a:r>
            <a:r>
              <a:rPr lang="ru-RU" sz="1200" dirty="0" smtClean="0">
                <a:solidFill>
                  <a:srgbClr val="002060"/>
                </a:solidFill>
              </a:rPr>
              <a:t>действий 1941-1943. </a:t>
            </a:r>
            <a:r>
              <a:rPr lang="ru-RU" sz="1200" dirty="0">
                <a:solidFill>
                  <a:srgbClr val="002060"/>
                </a:solidFill>
              </a:rPr>
              <a:t>Был ранен и контужен старший сын Валерий</a:t>
            </a:r>
            <a:r>
              <a:rPr lang="ru-RU" sz="1200" dirty="0" smtClean="0">
                <a:solidFill>
                  <a:srgbClr val="002060"/>
                </a:solidFill>
              </a:rPr>
              <a:t>.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ru-RU" sz="1200" b="1" dirty="0" smtClean="0">
                <a:solidFill>
                  <a:schemeClr val="bg1"/>
                </a:solidFill>
              </a:rPr>
              <a:t>Батраков И. А. награжден</a:t>
            </a:r>
            <a:r>
              <a:rPr lang="ru-RU" sz="1200" dirty="0">
                <a:solidFill>
                  <a:schemeClr val="bg1"/>
                </a:solidFill>
              </a:rPr>
              <a:t>:  </a:t>
            </a:r>
            <a:r>
              <a:rPr lang="ru-RU" sz="1200" dirty="0" smtClean="0">
                <a:solidFill>
                  <a:srgbClr val="C00000"/>
                </a:solidFill>
              </a:rPr>
              <a:t>орденом   </a:t>
            </a:r>
            <a:r>
              <a:rPr lang="ru-RU" sz="1200" dirty="0">
                <a:solidFill>
                  <a:srgbClr val="C00000"/>
                </a:solidFill>
              </a:rPr>
              <a:t>«Отечественной войны  11 степени»,  орденом  «Красной Звезды», медалями  «За боевые заслуги» , « За оборону Кавказа», «За победу над Германией".</a:t>
            </a:r>
          </a:p>
          <a:p>
            <a:endParaRPr lang="ru-RU" sz="11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2" b="100000" l="1836" r="97797">
                        <a14:foregroundMark x1="10037" y1="30119" x2="30967" y2="4683"/>
                        <a14:foregroundMark x1="4039" y1="45087" x2="5263" y2="95960"/>
                        <a14:foregroundMark x1="68666" y1="69513" x2="94737" y2="81267"/>
                        <a14:foregroundMark x1="61812" y1="77686" x2="21420" y2="92654"/>
                        <a14:foregroundMark x1="42595" y1="97245" x2="90820" y2="98163"/>
                        <a14:foregroundMark x1="67809" y1="65289" x2="72583" y2="57484"/>
                        <a14:foregroundMark x1="75275" y1="29109" x2="76132" y2="41506"/>
                        <a14:foregroundMark x1="76132" y1="54178" x2="69155" y2="63361"/>
                        <a14:foregroundMark x1="76989" y1="29109" x2="76132" y2="54913"/>
                        <a14:backgroundMark x1="64749" y1="2112" x2="74419" y2="10836"/>
                        <a14:backgroundMark x1="75275" y1="11570" x2="79559" y2="27456"/>
                        <a14:backgroundMark x1="71726" y1="69881" x2="96940" y2="78972"/>
                        <a14:backgroundMark x1="68666" y1="68595" x2="75643" y2="70156"/>
                        <a14:backgroundMark x1="68299" y1="66942" x2="78703" y2="54178"/>
                        <a14:backgroundMark x1="77846" y1="25895" x2="77356" y2="5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440">
            <a:off x="931319" y="1161893"/>
            <a:ext cx="2088232" cy="2784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Объект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/>
          <a:stretch/>
        </p:blipFill>
        <p:spPr>
          <a:xfrm rot="21087044">
            <a:off x="640929" y="3522937"/>
            <a:ext cx="1839458" cy="2585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Объект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3"/>
          <a:stretch/>
        </p:blipFill>
        <p:spPr>
          <a:xfrm>
            <a:off x="1975435" y="4091678"/>
            <a:ext cx="1732469" cy="237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Объект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58" y="5645624"/>
            <a:ext cx="917098" cy="966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" name="Объект 4" descr="krzvezda"/>
          <p:cNvPicPr>
            <a:picLocks noChangeAspect="1"/>
          </p:cNvPicPr>
          <p:nvPr isPhoto="1"/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56" y="5342362"/>
            <a:ext cx="837558" cy="853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" name="Объект 1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000" b="91000" l="8286" r="38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2" t="7046" r="57128" b="12250"/>
          <a:stretch/>
        </p:blipFill>
        <p:spPr>
          <a:xfrm>
            <a:off x="8287700" y="3017851"/>
            <a:ext cx="583803" cy="1052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Объект 4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09" b="100000" l="4717" r="448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109063" y="4140351"/>
            <a:ext cx="517530" cy="1005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Объект 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6035" b="100000" l="4571" r="55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34" r="50000"/>
          <a:stretch/>
        </p:blipFill>
        <p:spPr>
          <a:xfrm>
            <a:off x="8287699" y="5161819"/>
            <a:ext cx="583803" cy="1067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9764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2447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За годы войны 1-е и 2-е танковые училища </a:t>
            </a:r>
            <a:r>
              <a:rPr lang="ru-RU" sz="2800" dirty="0" smtClean="0">
                <a:solidFill>
                  <a:srgbClr val="C00000"/>
                </a:solidFill>
              </a:rPr>
              <a:t>подготовили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C00000"/>
                </a:solidFill>
              </a:rPr>
              <a:t>12000 командиров и </a:t>
            </a:r>
            <a:r>
              <a:rPr lang="ru-RU" sz="2800" dirty="0" smtClean="0">
                <a:solidFill>
                  <a:srgbClr val="C00000"/>
                </a:solidFill>
              </a:rPr>
              <a:t>техников…</a:t>
            </a: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79712" y="3284984"/>
            <a:ext cx="1296145" cy="1800200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59936" cy="4392488"/>
          </a:xfrm>
        </p:spPr>
        <p:txBody>
          <a:bodyPr>
            <a:normAutofit fontScale="92500" lnSpcReduction="20000"/>
          </a:bodyPr>
          <a:lstStyle/>
          <a:p>
            <a:r>
              <a:rPr lang="ru-RU" sz="1500" dirty="0">
                <a:solidFill>
                  <a:srgbClr val="002060"/>
                </a:solidFill>
              </a:rPr>
              <a:t>В 1-м танковом училище готовили командиров и техников средних и легких танков. Там обучали воевать и на "иномарках", полученных по ленд-лизу, к примеру, на "Матильдах</a:t>
            </a:r>
            <a:r>
              <a:rPr lang="ru-RU" sz="1500" dirty="0" smtClean="0">
                <a:solidFill>
                  <a:srgbClr val="002060"/>
                </a:solidFill>
              </a:rPr>
              <a:t>".</a:t>
            </a:r>
          </a:p>
          <a:p>
            <a:endParaRPr lang="ru-RU" sz="1500" dirty="0" smtClean="0">
              <a:solidFill>
                <a:srgbClr val="002060"/>
              </a:solidFill>
            </a:endParaRPr>
          </a:p>
          <a:p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500" dirty="0">
                <a:solidFill>
                  <a:schemeClr val="tx2">
                    <a:lumMod val="10000"/>
                  </a:schemeClr>
                </a:solidFill>
              </a:rPr>
              <a:t>2-е танковое готовило командиров тяжелых танков</a:t>
            </a:r>
            <a:r>
              <a:rPr lang="ru-RU" sz="15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endParaRPr lang="ru-RU" sz="15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1500" dirty="0">
                <a:solidFill>
                  <a:srgbClr val="002060"/>
                </a:solidFill>
              </a:rPr>
              <a:t>В августе 1942 г. училище сформировало и отправило на Сталинградский фронт (в состав 10-й танковой бригады) танковую роту (старший лейтенант Поляков</a:t>
            </a:r>
            <a:r>
              <a:rPr lang="ru-RU" sz="1500" dirty="0" smtClean="0">
                <a:solidFill>
                  <a:srgbClr val="002060"/>
                </a:solidFill>
              </a:rPr>
              <a:t>).</a:t>
            </a:r>
          </a:p>
          <a:p>
            <a:endParaRPr lang="ru-RU" sz="1500" dirty="0" smtClean="0">
              <a:solidFill>
                <a:srgbClr val="002060"/>
              </a:solidFill>
            </a:endParaRPr>
          </a:p>
          <a:p>
            <a:r>
              <a:rPr lang="ru-RU" sz="15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В июле 1943 г</a:t>
            </a:r>
            <a:r>
              <a:rPr lang="ru-RU" sz="15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  <a:r>
              <a:rPr lang="ru-RU" sz="15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5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1-е танковое </a:t>
            </a:r>
            <a:r>
              <a:rPr lang="ru-RU" sz="15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училище</a:t>
            </a:r>
            <a:r>
              <a:rPr lang="ru-RU" sz="15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приказом </a:t>
            </a:r>
            <a:r>
              <a:rPr lang="ru-RU" sz="15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НКО СССР № 0333 от 6.05.43 г. переведено на новый профиль обучения - лейтенантов на танки Т-34</a:t>
            </a:r>
            <a:r>
              <a:rPr lang="ru-RU" sz="15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ru-RU" sz="15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ru-RU" sz="15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1500" dirty="0">
                <a:solidFill>
                  <a:srgbClr val="002060"/>
                </a:solidFill>
              </a:rPr>
              <a:t>В 1943-44 гг. училищем два раза выпущены чехословацкие и польские танкисты.</a:t>
            </a:r>
          </a:p>
          <a:p>
            <a:endParaRPr lang="ru-RU" sz="1500" dirty="0"/>
          </a:p>
          <a:p>
            <a:pPr marL="0" indent="0">
              <a:buNone/>
            </a:pPr>
            <a:endParaRPr lang="ru-RU" sz="15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1500" dirty="0" smtClean="0">
                <a:solidFill>
                  <a:srgbClr val="C00000"/>
                </a:solidFill>
              </a:rPr>
              <a:t>130 </a:t>
            </a:r>
            <a:r>
              <a:rPr lang="ru-RU" sz="1500" dirty="0">
                <a:solidFill>
                  <a:srgbClr val="C00000"/>
                </a:solidFill>
              </a:rPr>
              <a:t>их выпускников стали Героями Советского Союза. </a:t>
            </a:r>
          </a:p>
          <a:p>
            <a:endParaRPr lang="ru-RU" sz="1400" dirty="0"/>
          </a:p>
        </p:txBody>
      </p:sp>
      <p:pic>
        <p:nvPicPr>
          <p:cNvPr id="9" name="Объект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0666">
            <a:off x="569927" y="2115260"/>
            <a:ext cx="3571071" cy="207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" r="5896" b="15906"/>
          <a:stretch/>
        </p:blipFill>
        <p:spPr>
          <a:xfrm rot="831042">
            <a:off x="1801502" y="4090681"/>
            <a:ext cx="2580256" cy="1832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Объект 7" descr="0_5f2dc_8c8b0d13_XL"/>
          <p:cNvPicPr>
            <a:picLocks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3466">
            <a:off x="485569" y="4516650"/>
            <a:ext cx="1702012" cy="16932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35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562" y="307840"/>
            <a:ext cx="8229600" cy="303144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>Из истории  создания училища….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В 1931-32 гг. курсанты участвовали в строительстве завода "Комбайн".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Первый набор курсантов-танкистов с 1 июля 1932 г.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К 1935 году имела 700 курсантов и готовила лейтенантов - командиров взводов </a:t>
            </a:r>
            <a:r>
              <a:rPr lang="ru-RU" sz="1600" dirty="0" smtClean="0">
                <a:solidFill>
                  <a:srgbClr val="002060"/>
                </a:solidFill>
              </a:rPr>
              <a:t>Т-26.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78016" y="1986064"/>
            <a:ext cx="6221534" cy="418336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2 июля 1943 г. Указом Президиума Верховного Совета СССР </a:t>
            </a:r>
          </a:p>
          <a:p>
            <a:r>
              <a:rPr lang="ru-RU" sz="1400" i="1" dirty="0" smtClean="0">
                <a:solidFill>
                  <a:srgbClr val="C00000"/>
                </a:solidFill>
              </a:rPr>
              <a:t>1-е Саратовское Краснознаменное танковое училищ</a:t>
            </a:r>
            <a:r>
              <a:rPr lang="ru-RU" sz="1400" dirty="0" smtClean="0">
                <a:solidFill>
                  <a:srgbClr val="C00000"/>
                </a:solidFill>
              </a:rPr>
              <a:t>е в ознаменование 25-й его годовщины за выдающиеся успехи в подготовке командных кадров и боевые заслуги перед Родиной награждено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C00000"/>
                </a:solidFill>
              </a:rPr>
              <a:t>       орденом Красной Звезды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C00000"/>
                </a:solidFill>
              </a:rPr>
              <a:t>       </a:t>
            </a:r>
          </a:p>
          <a:p>
            <a:pPr marL="0" indent="0">
              <a:buNone/>
            </a:pPr>
            <a:endParaRPr lang="ru-RU" sz="1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C00000"/>
                </a:solidFill>
              </a:rPr>
              <a:t>         и ему присвоено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 имя Героя    Советского Союза генерал-майора  </a:t>
            </a:r>
            <a:r>
              <a:rPr lang="ru-RU" sz="1600" dirty="0" smtClean="0">
                <a:solidFill>
                  <a:srgbClr val="C00000"/>
                </a:solidFill>
              </a:rPr>
              <a:t>А. И. </a:t>
            </a:r>
            <a:r>
              <a:rPr lang="ru-RU" sz="1600" dirty="0" err="1" smtClean="0">
                <a:solidFill>
                  <a:srgbClr val="C00000"/>
                </a:solidFill>
              </a:rPr>
              <a:t>Лизюкова</a:t>
            </a:r>
            <a:r>
              <a:rPr lang="ru-RU" sz="1600" dirty="0" smtClean="0">
                <a:solidFill>
                  <a:srgbClr val="C00000"/>
                </a:solidFill>
              </a:rPr>
              <a:t> .  </a:t>
            </a:r>
          </a:p>
          <a:p>
            <a:endParaRPr lang="ru-RU" sz="1600" dirty="0" smtClean="0"/>
          </a:p>
          <a:p>
            <a:pPr marL="0" indent="0">
              <a:buNone/>
            </a:pPr>
            <a:endParaRPr lang="ru-RU" sz="14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1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</a:rPr>
              <a:t>      </a:t>
            </a:r>
            <a:endParaRPr lang="ru-RU" sz="1400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1187624" y="2348880"/>
            <a:ext cx="1065809" cy="16561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3644">
            <a:off x="640473" y="4027864"/>
            <a:ext cx="338437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Объект 4" descr="krzvezda"/>
          <p:cNvPicPr>
            <a:picLocks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829049"/>
            <a:ext cx="837558" cy="853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Объект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1" t="19587" r="7091" b="26264"/>
          <a:stretch/>
        </p:blipFill>
        <p:spPr>
          <a:xfrm>
            <a:off x="4860031" y="4461654"/>
            <a:ext cx="3436375" cy="1640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Объект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4" r="24341"/>
          <a:stretch/>
        </p:blipFill>
        <p:spPr>
          <a:xfrm rot="21320308">
            <a:off x="4477555" y="3888455"/>
            <a:ext cx="2097263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Объект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66"/>
          <a:stretch/>
        </p:blipFill>
        <p:spPr>
          <a:xfrm>
            <a:off x="408114" y="1823564"/>
            <a:ext cx="2372037" cy="2260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23273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52399"/>
            <a:ext cx="8820472" cy="140439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/>
              </a:rPr>
              <a:t>Мой прадед  - Рязанов Владимир Федорович </a:t>
            </a:r>
            <a:r>
              <a:rPr lang="ru-RU" sz="2400" b="1" dirty="0" smtClean="0">
                <a:solidFill>
                  <a:srgbClr val="C00000"/>
                </a:solidFill>
                <a:effectLst/>
              </a:rPr>
              <a:t> 1916 -1972   </a:t>
            </a:r>
            <a:r>
              <a:rPr lang="ru-RU" sz="2400" b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/>
              </a:rPr>
            </a:br>
            <a:r>
              <a:rPr lang="ru-RU" sz="1600" b="1" i="1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1600" i="1" dirty="0">
                <a:solidFill>
                  <a:srgbClr val="002060"/>
                </a:solidFill>
                <a:effectLst/>
              </a:rPr>
              <a:t>(дед </a:t>
            </a:r>
            <a:r>
              <a:rPr lang="ru-RU" sz="1600" i="1" dirty="0" smtClean="0">
                <a:solidFill>
                  <a:srgbClr val="002060"/>
                </a:solidFill>
                <a:effectLst/>
              </a:rPr>
              <a:t> моей </a:t>
            </a:r>
            <a:r>
              <a:rPr lang="ru-RU" sz="1600" i="1" dirty="0">
                <a:solidFill>
                  <a:srgbClr val="002060"/>
                </a:solidFill>
                <a:effectLst/>
              </a:rPr>
              <a:t>мамы</a:t>
            </a:r>
            <a:r>
              <a:rPr lang="ru-RU" sz="1600" i="1" dirty="0" smtClean="0">
                <a:solidFill>
                  <a:srgbClr val="002060"/>
                </a:solidFill>
                <a:effectLst/>
              </a:rPr>
              <a:t>)</a:t>
            </a:r>
            <a:br>
              <a:rPr lang="ru-RU" sz="1600" i="1" dirty="0" smtClean="0">
                <a:solidFill>
                  <a:srgbClr val="002060"/>
                </a:solidFill>
                <a:effectLst/>
              </a:rPr>
            </a:br>
            <a:r>
              <a:rPr lang="ru-RU" sz="1600" i="1" dirty="0">
                <a:solidFill>
                  <a:srgbClr val="002060"/>
                </a:solidFill>
                <a:effectLst/>
              </a:rPr>
              <a:t/>
            </a:r>
            <a:br>
              <a:rPr lang="ru-RU" sz="1600" i="1" dirty="0">
                <a:solidFill>
                  <a:srgbClr val="002060"/>
                </a:solidFill>
                <a:effectLst/>
              </a:rPr>
            </a:br>
            <a:endParaRPr lang="ru-RU" sz="1600" i="1" dirty="0">
              <a:solidFill>
                <a:srgbClr val="002060"/>
              </a:solidFill>
            </a:endParaRPr>
          </a:p>
        </p:txBody>
      </p:sp>
      <p:pic>
        <p:nvPicPr>
          <p:cNvPr id="10" name="Объект 9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34750"/>
            <a:ext cx="1960193" cy="980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8205" y="1196752"/>
            <a:ext cx="4986956" cy="5439595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Родился 28 июля 1916 года в  Тамбовской области </a:t>
            </a:r>
            <a:r>
              <a:rPr lang="ru-RU" sz="1200" dirty="0" err="1">
                <a:solidFill>
                  <a:srgbClr val="002060"/>
                </a:solidFill>
              </a:rPr>
              <a:t>Ржакского</a:t>
            </a:r>
            <a:r>
              <a:rPr lang="ru-RU" sz="1200" dirty="0">
                <a:solidFill>
                  <a:srgbClr val="002060"/>
                </a:solidFill>
              </a:rPr>
              <a:t> района,  село Большая Ржакса. В 1933 году окончил  сельскую школу.</a:t>
            </a:r>
          </a:p>
          <a:p>
            <a:r>
              <a:rPr lang="ru-RU" sz="1200" dirty="0">
                <a:solidFill>
                  <a:schemeClr val="tx2">
                    <a:lumMod val="10000"/>
                  </a:schemeClr>
                </a:solidFill>
              </a:rPr>
              <a:t>А  1937 году был призван в ряды Красной армии,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1938-1940 гг</a:t>
            </a:r>
            <a:r>
              <a:rPr lang="ru-RU" sz="1200" dirty="0">
                <a:solidFill>
                  <a:schemeClr val="tx2">
                    <a:lumMod val="10000"/>
                  </a:schemeClr>
                </a:solidFill>
              </a:rPr>
              <a:t>. служил на южной границе с   Афганистаном (г. Шаартуз). </a:t>
            </a:r>
            <a:endParaRPr lang="ru-RU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dirty="0">
                <a:solidFill>
                  <a:srgbClr val="C00000"/>
                </a:solidFill>
              </a:rPr>
              <a:t>С 1940-1943 гг. был курсантом Саратовского 1-го танкового училища, которое закончил с отличием и был отправлен на стажировку в район Курской дуги, но , по решению командования был отозван из действующей армии в тыл для дальнейшего прохождения службы в качестве преподавателя </a:t>
            </a:r>
            <a:endParaRPr lang="ru-RU" sz="1200" dirty="0" smtClean="0">
              <a:solidFill>
                <a:srgbClr val="C00000"/>
              </a:solidFill>
            </a:endParaRPr>
          </a:p>
          <a:p>
            <a:r>
              <a:rPr lang="ru-RU" sz="1200" dirty="0" smtClean="0">
                <a:solidFill>
                  <a:srgbClr val="C00000"/>
                </a:solidFill>
              </a:rPr>
              <a:t>1-го  </a:t>
            </a:r>
            <a:r>
              <a:rPr lang="ru-RU" sz="1200" dirty="0">
                <a:solidFill>
                  <a:srgbClr val="C00000"/>
                </a:solidFill>
              </a:rPr>
              <a:t>Саратовского танкового училища, где он оставался в этой должности до конца войны. </a:t>
            </a:r>
            <a:endParaRPr lang="ru-RU" sz="1200" dirty="0" smtClean="0">
              <a:solidFill>
                <a:srgbClr val="C00000"/>
              </a:solidFill>
            </a:endParaRPr>
          </a:p>
          <a:p>
            <a:endParaRPr lang="ru-RU" sz="1200" dirty="0"/>
          </a:p>
          <a:p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Войну </a:t>
            </a:r>
            <a:r>
              <a:rPr lang="ru-RU" sz="1200" dirty="0">
                <a:solidFill>
                  <a:schemeClr val="tx2">
                    <a:lumMod val="10000"/>
                  </a:schemeClr>
                </a:solidFill>
              </a:rPr>
              <a:t>закончил в звании - капитана  танковых войск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endParaRPr lang="ru-RU" sz="1200" dirty="0"/>
          </a:p>
          <a:p>
            <a:r>
              <a:rPr lang="ru-RU" sz="1200" dirty="0"/>
              <a:t>С 1945- 1947  служил на границе с Венгрией в Западной  Украине (городе Виноградове), где родилась моя бабушка Валя, и где в послевоенное время было неспокойно из-за действующих на этой территории </a:t>
            </a:r>
            <a:r>
              <a:rPr lang="ru-RU" sz="1200" dirty="0" err="1"/>
              <a:t>бандеровских</a:t>
            </a:r>
            <a:r>
              <a:rPr lang="ru-RU" sz="1200" dirty="0"/>
              <a:t>  соединений</a:t>
            </a:r>
            <a:r>
              <a:rPr lang="ru-RU" sz="1200" dirty="0" smtClean="0"/>
              <a:t>..</a:t>
            </a:r>
          </a:p>
          <a:p>
            <a:pPr marL="0" indent="0">
              <a:buNone/>
            </a:pPr>
            <a:r>
              <a:rPr lang="ru-RU" sz="1200" dirty="0" smtClean="0"/>
              <a:t>.</a:t>
            </a:r>
            <a:endParaRPr lang="ru-RU" sz="1200" dirty="0"/>
          </a:p>
          <a:p>
            <a:r>
              <a:rPr lang="ru-RU" sz="1200" b="1" dirty="0" smtClean="0">
                <a:solidFill>
                  <a:schemeClr val="bg1"/>
                </a:solidFill>
              </a:rPr>
              <a:t>Рязанов В.Ф. награжден</a:t>
            </a:r>
            <a:r>
              <a:rPr lang="ru-RU" sz="1200" dirty="0">
                <a:solidFill>
                  <a:schemeClr val="bg1"/>
                </a:solidFill>
              </a:rPr>
              <a:t>:</a:t>
            </a:r>
            <a:r>
              <a:rPr lang="ru-RU" sz="1200" dirty="0">
                <a:solidFill>
                  <a:srgbClr val="C00000"/>
                </a:solidFill>
              </a:rPr>
              <a:t> Орденом «Красной звезды»  №2564382. За заслуги в развитии военной науки и техники, подготовке кадров для Вооруженных Сил СССР, медалями "За боевые  заслуги",  "За  победу над Германией". </a:t>
            </a:r>
            <a:endParaRPr lang="ru-RU" sz="1200" dirty="0" smtClean="0">
              <a:solidFill>
                <a:srgbClr val="C00000"/>
              </a:solidFill>
            </a:endParaRPr>
          </a:p>
          <a:p>
            <a:endParaRPr lang="ru-RU" sz="1200" dirty="0">
              <a:solidFill>
                <a:srgbClr val="C00000"/>
              </a:solidFill>
            </a:endParaRPr>
          </a:p>
          <a:p>
            <a:r>
              <a:rPr lang="ru-RU" sz="1200" dirty="0">
                <a:solidFill>
                  <a:srgbClr val="002060"/>
                </a:solidFill>
              </a:rPr>
              <a:t>Умер 8 августа 1972  после тяжелой и продолжительной болезни.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rgbClr val="002060"/>
                </a:solidFill>
              </a:rPr>
              <a:t>       </a:t>
            </a:r>
            <a:r>
              <a:rPr lang="ru-RU" sz="1200" dirty="0">
                <a:solidFill>
                  <a:srgbClr val="002060"/>
                </a:solidFill>
              </a:rPr>
              <a:t>Похоронен  на Воскресенском кладбище  города </a:t>
            </a:r>
            <a:r>
              <a:rPr lang="ru-RU" sz="1200" dirty="0" smtClean="0">
                <a:solidFill>
                  <a:srgbClr val="002060"/>
                </a:solidFill>
              </a:rPr>
              <a:t>Саратова.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4" t="4671" r="10151" b="7289"/>
          <a:stretch/>
        </p:blipFill>
        <p:spPr>
          <a:xfrm>
            <a:off x="251520" y="1538992"/>
            <a:ext cx="2263117" cy="27822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Объект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b="3254"/>
          <a:stretch/>
        </p:blipFill>
        <p:spPr>
          <a:xfrm>
            <a:off x="2514637" y="1538992"/>
            <a:ext cx="1512168" cy="1885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" r="4214" b="3391"/>
          <a:stretch/>
        </p:blipFill>
        <p:spPr>
          <a:xfrm rot="554795">
            <a:off x="2568355" y="2780927"/>
            <a:ext cx="1493764" cy="2294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7487">
            <a:off x="866327" y="5052298"/>
            <a:ext cx="1651000" cy="1238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Объект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" r="5928" b="7761"/>
          <a:stretch/>
        </p:blipFill>
        <p:spPr>
          <a:xfrm rot="21051082">
            <a:off x="2657962" y="3939808"/>
            <a:ext cx="1314549" cy="1908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Объект 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035" b="100000" l="4571" r="55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34" r="50000"/>
          <a:stretch/>
        </p:blipFill>
        <p:spPr>
          <a:xfrm>
            <a:off x="3112201" y="5433223"/>
            <a:ext cx="554698" cy="101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Объект 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667" b="99333" l="6286" r="44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7" t="2645" r="56304" b="6774"/>
          <a:stretch/>
        </p:blipFill>
        <p:spPr>
          <a:xfrm rot="20376040">
            <a:off x="2711658" y="5472217"/>
            <a:ext cx="473074" cy="95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77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1876</TotalTime>
  <Words>1111</Words>
  <Application>Microsoft Office PowerPoint</Application>
  <PresentationFormat>Экран (4:3)</PresentationFormat>
  <Paragraphs>204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История моей страны, моего города, моей семьи…</vt:lpstr>
      <vt:lpstr>В годы войны Саратов был мощным центром подготовки бойцов и командиров Красной армии.  Наиболее известными военными училищами были  1-е и 2-е танковые, пехотное и пограничное.  Всего же их было более десяти…. </vt:lpstr>
      <vt:lpstr> Герои Великой Отечественной войны 1941-1945</vt:lpstr>
      <vt:lpstr>Саратовское военное училище пограничной и внутренней охраны НКВД  образованное в 1932 году как 4-я школа пограничной охраны и войск ОГПУ,  в годы войны, кроме основных специальностей, готовило политруков, командиров химических подразделений, связистов, сапёров, радиооператоров, медиков и ветеринаров.  Более шести тысяч специалистов ушли отсюда на фронт…   Командовали училищем  полковник А.В. Воробейников,  генерал-майор И.Ф. Городничев.  19 выпускников училища стали Героями Советского Союза.  </vt:lpstr>
      <vt:lpstr>Из истории  создания училища… </vt:lpstr>
      <vt:lpstr>Мой  дед  -    Батраков  Иван Александрович  1910 - 1969  (отец  моего папы)  </vt:lpstr>
      <vt:lpstr>За годы войны 1-е и 2-е танковые училища подготовили  12000 командиров и техников… </vt:lpstr>
      <vt:lpstr>Из истории  создания училища…. В 1931-32 гг. курсанты участвовали в строительстве завода "Комбайн".  Первый набор курсантов-танкистов с 1 июля 1932 г.  К 1935 году имела 700 курсантов и готовила лейтенантов - командиров взводов Т-26.  </vt:lpstr>
      <vt:lpstr>Мой прадед  - Рязанов Владимир Федорович  1916 -1972     (дед  моей мамы)  </vt:lpstr>
      <vt:lpstr>Музей  танкового училища им. А.И. Лизюкова</vt:lpstr>
      <vt:lpstr>Различные  виды вооружения разных  лет… </vt:lpstr>
      <vt:lpstr>Список  использованных документов: </vt:lpstr>
      <vt:lpstr>   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Anna</dc:creator>
  <cp:lastModifiedBy>Anna</cp:lastModifiedBy>
  <cp:revision>176</cp:revision>
  <dcterms:created xsi:type="dcterms:W3CDTF">2015-01-26T13:24:55Z</dcterms:created>
  <dcterms:modified xsi:type="dcterms:W3CDTF">2019-01-26T23:30:28Z</dcterms:modified>
</cp:coreProperties>
</file>