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DC21FD57-1B0A-45CA-9EF3-20677974DA50}" type="datetimeFigureOut">
              <a:rPr lang="en-US" smtClean="0"/>
              <a:t>1/27/2019</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54C8C5FD-0B0D-4136-8A5E-7E6FF7343FC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21FD57-1B0A-45CA-9EF3-20677974DA50}" type="datetimeFigureOut">
              <a:rPr lang="en-US" smtClean="0"/>
              <a:t>1/27/2019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21FD57-1B0A-45CA-9EF3-20677974DA50}" type="datetimeFigureOut">
              <a:rPr lang="en-US" smtClean="0"/>
              <a:t>1/27/2019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21FD57-1B0A-45CA-9EF3-20677974DA50}" type="datetimeFigureOut">
              <a:rPr lang="en-US" smtClean="0"/>
              <a:t>1/27/2019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C21FD57-1B0A-45CA-9EF3-20677974DA50}" type="datetimeFigureOut">
              <a:rPr lang="en-US" smtClean="0"/>
              <a:t>1/27/2019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C8C5FD-0B0D-4136-8A5E-7E6FF7343FC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C21FD57-1B0A-45CA-9EF3-20677974DA50}" type="datetimeFigureOut">
              <a:rPr lang="en-US" smtClean="0"/>
              <a:t>1/27/2019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C21FD57-1B0A-45CA-9EF3-20677974DA50}" type="datetimeFigureOut">
              <a:rPr lang="en-US" smtClean="0"/>
              <a:t>1/27/2019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DC21FD57-1B0A-45CA-9EF3-20677974DA50}" type="datetimeFigureOut">
              <a:rPr lang="en-US" smtClean="0"/>
              <a:t>1/27/2019</a:t>
            </a:fld>
            <a:endParaRPr lang="en-US"/>
          </a:p>
        </p:txBody>
      </p:sp>
      <p:sp>
        <p:nvSpPr>
          <p:cNvPr id="8" name="Номер слайда 7"/>
          <p:cNvSpPr>
            <a:spLocks noGrp="1"/>
          </p:cNvSpPr>
          <p:nvPr>
            <p:ph type="sldNum" sz="quarter" idx="11"/>
          </p:nvPr>
        </p:nvSpPr>
        <p:spPr/>
        <p:txBody>
          <a:bodyPr/>
          <a:lstStyle/>
          <a:p>
            <a:fld id="{54C8C5FD-0B0D-4136-8A5E-7E6FF7343FC3}" type="slidenum">
              <a:rPr lang="en-US" smtClean="0"/>
              <a:t>‹#›</a:t>
            </a:fld>
            <a:endParaRPr lang="en-US"/>
          </a:p>
        </p:txBody>
      </p:sp>
      <p:sp>
        <p:nvSpPr>
          <p:cNvPr id="9" name="Нижний колонтитул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21FD57-1B0A-45CA-9EF3-20677974DA50}" type="datetimeFigureOut">
              <a:rPr lang="en-US" smtClean="0"/>
              <a:t>1/27/2019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C21FD57-1B0A-45CA-9EF3-20677974DA50}" type="datetimeFigureOut">
              <a:rPr lang="en-US" smtClean="0"/>
              <a:t>1/27/2019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156448" y="6422064"/>
            <a:ext cx="762000" cy="365125"/>
          </a:xfrm>
        </p:spPr>
        <p:txBody>
          <a:bodyPr/>
          <a:lstStyle/>
          <a:p>
            <a:fld id="{54C8C5FD-0B0D-4136-8A5E-7E6FF7343FC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DC21FD57-1B0A-45CA-9EF3-20677974DA50}" type="datetimeFigureOut">
              <a:rPr lang="en-US" smtClean="0"/>
              <a:t>1/27/2019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4C8C5FD-0B0D-4136-8A5E-7E6FF7343FC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C21FD57-1B0A-45CA-9EF3-20677974DA50}" type="datetimeFigureOut">
              <a:rPr lang="en-US" smtClean="0"/>
              <a:t>1/27/2019</a:t>
            </a:fld>
            <a:endParaRPr lang="en-US"/>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4C8C5FD-0B0D-4136-8A5E-7E6FF7343FC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938992"/>
          </a:xfrm>
          <a:prstGeom prst="rect">
            <a:avLst/>
          </a:prstGeom>
          <a:noFill/>
        </p:spPr>
        <p:txBody>
          <a:bodyPr wrap="square" rtlCol="0">
            <a:spAutoFit/>
          </a:bodyPr>
          <a:lstStyle/>
          <a:p>
            <a:pPr algn="ctr"/>
            <a:r>
              <a:rPr lang="ru-RU" sz="2400" b="1" dirty="0" smtClean="0">
                <a:latin typeface="Times New Roman" panose="02020603050405020304" pitchFamily="18" charset="0"/>
                <a:cs typeface="Times New Roman" panose="02020603050405020304" pitchFamily="18" charset="0"/>
              </a:rPr>
              <a:t>ФЕДЕРАЛЬНОЕ ГОСУДАРСТВЕННОЕ БЮДЖЕТНОЕ ОБРАЗОВАТЕЛЬНОЕ УЧРЕЖДЕНИЕ ВЫСШЕГО ПРОФЕССИОНАЛЬНОГО ОБРАЗОВАНИЯ «ОМСКИЙ ГОСУДРАСТВЕННЫЙ АГРАРНЫЙ УНИВЕРСИТЕТ ИМЕНИ П.А. СТОЛЫПИНА»</a:t>
            </a:r>
            <a:endParaRPr lang="en-US" sz="24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0" y="2636912"/>
            <a:ext cx="9144000" cy="1323439"/>
          </a:xfrm>
          <a:prstGeom prst="rect">
            <a:avLst/>
          </a:prstGeom>
        </p:spPr>
        <p:txBody>
          <a:bodyPr wrap="square">
            <a:spAutoFit/>
          </a:bodyPr>
          <a:lstStyle/>
          <a:p>
            <a:pPr algn="ctr"/>
            <a:r>
              <a:rPr lang="ru-RU" sz="4000" b="1" dirty="0">
                <a:latin typeface="Times New Roman" panose="02020603050405020304" pitchFamily="18" charset="0"/>
                <a:cs typeface="Times New Roman" panose="02020603050405020304" pitchFamily="18" charset="0"/>
              </a:rPr>
              <a:t>"Омичи-герои: </a:t>
            </a:r>
            <a:endParaRPr lang="ru-RU" sz="4000" b="1" dirty="0" smtClean="0">
              <a:latin typeface="Times New Roman" panose="02020603050405020304" pitchFamily="18" charset="0"/>
              <a:cs typeface="Times New Roman" panose="02020603050405020304" pitchFamily="18" charset="0"/>
            </a:endParaRPr>
          </a:p>
          <a:p>
            <a:pPr algn="ctr"/>
            <a:r>
              <a:rPr lang="ru-RU" sz="4000" b="1" dirty="0" smtClean="0">
                <a:latin typeface="Times New Roman" panose="02020603050405020304" pitchFamily="18" charset="0"/>
                <a:cs typeface="Times New Roman" panose="02020603050405020304" pitchFamily="18" charset="0"/>
              </a:rPr>
              <a:t>Александр Терентьевич Алтунин"</a:t>
            </a:r>
            <a:endParaRPr lang="en-US" sz="40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0" y="5842337"/>
            <a:ext cx="9144000" cy="1015663"/>
          </a:xfrm>
          <a:prstGeom prst="rect">
            <a:avLst/>
          </a:prstGeom>
          <a:noFill/>
        </p:spPr>
        <p:txBody>
          <a:bodyPr wrap="square" rtlCol="0">
            <a:spAutoFit/>
          </a:bodyPr>
          <a:lstStyle/>
          <a:p>
            <a:pPr algn="r"/>
            <a:r>
              <a:rPr lang="ru-RU" sz="2000" dirty="0" smtClean="0"/>
              <a:t>Выполнил студент 1-го курса:</a:t>
            </a:r>
          </a:p>
          <a:p>
            <a:pPr algn="r"/>
            <a:r>
              <a:rPr lang="ru-RU" sz="2000" dirty="0" smtClean="0"/>
              <a:t/>
            </a:r>
            <a:br>
              <a:rPr lang="ru-RU" sz="2000" dirty="0" smtClean="0"/>
            </a:br>
            <a:r>
              <a:rPr lang="ru-RU" sz="2000" dirty="0" smtClean="0"/>
              <a:t>Кашин Алексей Александрович</a:t>
            </a:r>
            <a:endParaRPr lang="en-US" sz="2000" dirty="0"/>
          </a:p>
        </p:txBody>
      </p:sp>
    </p:spTree>
    <p:extLst>
      <p:ext uri="{BB962C8B-B14F-4D97-AF65-F5344CB8AC3E}">
        <p14:creationId xmlns:p14="http://schemas.microsoft.com/office/powerpoint/2010/main" val="93994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okn-mk.mkrf.ru/maps/show/id/20240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9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0" y="-13889"/>
            <a:ext cx="4572000" cy="5909310"/>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Родился в деревне </a:t>
            </a:r>
            <a:r>
              <a:rPr lang="ru-RU" dirty="0" err="1">
                <a:latin typeface="Times New Roman" panose="02020603050405020304" pitchFamily="18" charset="0"/>
                <a:cs typeface="Times New Roman" panose="02020603050405020304" pitchFamily="18" charset="0"/>
              </a:rPr>
              <a:t>Стеклянка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Калачинского</a:t>
            </a:r>
            <a:r>
              <a:rPr lang="ru-RU" dirty="0">
                <a:latin typeface="Times New Roman" panose="02020603050405020304" pitchFamily="18" charset="0"/>
                <a:cs typeface="Times New Roman" panose="02020603050405020304" pitchFamily="18" charset="0"/>
              </a:rPr>
              <a:t> уезда Омской </a:t>
            </a:r>
            <a:r>
              <a:rPr lang="ru-RU" dirty="0" smtClean="0">
                <a:latin typeface="Times New Roman" panose="02020603050405020304" pitchFamily="18" charset="0"/>
                <a:cs typeface="Times New Roman" panose="02020603050405020304" pitchFamily="18" charset="0"/>
              </a:rPr>
              <a:t>губернии</a:t>
            </a:r>
            <a:r>
              <a:rPr lang="ru-RU" dirty="0">
                <a:latin typeface="Times New Roman" panose="02020603050405020304" pitchFamily="18" charset="0"/>
                <a:cs typeface="Times New Roman" panose="02020603050405020304" pitchFamily="18" charset="0"/>
              </a:rPr>
              <a:t> в семье крестьянина. Русский.</a:t>
            </a:r>
          </a:p>
          <a:p>
            <a:pPr algn="just"/>
            <a:r>
              <a:rPr lang="ru-RU" dirty="0">
                <a:latin typeface="Times New Roman" panose="02020603050405020304" pitchFamily="18" charset="0"/>
                <a:cs typeface="Times New Roman" panose="02020603050405020304" pitchFamily="18" charset="0"/>
              </a:rPr>
              <a:t>Окончил 8 классов средней школы в селе </a:t>
            </a:r>
            <a:r>
              <a:rPr lang="ru-RU" dirty="0" err="1">
                <a:latin typeface="Times New Roman" panose="02020603050405020304" pitchFamily="18" charset="0"/>
                <a:cs typeface="Times New Roman" panose="02020603050405020304" pitchFamily="18" charset="0"/>
              </a:rPr>
              <a:t>Изылбаш</a:t>
            </a:r>
            <a:r>
              <a:rPr lang="ru-RU" dirty="0">
                <a:latin typeface="Times New Roman" panose="02020603050405020304" pitchFamily="18" charset="0"/>
                <a:cs typeface="Times New Roman" panose="02020603050405020304" pitchFamily="18" charset="0"/>
              </a:rPr>
              <a:t> (ныне село Иртыш) Черлакского района на родине в 1937 году. Работал счетоводом </a:t>
            </a:r>
            <a:r>
              <a:rPr lang="ru-RU" dirty="0" err="1">
                <a:latin typeface="Times New Roman" panose="02020603050405020304" pitchFamily="18" charset="0"/>
                <a:cs typeface="Times New Roman" panose="02020603050405020304" pitchFamily="18" charset="0"/>
              </a:rPr>
              <a:t>Молотовского</a:t>
            </a:r>
            <a:r>
              <a:rPr lang="ru-RU" dirty="0">
                <a:latin typeface="Times New Roman" panose="02020603050405020304" pitchFamily="18" charset="0"/>
                <a:cs typeface="Times New Roman" panose="02020603050405020304" pitchFamily="18" charset="0"/>
              </a:rPr>
              <a:t> районного финансового отдела в селе </a:t>
            </a:r>
            <a:r>
              <a:rPr lang="ru-RU" dirty="0" err="1">
                <a:latin typeface="Times New Roman" panose="02020603050405020304" pitchFamily="18" charset="0"/>
                <a:cs typeface="Times New Roman" panose="02020603050405020304" pitchFamily="18" charset="0"/>
              </a:rPr>
              <a:t>Молотово</a:t>
            </a:r>
            <a:r>
              <a:rPr lang="ru-RU" dirty="0">
                <a:latin typeface="Times New Roman" panose="02020603050405020304" pitchFamily="18" charset="0"/>
                <a:cs typeface="Times New Roman" panose="02020603050405020304" pitchFamily="18" charset="0"/>
              </a:rPr>
              <a:t> (ныне село Иртыш), секретарём </a:t>
            </a:r>
            <a:r>
              <a:rPr lang="ru-RU" dirty="0" err="1">
                <a:latin typeface="Times New Roman" panose="02020603050405020304" pitchFamily="18" charset="0"/>
                <a:cs typeface="Times New Roman" panose="02020603050405020304" pitchFamily="18" charset="0"/>
              </a:rPr>
              <a:t>Ермоловского</a:t>
            </a:r>
            <a:r>
              <a:rPr lang="ru-RU" dirty="0">
                <a:latin typeface="Times New Roman" panose="02020603050405020304" pitchFamily="18" charset="0"/>
                <a:cs typeface="Times New Roman" panose="02020603050405020304" pitchFamily="18" charset="0"/>
              </a:rPr>
              <a:t> сельского совета (село Ермоловка </a:t>
            </a:r>
            <a:r>
              <a:rPr lang="ru-RU" dirty="0" err="1" smtClean="0">
                <a:latin typeface="Times New Roman" panose="02020603050405020304" pitchFamily="18" charset="0"/>
                <a:cs typeface="Times New Roman" panose="02020603050405020304" pitchFamily="18" charset="0"/>
              </a:rPr>
              <a:t>Калачинского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района Омской области). Занимался в местном отделении Осоавиахима.</a:t>
            </a:r>
          </a:p>
          <a:p>
            <a:pPr algn="just"/>
            <a:r>
              <a:rPr lang="ru-RU" dirty="0">
                <a:latin typeface="Times New Roman" panose="02020603050405020304" pitchFamily="18" charset="0"/>
                <a:cs typeface="Times New Roman" panose="02020603050405020304" pitchFamily="18" charset="0"/>
              </a:rPr>
              <a:t>В Красной армии с августа 1939 </a:t>
            </a:r>
            <a:r>
              <a:rPr lang="ru-RU" dirty="0" smtClean="0">
                <a:latin typeface="Times New Roman" panose="02020603050405020304" pitchFamily="18" charset="0"/>
                <a:cs typeface="Times New Roman" panose="02020603050405020304" pitchFamily="18" charset="0"/>
              </a:rPr>
              <a:t>года. </a:t>
            </a:r>
            <a:r>
              <a:rPr lang="ru-RU" dirty="0">
                <a:latin typeface="Times New Roman" panose="02020603050405020304" pitchFamily="18" charset="0"/>
                <a:cs typeface="Times New Roman" panose="02020603050405020304" pitchFamily="18" charset="0"/>
              </a:rPr>
              <a:t>Направлен на учёбу в Омское </a:t>
            </a:r>
            <a:r>
              <a:rPr lang="ru-RU" dirty="0" smtClean="0">
                <a:latin typeface="Times New Roman" panose="02020603050405020304" pitchFamily="18" charset="0"/>
                <a:cs typeface="Times New Roman" panose="02020603050405020304" pitchFamily="18" charset="0"/>
              </a:rPr>
              <a:t>военное </a:t>
            </a:r>
            <a:r>
              <a:rPr lang="ru-RU" dirty="0">
                <a:latin typeface="Times New Roman" panose="02020603050405020304" pitchFamily="18" charset="0"/>
                <a:cs typeface="Times New Roman" panose="02020603050405020304" pitchFamily="18" charset="0"/>
              </a:rPr>
              <a:t>пехотное училище, в феврале 1940 года с частью курсантов переведён в только что созданное Новосибирское военно-пехотное училище. Окончил его 10 июня 1941 года, к новому месту службы в Харьковский военный </a:t>
            </a:r>
            <a:r>
              <a:rPr lang="ru-RU" dirty="0" smtClean="0">
                <a:latin typeface="Times New Roman" panose="02020603050405020304" pitchFamily="18" charset="0"/>
                <a:cs typeface="Times New Roman" panose="02020603050405020304" pitchFamily="18" charset="0"/>
              </a:rPr>
              <a:t>округ прибыл </a:t>
            </a:r>
            <a:r>
              <a:rPr lang="ru-RU" dirty="0">
                <a:latin typeface="Times New Roman" panose="02020603050405020304" pitchFamily="18" charset="0"/>
                <a:cs typeface="Times New Roman" panose="02020603050405020304" pitchFamily="18" charset="0"/>
              </a:rPr>
              <a:t>22 июня 1941 года.</a:t>
            </a:r>
          </a:p>
        </p:txBody>
      </p:sp>
      <p:pic>
        <p:nvPicPr>
          <p:cNvPr id="2050" name="Picture 2" descr="ÐÐ»ÐµÐºÑÐ°Ð½Ð´Ñ Ð¢ÐµÑÐµÐ½ÑÑÐµÐ²Ð¸Ñ ÐÐ»ÑÑÐ½Ð¸Ð½.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464400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96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452"/>
            <a:ext cx="9144000" cy="5078313"/>
          </a:xfrm>
          <a:prstGeom prst="rect">
            <a:avLst/>
          </a:prstGeom>
        </p:spPr>
        <p:txBody>
          <a:bodyPr wrap="square">
            <a:spAutoFit/>
          </a:bodyPr>
          <a:lstStyle/>
          <a:p>
            <a:pPr algn="just"/>
            <a:r>
              <a:rPr lang="ru-RU" b="1" dirty="0">
                <a:latin typeface="Times New Roman" panose="02020603050405020304" pitchFamily="18" charset="0"/>
                <a:cs typeface="Times New Roman" panose="02020603050405020304" pitchFamily="18" charset="0"/>
              </a:rPr>
              <a:t>Великая Отечественная война</a:t>
            </a:r>
          </a:p>
          <a:p>
            <a:pPr algn="just"/>
            <a:r>
              <a:rPr lang="ru-RU" dirty="0" smtClean="0">
                <a:latin typeface="Times New Roman" panose="02020603050405020304" pitchFamily="18" charset="0"/>
                <a:cs typeface="Times New Roman" panose="02020603050405020304" pitchFamily="18" charset="0"/>
              </a:rPr>
              <a:t>Сначала </a:t>
            </a:r>
            <a:r>
              <a:rPr lang="ru-RU" dirty="0">
                <a:latin typeface="Times New Roman" panose="02020603050405020304" pitchFamily="18" charset="0"/>
                <a:cs typeface="Times New Roman" panose="02020603050405020304" pitchFamily="18" charset="0"/>
              </a:rPr>
              <a:t>лейтенант Алтунин был назначен заместителем командира миномётной роты по политчасти 720-го стрелкового полка в 162-й стрелковой </a:t>
            </a:r>
            <a:r>
              <a:rPr lang="ru-RU" dirty="0" smtClean="0">
                <a:latin typeface="Times New Roman" panose="02020603050405020304" pitchFamily="18" charset="0"/>
                <a:cs typeface="Times New Roman" panose="02020603050405020304" pitchFamily="18" charset="0"/>
              </a:rPr>
              <a:t>дивизии 25-го </a:t>
            </a:r>
            <a:r>
              <a:rPr lang="ru-RU" dirty="0">
                <a:latin typeface="Times New Roman" panose="02020603050405020304" pitchFamily="18" charset="0"/>
                <a:cs typeface="Times New Roman" panose="02020603050405020304" pitchFamily="18" charset="0"/>
              </a:rPr>
              <a:t>стрелкового корпуса. Через несколько дней дивизия была погружена в эшелоны и направлена на витебское направление. С первых дней июля 1941 года — в боях Великой Отечественной войны в составе Западного фронта, командовал миномётной ротой в оборонительных боях восточнее Витебска, под </a:t>
            </a:r>
            <a:r>
              <a:rPr lang="ru-RU" dirty="0" smtClean="0">
                <a:latin typeface="Times New Roman" panose="02020603050405020304" pitchFamily="18" charset="0"/>
                <a:cs typeface="Times New Roman" panose="02020603050405020304" pitchFamily="18" charset="0"/>
              </a:rPr>
              <a:t>Ярцевом в</a:t>
            </a:r>
            <a:r>
              <a:rPr lang="ru-RU" dirty="0">
                <a:latin typeface="Times New Roman" panose="02020603050405020304" pitchFamily="18" charset="0"/>
                <a:cs typeface="Times New Roman" panose="02020603050405020304" pitchFamily="18" charset="0"/>
              </a:rPr>
              <a:t> Смоленской области. Был тяжело ранен. После выздоровления с сентября 1941 года — командир учебной стрелковой роты 65-й запасной стрелковой бригады Северо-Кавказского военного округа. В ноябре 1941 года стал командиром роты в 633-м стрелковом полку 157-й </a:t>
            </a:r>
            <a:r>
              <a:rPr lang="ru-RU" dirty="0" smtClean="0">
                <a:latin typeface="Times New Roman" panose="02020603050405020304" pitchFamily="18" charset="0"/>
                <a:cs typeface="Times New Roman" panose="02020603050405020304" pitchFamily="18" charset="0"/>
              </a:rPr>
              <a:t>стрелковой дивизии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Закавказского </a:t>
            </a:r>
            <a:r>
              <a:rPr lang="ru-RU" dirty="0">
                <a:latin typeface="Times New Roman" panose="02020603050405020304" pitchFamily="18" charset="0"/>
                <a:cs typeface="Times New Roman" panose="02020603050405020304" pitchFamily="18" charset="0"/>
              </a:rPr>
              <a:t>фронта. В декабре 1941 года в составе дивизии высадился в первом эшелоне десанта в Феодосию в ходе </a:t>
            </a:r>
            <a:r>
              <a:rPr lang="ru-RU" dirty="0" err="1">
                <a:latin typeface="Times New Roman" panose="02020603050405020304" pitchFamily="18" charset="0"/>
                <a:cs typeface="Times New Roman" panose="02020603050405020304" pitchFamily="18" charset="0"/>
              </a:rPr>
              <a:t>Керченско</a:t>
            </a:r>
            <a:r>
              <a:rPr lang="ru-RU" dirty="0">
                <a:latin typeface="Times New Roman" panose="02020603050405020304" pitchFamily="18" charset="0"/>
                <a:cs typeface="Times New Roman" panose="02020603050405020304" pitchFamily="18" charset="0"/>
              </a:rPr>
              <a:t>-Феодосийской </a:t>
            </a:r>
            <a:r>
              <a:rPr lang="ru-RU" dirty="0" smtClean="0">
                <a:latin typeface="Times New Roman" panose="02020603050405020304" pitchFamily="18" charset="0"/>
                <a:cs typeface="Times New Roman" panose="02020603050405020304" pitchFamily="18" charset="0"/>
              </a:rPr>
              <a:t>десантной </a:t>
            </a:r>
            <a:r>
              <a:rPr lang="ru-RU" dirty="0">
                <a:latin typeface="Times New Roman" panose="02020603050405020304" pitchFamily="18" charset="0"/>
                <a:cs typeface="Times New Roman" panose="02020603050405020304" pitchFamily="18" charset="0"/>
              </a:rPr>
              <a:t>операции, через три дня упорных наступательных боёв был вновь тяжело ранен, после второго ранения А. Т. Алтунин очнулся лишь в кузове грузовика, который вез раненых обратно в Феодосию, а оттуда уже был на корабле отправлен в госпиталь, в период нахождения в госпитале заболел тифом. Это ранение спасло ему жизнь, так как получившие подмогу гитлеровцы в живых из десантников никого не оставили; именно боевым друзьям </a:t>
            </a:r>
            <a:r>
              <a:rPr lang="ru-RU" dirty="0" err="1">
                <a:latin typeface="Times New Roman" panose="02020603050405020304" pitchFamily="18" charset="0"/>
                <a:cs typeface="Times New Roman" panose="02020603050405020304" pitchFamily="18" charset="0"/>
              </a:rPr>
              <a:t>Алтунина</a:t>
            </a:r>
            <a:r>
              <a:rPr lang="ru-RU" dirty="0">
                <a:latin typeface="Times New Roman" panose="02020603050405020304" pitchFamily="18" charset="0"/>
                <a:cs typeface="Times New Roman" panose="02020603050405020304" pitchFamily="18" charset="0"/>
              </a:rPr>
              <a:t>, погибшим под Старым Крымом, и поставлен обелиск на второй речке — на месте их расстрела.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96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632311"/>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После выздоровления с апреля 1942 года — командир учебной пулемётной роты и заместитель командира учебного батальона запасного стрелкового полка в Сталинградском военном округе, заместитель командира учебного батальона запасного стрелкового полка и 21-го отдельного запасного офицерского полка Южно-Уральского военного округа. На фронт вернулся только в ноябре 1943 года, офицер оперативного отдела 197-й стрелковой дивизии в составе 11-й армии 1-го Белорусского фронта. Участвовал в </a:t>
            </a:r>
            <a:r>
              <a:rPr lang="ru-RU" dirty="0" err="1">
                <a:latin typeface="Times New Roman" panose="02020603050405020304" pitchFamily="18" charset="0"/>
                <a:cs typeface="Times New Roman" panose="02020603050405020304" pitchFamily="18" charset="0"/>
              </a:rPr>
              <a:t>Гомельско-Речицкой</a:t>
            </a:r>
            <a:r>
              <a:rPr lang="ru-RU" dirty="0">
                <a:latin typeface="Times New Roman" panose="02020603050405020304" pitchFamily="18" charset="0"/>
                <a:cs typeface="Times New Roman" panose="02020603050405020304" pitchFamily="18" charset="0"/>
              </a:rPr>
              <a:t> наступательной операции. С марта 1944 года — командир стрелкового батальона в составе 3-й гвардейской армии на 1-м Украинском фронте. В ходе Львовско-</a:t>
            </a:r>
            <a:r>
              <a:rPr lang="ru-RU" dirty="0" err="1">
                <a:latin typeface="Times New Roman" panose="02020603050405020304" pitchFamily="18" charset="0"/>
                <a:cs typeface="Times New Roman" panose="02020603050405020304" pitchFamily="18" charset="0"/>
              </a:rPr>
              <a:t>Сандомирской</a:t>
            </a:r>
            <a:r>
              <a:rPr lang="ru-RU" dirty="0">
                <a:latin typeface="Times New Roman" panose="02020603050405020304" pitchFamily="18" charset="0"/>
                <a:cs typeface="Times New Roman" panose="02020603050405020304" pitchFamily="18" charset="0"/>
              </a:rPr>
              <a:t> операции батальон капитана </a:t>
            </a:r>
            <a:r>
              <a:rPr lang="ru-RU" dirty="0" err="1">
                <a:latin typeface="Times New Roman" panose="02020603050405020304" pitchFamily="18" charset="0"/>
                <a:cs typeface="Times New Roman" panose="02020603050405020304" pitchFamily="18" charset="0"/>
              </a:rPr>
              <a:t>Алтунина</a:t>
            </a:r>
            <a:r>
              <a:rPr lang="ru-RU" dirty="0">
                <a:latin typeface="Times New Roman" panose="02020603050405020304" pitchFamily="18" charset="0"/>
                <a:cs typeface="Times New Roman" panose="02020603050405020304" pitchFamily="18" charset="0"/>
              </a:rPr>
              <a:t> отличился при прорыве обороны врага и освобождении города Владимир-Волынский. 29 июля 1944 года во главе батальона переправился через Вислу у села </a:t>
            </a:r>
            <a:r>
              <a:rPr lang="ru-RU" dirty="0" err="1">
                <a:latin typeface="Times New Roman" panose="02020603050405020304" pitchFamily="18" charset="0"/>
                <a:cs typeface="Times New Roman" panose="02020603050405020304" pitchFamily="18" charset="0"/>
              </a:rPr>
              <a:t>Доротка</a:t>
            </a:r>
            <a:r>
              <a:rPr lang="ru-RU" dirty="0">
                <a:latin typeface="Times New Roman" panose="02020603050405020304" pitchFamily="18" charset="0"/>
                <a:cs typeface="Times New Roman" panose="02020603050405020304" pitchFamily="18" charset="0"/>
              </a:rPr>
              <a:t> в Польше, захватил плацдарм. Умело организовав оборону, свыше 40 дней вёл бой на плацдарме, отвлекая силы противника от основного </a:t>
            </a:r>
            <a:r>
              <a:rPr lang="ru-RU" dirty="0" err="1">
                <a:latin typeface="Times New Roman" panose="02020603050405020304" pitchFamily="18" charset="0"/>
                <a:cs typeface="Times New Roman" panose="02020603050405020304" pitchFamily="18" charset="0"/>
              </a:rPr>
              <a:t>Сандомирского</a:t>
            </a:r>
            <a:r>
              <a:rPr lang="ru-RU" dirty="0">
                <a:latin typeface="Times New Roman" panose="02020603050405020304" pitchFamily="18" charset="0"/>
                <a:cs typeface="Times New Roman" panose="02020603050405020304" pitchFamily="18" charset="0"/>
              </a:rPr>
              <a:t> плацдарма. В сентябре 1944 года уцелевшие 40 бойцов во главе с </a:t>
            </a:r>
            <a:r>
              <a:rPr lang="ru-RU" dirty="0" err="1">
                <a:latin typeface="Times New Roman" panose="02020603050405020304" pitchFamily="18" charset="0"/>
                <a:cs typeface="Times New Roman" panose="02020603050405020304" pitchFamily="18" charset="0"/>
              </a:rPr>
              <a:t>Алтуниным</a:t>
            </a:r>
            <a:r>
              <a:rPr lang="ru-RU" dirty="0">
                <a:latin typeface="Times New Roman" panose="02020603050405020304" pitchFamily="18" charset="0"/>
                <a:cs typeface="Times New Roman" panose="02020603050405020304" pitchFamily="18" charset="0"/>
              </a:rPr>
              <a:t> по приказу командования оставили плацдарм и соединились с основными силами. За эту операцию капитану </a:t>
            </a:r>
            <a:r>
              <a:rPr lang="ru-RU" dirty="0" err="1">
                <a:latin typeface="Times New Roman" panose="02020603050405020304" pitchFamily="18" charset="0"/>
                <a:cs typeface="Times New Roman" panose="02020603050405020304" pitchFamily="18" charset="0"/>
              </a:rPr>
              <a:t>Алтунину</a:t>
            </a:r>
            <a:r>
              <a:rPr lang="ru-RU" dirty="0">
                <a:latin typeface="Times New Roman" panose="02020603050405020304" pitchFamily="18" charset="0"/>
                <a:cs typeface="Times New Roman" panose="02020603050405020304" pitchFamily="18" charset="0"/>
              </a:rPr>
              <a:t> присвоено звание Героя Советского Союза, а также его были удостоены ещё три бойца из его батальона.</a:t>
            </a:r>
          </a:p>
          <a:p>
            <a:pPr algn="just"/>
            <a:r>
              <a:rPr lang="ru-RU" dirty="0">
                <a:latin typeface="Times New Roman" panose="02020603050405020304" pitchFamily="18" charset="0"/>
                <a:cs typeface="Times New Roman" panose="02020603050405020304" pitchFamily="18" charset="0"/>
              </a:rPr>
              <a:t>С ноября 1944 года — заместитель командира 889-го стрелкового полка, тогда же ему было присвоено воинское звание майор. Участвовал в Висло-</a:t>
            </a:r>
            <a:r>
              <a:rPr lang="ru-RU" dirty="0" err="1">
                <a:latin typeface="Times New Roman" panose="02020603050405020304" pitchFamily="18" charset="0"/>
                <a:cs typeface="Times New Roman" panose="02020603050405020304" pitchFamily="18" charset="0"/>
              </a:rPr>
              <a:t>Одерской</a:t>
            </a:r>
            <a:r>
              <a:rPr lang="ru-RU" dirty="0">
                <a:latin typeface="Times New Roman" panose="02020603050405020304" pitchFamily="18" charset="0"/>
                <a:cs typeface="Times New Roman" panose="02020603050405020304" pitchFamily="18" charset="0"/>
              </a:rPr>
              <a:t> и Нижне-</a:t>
            </a:r>
            <a:r>
              <a:rPr lang="ru-RU" dirty="0" err="1">
                <a:latin typeface="Times New Roman" panose="02020603050405020304" pitchFamily="18" charset="0"/>
                <a:cs typeface="Times New Roman" panose="02020603050405020304" pitchFamily="18" charset="0"/>
              </a:rPr>
              <a:t>Силезской</a:t>
            </a:r>
            <a:r>
              <a:rPr lang="ru-RU" dirty="0">
                <a:latin typeface="Times New Roman" panose="02020603050405020304" pitchFamily="18" charset="0"/>
                <a:cs typeface="Times New Roman" panose="02020603050405020304" pitchFamily="18" charset="0"/>
              </a:rPr>
              <a:t> наступательных операциях кампании 1945 года. В марте отозван с фронта для учёбы в академии.</a:t>
            </a:r>
          </a:p>
        </p:txBody>
      </p:sp>
    </p:spTree>
    <p:extLst>
      <p:ext uri="{BB962C8B-B14F-4D97-AF65-F5344CB8AC3E}">
        <p14:creationId xmlns:p14="http://schemas.microsoft.com/office/powerpoint/2010/main" val="18189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akhalinmuseum.ru/eimg/69c7f3321bcabf119938a681fecdc86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93955" cy="6836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9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19"/>
          </a:xfrm>
          <a:prstGeom prst="rect">
            <a:avLst/>
          </a:prstGeom>
        </p:spPr>
        <p:txBody>
          <a:bodyPr wrap="square">
            <a:spAutoFit/>
          </a:bodyPr>
          <a:lstStyle/>
          <a:p>
            <a:pPr algn="just"/>
            <a:r>
              <a:rPr lang="ru-RU" b="1" dirty="0">
                <a:latin typeface="Times New Roman" panose="02020603050405020304" pitchFamily="18" charset="0"/>
                <a:cs typeface="Times New Roman" panose="02020603050405020304" pitchFamily="18" charset="0"/>
              </a:rPr>
              <a:t>Послевоенный период</a:t>
            </a:r>
          </a:p>
          <a:p>
            <a:pPr algn="just"/>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1948 году окончил Военную академию имени М. В. Фрунзе. В 1948—1955 годах служил в частях Туркестанского военного округа в городе Термезе, был помощником начальника и начальником оперативного отделения штаба стрелковой дивизии, начальником штаба — заместителем командира 50-й гвардейской мотострелковой дивизии. В 1957 году окончил Военную академию Генерального штаба. Продолжал службу в Белорусском военном округе — с января 1958 года — заместитель командира, с июня того же года — командир 120-й гвардейской мотострелковой дивизии. С июня 1961 года — начальник штаба 11-й гвардейской армией Прибалтийского военного округа. С января 1964 года служил в Генеральном штабе Вооружённых сил СССР: заместитель и первый заместитель начальника Оперативного управления Главного оперативного управления. С марта 1966 года — командующий 11-й гвардейской армией Прибалтийского военного округа. С июня 1968 года — командующий войсками Северо-Кавказского военного округа.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96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68" y="0"/>
            <a:ext cx="9146767" cy="452431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 октября 1970 года — начальник Главного управления кадров Министерства Обороны СССР. С июля 1972 года — начальник Гражданской обороны СССР — заместитель Министра обороны СССР. Воинское звание генерал армии присвоено 16 февраля 1977 года. Будучи уже заместителем Министра обороны, начальником штаба Гражданской Обороны СССР, А. Т. Алтунин посетил места своей боевой юности, в том числе и Старый Крым. Именно в этот приезд ему и было присвоено звание «Почетный гражданин г. Старый Крым». Генерал армии подарил городу, за который пролил свою кровь, микроавтобус, а совхозу «</a:t>
            </a:r>
            <a:r>
              <a:rPr lang="ru-RU" dirty="0" err="1" smtClean="0">
                <a:latin typeface="Times New Roman" panose="02020603050405020304" pitchFamily="18" charset="0"/>
                <a:cs typeface="Times New Roman" panose="02020603050405020304" pitchFamily="18" charset="0"/>
              </a:rPr>
              <a:t>Старокрымский</a:t>
            </a:r>
            <a:r>
              <a:rPr lang="ru-RU" dirty="0" smtClean="0">
                <a:latin typeface="Times New Roman" panose="02020603050405020304" pitchFamily="18" charset="0"/>
                <a:cs typeface="Times New Roman" panose="02020603050405020304" pitchFamily="18" charset="0"/>
              </a:rPr>
              <a:t>» — автобус «Кубань».</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1986 году произошла Авария на Чернобыльской АЭС, которая вскрыла неготовность войск Гражданской обороны СССР к оперативным действиям по ликвидации масштабных техногенных и природных катастроф. В СССР главной задачей Гражданской обороны всегда являлась подготовка к действиям на случай масштабной войны с применением ядерного оружия. Хотя такое положение дел сложилось задолго до </a:t>
            </a:r>
            <a:r>
              <a:rPr lang="ru-RU" dirty="0" err="1">
                <a:latin typeface="Times New Roman" panose="02020603050405020304" pitchFamily="18" charset="0"/>
                <a:cs typeface="Times New Roman" panose="02020603050405020304" pitchFamily="18" charset="0"/>
              </a:rPr>
              <a:t>Алтунина</a:t>
            </a:r>
            <a:r>
              <a:rPr lang="ru-RU" dirty="0">
                <a:latin typeface="Times New Roman" panose="02020603050405020304" pitchFamily="18" charset="0"/>
                <a:cs typeface="Times New Roman" panose="02020603050405020304" pitchFamily="18" charset="0"/>
              </a:rPr>
              <a:t> и на самом высшем уровне — он был обвинён в выявленных недостатках Гражданской обороны, в июле 1986 снят с должности и назначен военным инспектором-советником в Группе генеральных инспекторов Министерства Обороны СССР.</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96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585323"/>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Член ЦК КПСС с 1976 года. Депутат Совета Национальностей Верховного </a:t>
            </a:r>
            <a:r>
              <a:rPr lang="ru-RU" dirty="0" smtClean="0">
                <a:latin typeface="Times New Roman" panose="02020603050405020304" pitchFamily="18" charset="0"/>
                <a:cs typeface="Times New Roman" panose="02020603050405020304" pitchFamily="18" charset="0"/>
              </a:rPr>
              <a:t>Совета </a:t>
            </a:r>
            <a:r>
              <a:rPr lang="ru-RU" dirty="0">
                <a:latin typeface="Times New Roman" panose="02020603050405020304" pitchFamily="18" charset="0"/>
                <a:cs typeface="Times New Roman" panose="02020603050405020304" pitchFamily="18" charset="0"/>
              </a:rPr>
              <a:t>СССР 8—11-го созывов (1970—1989) от Чечено-Ингушской </a:t>
            </a:r>
            <a:r>
              <a:rPr lang="ru-RU" dirty="0" smtClean="0">
                <a:latin typeface="Times New Roman" panose="02020603050405020304" pitchFamily="18" charset="0"/>
                <a:cs typeface="Times New Roman" panose="02020603050405020304" pitchFamily="18" charset="0"/>
              </a:rPr>
              <a:t>АССР. </a:t>
            </a:r>
            <a:r>
              <a:rPr lang="ru-RU" dirty="0">
                <a:latin typeface="Times New Roman" panose="02020603050405020304" pitchFamily="18" charset="0"/>
                <a:cs typeface="Times New Roman" panose="02020603050405020304" pitchFamily="18" charset="0"/>
              </a:rPr>
              <a:t>В Верховный Совет 9 созыва избран от Грозненского сельского избирательного округа № 672 Чечено-Ингушской ССР; член Комиссии по товарам народного потребления Совета </a:t>
            </a:r>
            <a:r>
              <a:rPr lang="ru-RU" dirty="0" smtClean="0">
                <a:latin typeface="Times New Roman" panose="02020603050405020304" pitchFamily="18" charset="0"/>
                <a:cs typeface="Times New Roman" panose="02020603050405020304" pitchFamily="18" charset="0"/>
              </a:rPr>
              <a:t>Национальностей. </a:t>
            </a:r>
            <a:r>
              <a:rPr lang="ru-RU" dirty="0">
                <a:latin typeface="Times New Roman" panose="02020603050405020304" pitchFamily="18" charset="0"/>
                <a:cs typeface="Times New Roman" panose="02020603050405020304" pitchFamily="18" charset="0"/>
              </a:rPr>
              <a:t>Жил в Москве. Автор мемуаров.</a:t>
            </a:r>
          </a:p>
          <a:p>
            <a:pPr algn="just"/>
            <a:r>
              <a:rPr lang="ru-RU" dirty="0">
                <a:latin typeface="Times New Roman" panose="02020603050405020304" pitchFamily="18" charset="0"/>
                <a:cs typeface="Times New Roman" panose="02020603050405020304" pitchFamily="18" charset="0"/>
              </a:rPr>
              <a:t>Александр Терентьевич Алтунин умер 15 июля 1989 года от инфаркта. Похоронен в Москве на Новодевичьем кладбище (11 уч. 1 ряд).</a:t>
            </a:r>
          </a:p>
          <a:p>
            <a:pPr algn="just"/>
            <a:r>
              <a:rPr lang="ru-RU" dirty="0">
                <a:latin typeface="Times New Roman" panose="02020603050405020304" pitchFamily="18" charset="0"/>
                <a:cs typeface="Times New Roman" panose="02020603050405020304" pitchFamily="18" charset="0"/>
              </a:rPr>
              <a:t>Мемориальные доски установлены в Москве на здании МЧС России и на доме, где жил Алтунин (улица Мосфильмовская, дом 11, корпус 4).</a:t>
            </a:r>
          </a:p>
        </p:txBody>
      </p:sp>
      <p:sp>
        <p:nvSpPr>
          <p:cNvPr id="4" name="Прямоугольник 3"/>
          <p:cNvSpPr/>
          <p:nvPr/>
        </p:nvSpPr>
        <p:spPr>
          <a:xfrm>
            <a:off x="0" y="2585323"/>
            <a:ext cx="9144000" cy="147732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Семья:</a:t>
            </a:r>
            <a:endParaRPr lang="ru-RU" b="1"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Жена</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Алтунина</a:t>
            </a:r>
            <a:r>
              <a:rPr lang="ru-RU" dirty="0">
                <a:latin typeface="Times New Roman" panose="02020603050405020304" pitchFamily="18" charset="0"/>
                <a:cs typeface="Times New Roman" panose="02020603050405020304" pitchFamily="18" charset="0"/>
              </a:rPr>
              <a:t> Полина Дмитриевна (1923—2010).</a:t>
            </a:r>
          </a:p>
          <a:p>
            <a:pPr algn="just"/>
            <a:r>
              <a:rPr lang="ru-RU" dirty="0">
                <a:latin typeface="Times New Roman" panose="02020603050405020304" pitchFamily="18" charset="0"/>
                <a:cs typeface="Times New Roman" panose="02020603050405020304" pitchFamily="18" charset="0"/>
              </a:rPr>
              <a:t>Сыновья — Александр Александрович (умер в 2011 году) и Юрий </a:t>
            </a:r>
            <a:r>
              <a:rPr lang="ru-RU" dirty="0" smtClean="0">
                <a:latin typeface="Times New Roman" panose="02020603050405020304" pitchFamily="18" charset="0"/>
                <a:cs typeface="Times New Roman" panose="02020603050405020304" pitchFamily="18" charset="0"/>
              </a:rPr>
              <a:t>Александрович. Внучки</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Алтунина</a:t>
            </a:r>
            <a:r>
              <a:rPr lang="ru-RU" dirty="0">
                <a:latin typeface="Times New Roman" panose="02020603050405020304" pitchFamily="18" charset="0"/>
                <a:cs typeface="Times New Roman" panose="02020603050405020304" pitchFamily="18" charset="0"/>
              </a:rPr>
              <a:t> Ирина Александровна и Миронова Мария </a:t>
            </a:r>
            <a:r>
              <a:rPr lang="ru-RU" dirty="0" smtClean="0">
                <a:latin typeface="Times New Roman" panose="02020603050405020304" pitchFamily="18" charset="0"/>
                <a:cs typeface="Times New Roman" panose="02020603050405020304" pitchFamily="18" charset="0"/>
              </a:rPr>
              <a:t>Юрьевна. </a:t>
            </a:r>
          </a:p>
          <a:p>
            <a:pPr algn="just"/>
            <a:r>
              <a:rPr lang="ru-RU" dirty="0" smtClean="0">
                <a:latin typeface="Times New Roman" panose="02020603050405020304" pitchFamily="18" charset="0"/>
                <a:cs typeface="Times New Roman" panose="02020603050405020304" pitchFamily="18" charset="0"/>
              </a:rPr>
              <a:t>Правнуки </a:t>
            </a:r>
            <a:r>
              <a:rPr lang="ru-RU" dirty="0">
                <a:latin typeface="Times New Roman" panose="02020603050405020304" pitchFamily="18" charset="0"/>
                <a:cs typeface="Times New Roman" panose="02020603050405020304" pitchFamily="18" charset="0"/>
              </a:rPr>
              <a:t>- Алтунин Максим Максимович и Каракулина Александра Геннадьевна.</a:t>
            </a:r>
          </a:p>
        </p:txBody>
      </p:sp>
    </p:spTree>
    <p:extLst>
      <p:ext uri="{BB962C8B-B14F-4D97-AF65-F5344CB8AC3E}">
        <p14:creationId xmlns:p14="http://schemas.microsoft.com/office/powerpoint/2010/main" val="18189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ontragents.ru/xn--80aahc6airewm.xn--p1ai/muzfo-imaginator/images/original/2955394/29553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152"/>
            <a:ext cx="9144000" cy="6826448"/>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417" y="3441680"/>
            <a:ext cx="9144000" cy="3416320"/>
          </a:xfrm>
          <a:prstGeom prst="rect">
            <a:avLst/>
          </a:prstGeom>
        </p:spPr>
        <p:txBody>
          <a:bodyPr wrap="square">
            <a:spAutoFit/>
          </a:bodyPr>
          <a:lstStyle/>
          <a:p>
            <a:pPr algn="just"/>
            <a:r>
              <a:rPr lang="ru-RU" dirty="0">
                <a:solidFill>
                  <a:srgbClr val="FF0000"/>
                </a:solidFill>
              </a:rPr>
              <a:t>Воинские </a:t>
            </a:r>
            <a:r>
              <a:rPr lang="ru-RU" dirty="0" smtClean="0">
                <a:solidFill>
                  <a:srgbClr val="FF0000"/>
                </a:solidFill>
              </a:rPr>
              <a:t>звания</a:t>
            </a:r>
          </a:p>
          <a:p>
            <a:pPr marL="285750" indent="-285750" algn="just">
              <a:buFont typeface="Arial" panose="020B0604020202020204" pitchFamily="34" charset="0"/>
              <a:buChar char="•"/>
            </a:pPr>
            <a:r>
              <a:rPr lang="ru-RU" dirty="0">
                <a:solidFill>
                  <a:srgbClr val="FF0000"/>
                </a:solidFill>
              </a:rPr>
              <a:t>Л</a:t>
            </a:r>
            <a:r>
              <a:rPr lang="ru-RU" dirty="0" smtClean="0">
                <a:solidFill>
                  <a:srgbClr val="FF0000"/>
                </a:solidFill>
              </a:rPr>
              <a:t>ейтенант </a:t>
            </a:r>
            <a:r>
              <a:rPr lang="ru-RU" dirty="0">
                <a:solidFill>
                  <a:srgbClr val="FF0000"/>
                </a:solidFill>
              </a:rPr>
              <a:t>(10.06.1941)</a:t>
            </a:r>
          </a:p>
          <a:p>
            <a:pPr marL="285750" indent="-285750" algn="just">
              <a:buFont typeface="Arial" panose="020B0604020202020204" pitchFamily="34" charset="0"/>
              <a:buChar char="•"/>
            </a:pPr>
            <a:r>
              <a:rPr lang="ru-RU" dirty="0" smtClean="0">
                <a:solidFill>
                  <a:srgbClr val="FF0000"/>
                </a:solidFill>
              </a:rPr>
              <a:t>Старший </a:t>
            </a:r>
            <a:r>
              <a:rPr lang="ru-RU" dirty="0">
                <a:solidFill>
                  <a:srgbClr val="FF0000"/>
                </a:solidFill>
              </a:rPr>
              <a:t>лейтенант (7.04.1943)</a:t>
            </a:r>
          </a:p>
          <a:p>
            <a:pPr marL="285750" indent="-285750" algn="just">
              <a:buFont typeface="Arial" panose="020B0604020202020204" pitchFamily="34" charset="0"/>
              <a:buChar char="•"/>
            </a:pPr>
            <a:r>
              <a:rPr lang="ru-RU" dirty="0" smtClean="0">
                <a:solidFill>
                  <a:srgbClr val="FF0000"/>
                </a:solidFill>
              </a:rPr>
              <a:t>Капитан </a:t>
            </a:r>
            <a:r>
              <a:rPr lang="ru-RU" dirty="0">
                <a:solidFill>
                  <a:srgbClr val="FF0000"/>
                </a:solidFill>
              </a:rPr>
              <a:t>(29.06.1944)</a:t>
            </a:r>
          </a:p>
          <a:p>
            <a:pPr marL="285750" indent="-285750" algn="just">
              <a:buFont typeface="Arial" panose="020B0604020202020204" pitchFamily="34" charset="0"/>
              <a:buChar char="•"/>
            </a:pPr>
            <a:r>
              <a:rPr lang="ru-RU" dirty="0" smtClean="0">
                <a:solidFill>
                  <a:srgbClr val="FF0000"/>
                </a:solidFill>
              </a:rPr>
              <a:t>Майор </a:t>
            </a:r>
            <a:r>
              <a:rPr lang="ru-RU" dirty="0">
                <a:solidFill>
                  <a:srgbClr val="FF0000"/>
                </a:solidFill>
              </a:rPr>
              <a:t>(28.09.1944)</a:t>
            </a:r>
          </a:p>
          <a:p>
            <a:pPr marL="285750" indent="-285750" algn="just">
              <a:buFont typeface="Arial" panose="020B0604020202020204" pitchFamily="34" charset="0"/>
              <a:buChar char="•"/>
            </a:pPr>
            <a:r>
              <a:rPr lang="ru-RU" dirty="0" smtClean="0">
                <a:solidFill>
                  <a:srgbClr val="FF0000"/>
                </a:solidFill>
              </a:rPr>
              <a:t>Подполковник </a:t>
            </a:r>
            <a:r>
              <a:rPr lang="ru-RU" dirty="0">
                <a:solidFill>
                  <a:srgbClr val="FF0000"/>
                </a:solidFill>
              </a:rPr>
              <a:t>(21.02.1950)</a:t>
            </a:r>
          </a:p>
          <a:p>
            <a:pPr marL="285750" indent="-285750" algn="just">
              <a:buFont typeface="Arial" panose="020B0604020202020204" pitchFamily="34" charset="0"/>
              <a:buChar char="•"/>
            </a:pPr>
            <a:r>
              <a:rPr lang="ru-RU" dirty="0" smtClean="0">
                <a:solidFill>
                  <a:srgbClr val="FF0000"/>
                </a:solidFill>
              </a:rPr>
              <a:t>Полковник </a:t>
            </a:r>
            <a:r>
              <a:rPr lang="ru-RU" dirty="0">
                <a:solidFill>
                  <a:srgbClr val="FF0000"/>
                </a:solidFill>
              </a:rPr>
              <a:t>(12.10.1953)</a:t>
            </a:r>
          </a:p>
          <a:p>
            <a:pPr marL="285750" indent="-285750" algn="just">
              <a:buFont typeface="Arial" panose="020B0604020202020204" pitchFamily="34" charset="0"/>
              <a:buChar char="•"/>
            </a:pPr>
            <a:r>
              <a:rPr lang="ru-RU" dirty="0" smtClean="0">
                <a:solidFill>
                  <a:srgbClr val="FF0000"/>
                </a:solidFill>
              </a:rPr>
              <a:t>Генерал-майор</a:t>
            </a:r>
            <a:r>
              <a:rPr lang="ru-RU" dirty="0">
                <a:solidFill>
                  <a:srgbClr val="FF0000"/>
                </a:solidFill>
              </a:rPr>
              <a:t> (7.05.1960)</a:t>
            </a:r>
          </a:p>
          <a:p>
            <a:pPr marL="285750" indent="-285750" algn="just">
              <a:buFont typeface="Arial" panose="020B0604020202020204" pitchFamily="34" charset="0"/>
              <a:buChar char="•"/>
            </a:pPr>
            <a:r>
              <a:rPr lang="ru-RU" dirty="0" smtClean="0">
                <a:solidFill>
                  <a:srgbClr val="FF0000"/>
                </a:solidFill>
              </a:rPr>
              <a:t>Генерал-лейтенант</a:t>
            </a:r>
            <a:r>
              <a:rPr lang="ru-RU" dirty="0">
                <a:solidFill>
                  <a:srgbClr val="FF0000"/>
                </a:solidFill>
              </a:rPr>
              <a:t> (23.02.1967)</a:t>
            </a:r>
          </a:p>
          <a:p>
            <a:pPr marL="285750" indent="-285750" algn="just">
              <a:buFont typeface="Arial" panose="020B0604020202020204" pitchFamily="34" charset="0"/>
              <a:buChar char="•"/>
            </a:pPr>
            <a:r>
              <a:rPr lang="ru-RU" dirty="0" smtClean="0">
                <a:solidFill>
                  <a:srgbClr val="FF0000"/>
                </a:solidFill>
              </a:rPr>
              <a:t>Генерал-полковник</a:t>
            </a:r>
            <a:r>
              <a:rPr lang="ru-RU" dirty="0">
                <a:solidFill>
                  <a:srgbClr val="FF0000"/>
                </a:solidFill>
              </a:rPr>
              <a:t> (21.02.1969)</a:t>
            </a:r>
          </a:p>
          <a:p>
            <a:pPr marL="285750" indent="-285750" algn="just">
              <a:buFont typeface="Arial" panose="020B0604020202020204" pitchFamily="34" charset="0"/>
              <a:buChar char="•"/>
            </a:pPr>
            <a:r>
              <a:rPr lang="ru-RU" dirty="0" smtClean="0">
                <a:solidFill>
                  <a:srgbClr val="FF0000"/>
                </a:solidFill>
              </a:rPr>
              <a:t>Генерал </a:t>
            </a:r>
            <a:r>
              <a:rPr lang="ru-RU" dirty="0">
                <a:solidFill>
                  <a:srgbClr val="FF0000"/>
                </a:solidFill>
              </a:rPr>
              <a:t>армии (16.02.1977)</a:t>
            </a:r>
          </a:p>
          <a:p>
            <a:pPr algn="just"/>
            <a:endParaRPr lang="ru-RU" dirty="0" smtClean="0">
              <a:solidFill>
                <a:srgbClr val="FF0000"/>
              </a:solidFill>
            </a:endParaRPr>
          </a:p>
        </p:txBody>
      </p:sp>
    </p:spTree>
    <p:extLst>
      <p:ext uri="{BB962C8B-B14F-4D97-AF65-F5344CB8AC3E}">
        <p14:creationId xmlns:p14="http://schemas.microsoft.com/office/powerpoint/2010/main" val="181896462"/>
      </p:ext>
    </p:extLst>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93</TotalTime>
  <Words>99</Words>
  <Application>Microsoft Office PowerPoint</Application>
  <PresentationFormat>Экран (4:3)</PresentationFormat>
  <Paragraphs>34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Техническая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kashi</dc:creator>
  <cp:lastModifiedBy>kashi</cp:lastModifiedBy>
  <cp:revision>12</cp:revision>
  <dcterms:created xsi:type="dcterms:W3CDTF">2019-01-27T07:02:23Z</dcterms:created>
  <dcterms:modified xsi:type="dcterms:W3CDTF">2019-01-27T08:36:07Z</dcterms:modified>
</cp:coreProperties>
</file>