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6"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7BA3F6F-929A-40D0-858C-C90439281308}" type="datetimeFigureOut">
              <a:rPr lang="ru-RU" smtClean="0"/>
              <a:t>28.01.2019</a:t>
            </a:fld>
            <a:endParaRPr lang="ru-RU"/>
          </a:p>
        </p:txBody>
      </p:sp>
      <p:sp>
        <p:nvSpPr>
          <p:cNvPr id="16" name="Номер слайда 15"/>
          <p:cNvSpPr>
            <a:spLocks noGrp="1"/>
          </p:cNvSpPr>
          <p:nvPr>
            <p:ph type="sldNum" sz="quarter" idx="11"/>
          </p:nvPr>
        </p:nvSpPr>
        <p:spPr/>
        <p:txBody>
          <a:bodyPr/>
          <a:lstStyle/>
          <a:p>
            <a:fld id="{97B9C86A-7D51-4541-AE1B-7AFCC031D6F2}"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7BA3F6F-929A-40D0-858C-C90439281308}" type="datetimeFigureOut">
              <a:rPr lang="ru-RU" smtClean="0"/>
              <a:t>28.01.2019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B9C86A-7D51-4541-AE1B-7AFCC031D6F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7BA3F6F-929A-40D0-858C-C90439281308}" type="datetimeFigureOut">
              <a:rPr lang="ru-RU" smtClean="0"/>
              <a:t>28.01.2019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B9C86A-7D51-4541-AE1B-7AFCC031D6F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7BA3F6F-929A-40D0-858C-C90439281308}" type="datetimeFigureOut">
              <a:rPr lang="ru-RU" smtClean="0"/>
              <a:t>28.01.2019</a:t>
            </a:fld>
            <a:endParaRPr lang="ru-RU"/>
          </a:p>
        </p:txBody>
      </p:sp>
      <p:sp>
        <p:nvSpPr>
          <p:cNvPr id="15" name="Номер слайда 14"/>
          <p:cNvSpPr>
            <a:spLocks noGrp="1"/>
          </p:cNvSpPr>
          <p:nvPr>
            <p:ph type="sldNum" sz="quarter" idx="15"/>
          </p:nvPr>
        </p:nvSpPr>
        <p:spPr/>
        <p:txBody>
          <a:bodyPr/>
          <a:lstStyle>
            <a:lvl1pPr algn="ctr">
              <a:defRPr/>
            </a:lvl1pPr>
          </a:lstStyle>
          <a:p>
            <a:fld id="{97B9C86A-7D51-4541-AE1B-7AFCC031D6F2}"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7BA3F6F-929A-40D0-858C-C90439281308}" type="datetimeFigureOut">
              <a:rPr lang="ru-RU" smtClean="0"/>
              <a:t>28.01.2019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B9C86A-7D51-4541-AE1B-7AFCC031D6F2}"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7BA3F6F-929A-40D0-858C-C90439281308}" type="datetimeFigureOut">
              <a:rPr lang="ru-RU" smtClean="0"/>
              <a:t>28.01.2019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B9C86A-7D51-4541-AE1B-7AFCC031D6F2}"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97B9C86A-7D51-4541-AE1B-7AFCC031D6F2}"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7BA3F6F-929A-40D0-858C-C90439281308}" type="datetimeFigureOut">
              <a:rPr lang="ru-RU" smtClean="0"/>
              <a:t>28.01.2019</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7BA3F6F-929A-40D0-858C-C90439281308}" type="datetimeFigureOut">
              <a:rPr lang="ru-RU" smtClean="0"/>
              <a:t>28.01.2019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7B9C86A-7D51-4541-AE1B-7AFCC031D6F2}"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BA3F6F-929A-40D0-858C-C90439281308}" type="datetimeFigureOut">
              <a:rPr lang="ru-RU" smtClean="0"/>
              <a:t>28.01.2019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7B9C86A-7D51-4541-AE1B-7AFCC031D6F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7BA3F6F-929A-40D0-858C-C90439281308}" type="datetimeFigureOut">
              <a:rPr lang="ru-RU" smtClean="0"/>
              <a:t>28.01.2019</a:t>
            </a:fld>
            <a:endParaRPr lang="ru-RU"/>
          </a:p>
        </p:txBody>
      </p:sp>
      <p:sp>
        <p:nvSpPr>
          <p:cNvPr id="9" name="Номер слайда 8"/>
          <p:cNvSpPr>
            <a:spLocks noGrp="1"/>
          </p:cNvSpPr>
          <p:nvPr>
            <p:ph type="sldNum" sz="quarter" idx="15"/>
          </p:nvPr>
        </p:nvSpPr>
        <p:spPr/>
        <p:txBody>
          <a:bodyPr/>
          <a:lstStyle/>
          <a:p>
            <a:fld id="{97B9C86A-7D51-4541-AE1B-7AFCC031D6F2}"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7BA3F6F-929A-40D0-858C-C90439281308}" type="datetimeFigureOut">
              <a:rPr lang="ru-RU" smtClean="0"/>
              <a:t>28.01.2019</a:t>
            </a:fld>
            <a:endParaRPr lang="ru-RU"/>
          </a:p>
        </p:txBody>
      </p:sp>
      <p:sp>
        <p:nvSpPr>
          <p:cNvPr id="9" name="Номер слайда 8"/>
          <p:cNvSpPr>
            <a:spLocks noGrp="1"/>
          </p:cNvSpPr>
          <p:nvPr>
            <p:ph type="sldNum" sz="quarter" idx="11"/>
          </p:nvPr>
        </p:nvSpPr>
        <p:spPr/>
        <p:txBody>
          <a:bodyPr/>
          <a:lstStyle/>
          <a:p>
            <a:fld id="{97B9C86A-7D51-4541-AE1B-7AFCC031D6F2}"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7BA3F6F-929A-40D0-858C-C90439281308}" type="datetimeFigureOut">
              <a:rPr lang="ru-RU" smtClean="0"/>
              <a:t>28.01.2019</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7B9C86A-7D51-4541-AE1B-7AFCC031D6F2}"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283968" y="5301208"/>
            <a:ext cx="4644008" cy="1143000"/>
          </a:xfrm>
        </p:spPr>
        <p:txBody>
          <a:bodyPr/>
          <a:lstStyle/>
          <a:p>
            <a:r>
              <a:rPr lang="ru-RU" dirty="0" smtClean="0"/>
              <a:t>Выполнила: студентка 1 курса</a:t>
            </a:r>
          </a:p>
          <a:p>
            <a:r>
              <a:rPr lang="ru-RU" dirty="0" smtClean="0"/>
              <a:t>Дегтярёва Екатерина Олеговна</a:t>
            </a:r>
            <a:endParaRPr lang="ru-RU" dirty="0"/>
          </a:p>
        </p:txBody>
      </p:sp>
      <p:sp>
        <p:nvSpPr>
          <p:cNvPr id="2" name="Заголовок 1"/>
          <p:cNvSpPr>
            <a:spLocks noGrp="1"/>
          </p:cNvSpPr>
          <p:nvPr>
            <p:ph type="ctrTitle"/>
          </p:nvPr>
        </p:nvSpPr>
        <p:spPr>
          <a:xfrm>
            <a:off x="467544" y="1628800"/>
            <a:ext cx="8305800" cy="3240360"/>
          </a:xfrm>
        </p:spPr>
        <p:txBody>
          <a:bodyPr/>
          <a:lstStyle/>
          <a:p>
            <a:r>
              <a:rPr lang="ru-RU" sz="4000" b="1" dirty="0" smtClean="0"/>
              <a:t>ИСИЛЬКУЛЬЦЫ – ГЕРОИ ВЕЛИКОЙ ОТЕЧЕСТВЕННОЙ ВОЙНЫ</a:t>
            </a:r>
            <a:r>
              <a:rPr lang="ru-RU" sz="4000" dirty="0" smtClean="0"/>
              <a:t/>
            </a:r>
            <a:br>
              <a:rPr lang="ru-RU" sz="4000" dirty="0" smtClean="0"/>
            </a:br>
            <a:endParaRPr lang="ru-RU" sz="3600" dirty="0"/>
          </a:p>
        </p:txBody>
      </p:sp>
      <p:sp>
        <p:nvSpPr>
          <p:cNvPr id="4" name="Подзаголовок 2"/>
          <p:cNvSpPr txBox="1">
            <a:spLocks/>
          </p:cNvSpPr>
          <p:nvPr/>
        </p:nvSpPr>
        <p:spPr>
          <a:xfrm>
            <a:off x="0" y="188640"/>
            <a:ext cx="9144000" cy="1584176"/>
          </a:xfrm>
          <a:prstGeom prst="rect">
            <a:avLst/>
          </a:prstGeom>
        </p:spPr>
        <p:txBody>
          <a:bodyPr vert="horz">
            <a:noAutofit/>
          </a:bodyPr>
          <a:lstStyle/>
          <a:p>
            <a:pPr marL="0" marR="0" lvl="0" indent="0" algn="ctr" defTabSz="914400" rtl="0" eaLnBrk="1" fontAlgn="auto" latinLnBrk="0" hangingPunct="1">
              <a:lnSpc>
                <a:spcPct val="100000"/>
              </a:lnSpc>
              <a:spcBef>
                <a:spcPts val="600"/>
              </a:spcBef>
              <a:spcAft>
                <a:spcPts val="0"/>
              </a:spcAft>
              <a:buClr>
                <a:schemeClr val="accent2"/>
              </a:buClr>
              <a:buSzPct val="85000"/>
              <a:buFont typeface="Wingdings 2"/>
              <a:buNone/>
              <a:tabLst/>
              <a:defRPr/>
            </a:pPr>
            <a:r>
              <a:rPr kumimoji="0" lang="ru-RU" b="1" i="0" u="none" strike="noStrike" kern="1200" cap="none" spc="100" normalizeH="0" baseline="0" noProof="0" dirty="0" smtClean="0">
                <a:ln>
                  <a:noFill/>
                </a:ln>
                <a:solidFill>
                  <a:schemeClr val="tx2"/>
                </a:solidFill>
                <a:effectLst/>
                <a:uLnTx/>
                <a:uFillTx/>
                <a:latin typeface="+mn-lt"/>
                <a:ea typeface="+mn-ea"/>
                <a:cs typeface="+mn-cs"/>
              </a:rPr>
              <a:t>ФЕДЕРАЛЬНОЕ</a:t>
            </a:r>
            <a:r>
              <a:rPr kumimoji="0" lang="ru-RU" b="1" i="0" u="none" strike="noStrike" kern="1200" cap="none" spc="100" normalizeH="0" noProof="0" dirty="0" smtClean="0">
                <a:ln>
                  <a:noFill/>
                </a:ln>
                <a:solidFill>
                  <a:schemeClr val="tx2"/>
                </a:solidFill>
                <a:effectLst/>
                <a:uLnTx/>
                <a:uFillTx/>
                <a:latin typeface="+mn-lt"/>
                <a:ea typeface="+mn-ea"/>
                <a:cs typeface="+mn-cs"/>
              </a:rPr>
              <a:t> ГОСУДАРСТВЕННОЕ БЮДЖЕТНОЕ ОБРАЗОВАТЕЛЬНОЕ УЧРЕЖДЕНИЕ ВЫСШЕГО ПРОФЕССИОНАЛЬНО ОБРАЗОВАНИЯ </a:t>
            </a:r>
          </a:p>
          <a:p>
            <a:pPr marL="0" marR="0" lvl="0" indent="0" algn="ctr" defTabSz="914400" rtl="0" eaLnBrk="1" fontAlgn="auto" latinLnBrk="0" hangingPunct="1">
              <a:lnSpc>
                <a:spcPct val="100000"/>
              </a:lnSpc>
              <a:spcBef>
                <a:spcPts val="600"/>
              </a:spcBef>
              <a:spcAft>
                <a:spcPts val="0"/>
              </a:spcAft>
              <a:buClr>
                <a:schemeClr val="accent2"/>
              </a:buClr>
              <a:buSzPct val="85000"/>
              <a:buFont typeface="Wingdings 2"/>
              <a:buNone/>
              <a:tabLst/>
              <a:defRPr/>
            </a:pPr>
            <a:r>
              <a:rPr kumimoji="0" lang="ru-RU" b="1" i="0" u="none" strike="noStrike" kern="1200" cap="none" spc="100" normalizeH="0" noProof="0" dirty="0" smtClean="0">
                <a:ln>
                  <a:noFill/>
                </a:ln>
                <a:solidFill>
                  <a:schemeClr val="tx2"/>
                </a:solidFill>
                <a:effectLst/>
                <a:uLnTx/>
                <a:uFillTx/>
                <a:latin typeface="+mn-lt"/>
                <a:ea typeface="+mn-ea"/>
                <a:cs typeface="+mn-cs"/>
              </a:rPr>
              <a:t>«ОМСКИЙ ГОСУДАРСТВЕННЫЙ АГРАРНЫЙ УНИВЕРСИТЕТ ИМЕНИ П.А. СТОЛЫПИНА»</a:t>
            </a:r>
            <a:endParaRPr kumimoji="0" lang="ru-RU" b="1" i="0" u="none" strike="noStrike" kern="1200" cap="none" spc="10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2000"/>
            <a:lum contrast="-9000"/>
          </a:blip>
          <a:srcRect/>
          <a:stretch>
            <a:fillRect l="-23000" r="-15000" b="-1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67944" y="0"/>
            <a:ext cx="4752528" cy="7245424"/>
          </a:xfrm>
        </p:spPr>
        <p:txBody>
          <a:bodyPr>
            <a:normAutofit lnSpcReduction="10000"/>
          </a:bodyPr>
          <a:lstStyle/>
          <a:p>
            <a:pPr>
              <a:buNone/>
            </a:pPr>
            <a:r>
              <a:rPr lang="ru-RU" sz="1800" b="1" i="1" dirty="0" smtClean="0"/>
              <a:t>	Пока </a:t>
            </a:r>
            <a:r>
              <a:rPr lang="ru-RU" sz="1800" b="1" i="1" dirty="0" smtClean="0"/>
              <a:t>память жива!</a:t>
            </a:r>
            <a:r>
              <a:rPr lang="ru-RU" sz="1800" b="1" dirty="0" smtClean="0"/>
              <a:t> </a:t>
            </a:r>
            <a:br>
              <a:rPr lang="ru-RU" sz="1800" b="1" dirty="0" smtClean="0"/>
            </a:br>
            <a:r>
              <a:rPr lang="ru-RU" sz="1800" b="1" dirty="0" smtClean="0"/>
              <a:t/>
            </a:r>
            <a:br>
              <a:rPr lang="ru-RU" sz="1800" b="1" dirty="0" smtClean="0"/>
            </a:br>
            <a:r>
              <a:rPr lang="ru-RU" sz="1800" b="1" dirty="0" smtClean="0"/>
              <a:t>Отгремели давно залпы наших орудий,</a:t>
            </a:r>
            <a:br>
              <a:rPr lang="ru-RU" sz="1800" b="1" dirty="0" smtClean="0"/>
            </a:br>
            <a:r>
              <a:rPr lang="ru-RU" sz="1800" b="1" dirty="0" smtClean="0"/>
              <a:t>А в воронке от бомбы трава-мурава...</a:t>
            </a:r>
            <a:br>
              <a:rPr lang="ru-RU" sz="1800" b="1" dirty="0" smtClean="0"/>
            </a:br>
            <a:r>
              <a:rPr lang="ru-RU" sz="1800" b="1" dirty="0" smtClean="0"/>
              <a:t>Но войну не забыли суровые люди</a:t>
            </a:r>
            <a:br>
              <a:rPr lang="ru-RU" sz="1800" b="1" dirty="0" smtClean="0"/>
            </a:br>
            <a:r>
              <a:rPr lang="ru-RU" sz="1800" b="1" dirty="0" smtClean="0"/>
              <a:t>И смеются сквозь слезы,</a:t>
            </a:r>
            <a:br>
              <a:rPr lang="ru-RU" sz="1800" b="1" dirty="0" smtClean="0"/>
            </a:br>
            <a:r>
              <a:rPr lang="ru-RU" sz="1800" b="1" dirty="0" smtClean="0"/>
              <a:t>Ведь память жива</a:t>
            </a:r>
            <a:r>
              <a:rPr lang="ru-RU" sz="1800" b="1" dirty="0" smtClean="0"/>
              <a:t>!</a:t>
            </a:r>
            <a:r>
              <a:rPr lang="ru-RU" sz="1800" b="1" dirty="0" smtClean="0"/>
              <a:t/>
            </a:r>
            <a:br>
              <a:rPr lang="ru-RU" sz="1800" b="1" dirty="0" smtClean="0"/>
            </a:br>
            <a:r>
              <a:rPr lang="ru-RU" sz="1800" b="1" dirty="0" smtClean="0"/>
              <a:t>Они помнят походы и дальние страны,</a:t>
            </a:r>
            <a:br>
              <a:rPr lang="ru-RU" sz="1800" b="1" dirty="0" smtClean="0"/>
            </a:br>
            <a:r>
              <a:rPr lang="ru-RU" sz="1800" b="1" dirty="0" smtClean="0"/>
              <a:t>И простые, от сердца, народа слова.</a:t>
            </a:r>
            <a:br>
              <a:rPr lang="ru-RU" sz="1800" b="1" dirty="0" smtClean="0"/>
            </a:br>
            <a:r>
              <a:rPr lang="ru-RU" sz="1800" b="1" dirty="0" smtClean="0"/>
              <a:t>Помнят лица друзей, уходивших так рано.</a:t>
            </a:r>
            <a:br>
              <a:rPr lang="ru-RU" sz="1800" b="1" dirty="0" smtClean="0"/>
            </a:br>
            <a:r>
              <a:rPr lang="ru-RU" sz="1800" b="1" dirty="0" smtClean="0"/>
              <a:t>Их слова и улыбки –</a:t>
            </a:r>
            <a:br>
              <a:rPr lang="ru-RU" sz="1800" b="1" dirty="0" smtClean="0"/>
            </a:br>
            <a:r>
              <a:rPr lang="ru-RU" sz="1800" b="1" dirty="0" smtClean="0"/>
              <a:t>Ведь память жива</a:t>
            </a:r>
            <a:r>
              <a:rPr lang="ru-RU" sz="1800" b="1" dirty="0" smtClean="0"/>
              <a:t>!</a:t>
            </a:r>
            <a:r>
              <a:rPr lang="ru-RU" sz="1800" b="1" dirty="0" smtClean="0"/>
              <a:t/>
            </a:r>
            <a:br>
              <a:rPr lang="ru-RU" sz="1800" b="1" dirty="0" smtClean="0"/>
            </a:br>
            <a:r>
              <a:rPr lang="ru-RU" sz="1800" b="1" dirty="0" smtClean="0"/>
              <a:t>Они помнят весну 45-го года...</a:t>
            </a:r>
            <a:br>
              <a:rPr lang="ru-RU" sz="1800" b="1" dirty="0" smtClean="0"/>
            </a:br>
            <a:r>
              <a:rPr lang="ru-RU" sz="1800" b="1" dirty="0" smtClean="0"/>
              <a:t>Закружилась от счастья тогда голова!</a:t>
            </a:r>
            <a:br>
              <a:rPr lang="ru-RU" sz="1800" b="1" dirty="0" smtClean="0"/>
            </a:br>
            <a:r>
              <a:rPr lang="ru-RU" sz="1800" b="1" dirty="0" smtClean="0"/>
              <a:t>Не узнали её те, что гибли в походах,</a:t>
            </a:r>
            <a:br>
              <a:rPr lang="ru-RU" sz="1800" b="1" dirty="0" smtClean="0"/>
            </a:br>
            <a:r>
              <a:rPr lang="ru-RU" sz="1800" b="1" dirty="0" smtClean="0"/>
              <a:t>Но всё помнят друзья их,</a:t>
            </a:r>
            <a:br>
              <a:rPr lang="ru-RU" sz="1800" b="1" dirty="0" smtClean="0"/>
            </a:br>
            <a:r>
              <a:rPr lang="ru-RU" sz="1800" b="1" dirty="0" smtClean="0"/>
              <a:t>Ведь память жива</a:t>
            </a:r>
            <a:r>
              <a:rPr lang="ru-RU" sz="1800" b="1" dirty="0" smtClean="0"/>
              <a:t>!</a:t>
            </a:r>
            <a:r>
              <a:rPr lang="ru-RU" sz="1800" b="1" dirty="0" smtClean="0"/>
              <a:t/>
            </a:r>
            <a:br>
              <a:rPr lang="ru-RU" sz="1800" b="1" dirty="0" smtClean="0"/>
            </a:br>
            <a:r>
              <a:rPr lang="ru-RU" sz="1800" b="1" dirty="0" smtClean="0"/>
              <a:t>Эта память с корнями уходит всё глубже,</a:t>
            </a:r>
            <a:br>
              <a:rPr lang="ru-RU" sz="1800" b="1" dirty="0" smtClean="0"/>
            </a:br>
            <a:r>
              <a:rPr lang="ru-RU" sz="1800" b="1" dirty="0" smtClean="0"/>
              <a:t>И шумит на ветвях, зеленея, листва...</a:t>
            </a:r>
            <a:br>
              <a:rPr lang="ru-RU" sz="1800" b="1" dirty="0" smtClean="0"/>
            </a:br>
            <a:r>
              <a:rPr lang="ru-RU" sz="1800" b="1" dirty="0" smtClean="0"/>
              <a:t>Её времени бег никогда не заглушит!</a:t>
            </a:r>
            <a:br>
              <a:rPr lang="ru-RU" sz="1800" b="1" dirty="0" smtClean="0"/>
            </a:br>
            <a:r>
              <a:rPr lang="ru-RU" sz="1800" b="1" dirty="0" smtClean="0"/>
              <a:t>Ведь душа молода,</a:t>
            </a:r>
            <a:br>
              <a:rPr lang="ru-RU" sz="1800" b="1" dirty="0" smtClean="0"/>
            </a:br>
            <a:r>
              <a:rPr lang="ru-RU" sz="1800" b="1" dirty="0" smtClean="0"/>
              <a:t>Пока память жива</a:t>
            </a:r>
            <a:r>
              <a:rPr lang="ru-RU" sz="1800" b="1" dirty="0" smtClean="0"/>
              <a:t>!</a:t>
            </a:r>
            <a:endParaRPr lang="ru-RU" sz="1800" dirty="0" smtClean="0"/>
          </a:p>
          <a:p>
            <a:pPr>
              <a:buNone/>
            </a:pPr>
            <a:r>
              <a:rPr lang="ru-RU" sz="1800" b="1" i="1" dirty="0" smtClean="0"/>
              <a:t>	(</a:t>
            </a:r>
            <a:r>
              <a:rPr lang="ru-RU" sz="1800" b="1" i="1" dirty="0" smtClean="0"/>
              <a:t>З. Чеботарева)</a:t>
            </a:r>
            <a:endParaRPr lang="ru-RU" sz="1800" dirty="0" smtClean="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6048672"/>
          </a:xfrm>
        </p:spPr>
        <p:txBody>
          <a:bodyPr>
            <a:normAutofit/>
          </a:bodyPr>
          <a:lstStyle/>
          <a:p>
            <a:pPr>
              <a:buNone/>
            </a:pPr>
            <a:r>
              <a:rPr lang="ru-RU" dirty="0" smtClean="0"/>
              <a:t>	Даже в самых маленьких городках и деревнях есть  герои, память которых должен чтить каждый. </a:t>
            </a:r>
          </a:p>
          <a:p>
            <a:pPr>
              <a:buNone/>
            </a:pPr>
            <a:r>
              <a:rPr lang="ru-RU" dirty="0" smtClean="0"/>
              <a:t>	Ежегодно в моей школе нам рассказывали про земляков, которые, как и все советские люди, встали на защиту своей Родины. </a:t>
            </a:r>
          </a:p>
          <a:p>
            <a:pPr>
              <a:buNone/>
            </a:pPr>
            <a:r>
              <a:rPr lang="ru-RU" dirty="0" smtClean="0"/>
              <a:t>	</a:t>
            </a:r>
            <a:r>
              <a:rPr lang="ru-RU" dirty="0" smtClean="0"/>
              <a:t>Из 12700 исилькульцев, сражавшихся на фронтах Великой Отечественной войны, домой вернулись лишь 6270. Все они добросовестно выполнили свой священный долг, большинство отмечены высокими правительственными наградами Родины, восемь стали Героями Советского Союза, четверо – полными кавалерами Орденов Солдатской Славы.</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ru-RU" dirty="0" smtClean="0"/>
              <a:t>Долина Мария Ивановна</a:t>
            </a:r>
            <a:br>
              <a:rPr lang="ru-RU" dirty="0" smtClean="0"/>
            </a:br>
            <a:r>
              <a:rPr lang="ru-RU" dirty="0" smtClean="0"/>
              <a:t>(1920 – 1995 гг.)</a:t>
            </a:r>
            <a:endParaRPr lang="ru-RU" dirty="0"/>
          </a:p>
        </p:txBody>
      </p:sp>
      <p:pic>
        <p:nvPicPr>
          <p:cNvPr id="4" name="Содержимое 3" descr="130px-Долина_Мария.jpg"/>
          <p:cNvPicPr>
            <a:picLocks noGrp="1" noChangeAspect="1"/>
          </p:cNvPicPr>
          <p:nvPr>
            <p:ph sz="half" idx="1"/>
          </p:nvPr>
        </p:nvPicPr>
        <p:blipFill>
          <a:blip r:embed="rId2" cstate="print"/>
          <a:stretch>
            <a:fillRect/>
          </a:stretch>
        </p:blipFill>
        <p:spPr>
          <a:xfrm>
            <a:off x="467544" y="1628800"/>
            <a:ext cx="2808312" cy="4406890"/>
          </a:xfrm>
        </p:spPr>
      </p:pic>
      <p:sp>
        <p:nvSpPr>
          <p:cNvPr id="5" name="Содержимое 4"/>
          <p:cNvSpPr>
            <a:spLocks noGrp="1"/>
          </p:cNvSpPr>
          <p:nvPr>
            <p:ph sz="half" idx="2"/>
          </p:nvPr>
        </p:nvSpPr>
        <p:spPr>
          <a:xfrm>
            <a:off x="3275856" y="1524000"/>
            <a:ext cx="5432280" cy="4857328"/>
          </a:xfrm>
        </p:spPr>
        <p:txBody>
          <a:bodyPr>
            <a:normAutofit fontScale="92500" lnSpcReduction="20000"/>
          </a:bodyPr>
          <a:lstStyle/>
          <a:p>
            <a:pPr>
              <a:buNone/>
            </a:pPr>
            <a:r>
              <a:rPr lang="ru-RU" dirty="0" smtClean="0"/>
              <a:t>	Начала войну пилотом связи в составе 269 –го гвардейского авиаполка под Сталинградом. Воевала на Южном, Донском, Северо-Кавказском, Западном, 3-м Белорусском, 1-м и 2-м Прибалтийском фронтах. Была командиром звена 125-го гвардейского бомбардировочного полка, заместителем командира </a:t>
            </a:r>
            <a:r>
              <a:rPr lang="ru-RU" dirty="0" err="1" smtClean="0"/>
              <a:t>авиэскадрильи</a:t>
            </a:r>
            <a:r>
              <a:rPr lang="ru-RU" dirty="0" smtClean="0"/>
              <a:t>.</a:t>
            </a:r>
          </a:p>
          <a:p>
            <a:pPr>
              <a:buNone/>
            </a:pPr>
            <a:r>
              <a:rPr lang="ru-RU" dirty="0" smtClean="0"/>
              <a:t>	Награждена: орденом Ленина, двумя орденами Красного Знамени, несколькими медалями. Герой Советского Союза (18 августа 1945г.)</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ru-RU" dirty="0" smtClean="0"/>
              <a:t>Кибаль Иван Андреевич                    (1922 – 2001 гг.)</a:t>
            </a:r>
            <a:endParaRPr lang="ru-RU" dirty="0"/>
          </a:p>
        </p:txBody>
      </p:sp>
      <p:pic>
        <p:nvPicPr>
          <p:cNvPr id="7" name="Содержимое 6" descr="Кибаль_Иван.jpg"/>
          <p:cNvPicPr>
            <a:picLocks noGrp="1" noChangeAspect="1"/>
          </p:cNvPicPr>
          <p:nvPr>
            <p:ph sz="half" idx="1"/>
          </p:nvPr>
        </p:nvPicPr>
        <p:blipFill>
          <a:blip r:embed="rId2" cstate="print"/>
          <a:stretch>
            <a:fillRect/>
          </a:stretch>
        </p:blipFill>
        <p:spPr>
          <a:xfrm>
            <a:off x="251520" y="1412775"/>
            <a:ext cx="3600400" cy="4657539"/>
          </a:xfrm>
        </p:spPr>
      </p:pic>
      <p:sp>
        <p:nvSpPr>
          <p:cNvPr id="6" name="Содержимое 5"/>
          <p:cNvSpPr>
            <a:spLocks noGrp="1"/>
          </p:cNvSpPr>
          <p:nvPr>
            <p:ph sz="half" idx="2"/>
          </p:nvPr>
        </p:nvSpPr>
        <p:spPr>
          <a:xfrm>
            <a:off x="3779912" y="1412776"/>
            <a:ext cx="5364088" cy="5445224"/>
          </a:xfrm>
        </p:spPr>
        <p:txBody>
          <a:bodyPr>
            <a:normAutofit fontScale="77500" lnSpcReduction="20000"/>
          </a:bodyPr>
          <a:lstStyle/>
          <a:p>
            <a:pPr>
              <a:buNone/>
            </a:pPr>
            <a:r>
              <a:rPr lang="ru-RU" dirty="0" smtClean="0"/>
              <a:t>	Призван на войну в августе 1941 г. Исилькульским военным комиссариатом.  В марте 1942 г. прибыл на фронт. Был  заместителем политрука, заместителем командира роты по политчасти, комсоргом полка, заместителем командира батальона по политчасти 957 </a:t>
            </a:r>
            <a:r>
              <a:rPr lang="ru-RU" dirty="0" err="1" smtClean="0"/>
              <a:t>сп</a:t>
            </a:r>
            <a:r>
              <a:rPr lang="ru-RU" dirty="0" smtClean="0"/>
              <a:t> 309 </a:t>
            </a:r>
            <a:r>
              <a:rPr lang="ru-RU" dirty="0" err="1" smtClean="0"/>
              <a:t>сд</a:t>
            </a:r>
            <a:r>
              <a:rPr lang="ru-RU" dirty="0" smtClean="0"/>
              <a:t> 40 А. Трижды тяжело был ранен. </a:t>
            </a:r>
          </a:p>
          <a:p>
            <a:pPr>
              <a:buNone/>
            </a:pPr>
            <a:r>
              <a:rPr lang="ru-RU" dirty="0" smtClean="0"/>
              <a:t>	</a:t>
            </a:r>
            <a:r>
              <a:rPr lang="ru-RU" dirty="0" smtClean="0"/>
              <a:t>10 января 1944 г. присвоено звание Героя Советского Союза. Награжден орденом Ленина, тремя орденами Красного Знамени, орденами Трудового Красного Знамени и Отечественной войны </a:t>
            </a:r>
            <a:r>
              <a:rPr lang="en-US" dirty="0" smtClean="0"/>
              <a:t>I</a:t>
            </a:r>
            <a:r>
              <a:rPr lang="ru-RU" dirty="0" smtClean="0"/>
              <a:t> степени, четырьмя орденами Красной Звезды, орденом «За службу Родине в Вооруженных Силах СССР» </a:t>
            </a:r>
            <a:r>
              <a:rPr lang="en-US" dirty="0" smtClean="0"/>
              <a:t>III</a:t>
            </a:r>
            <a:r>
              <a:rPr lang="ru-RU" dirty="0" smtClean="0"/>
              <a:t> степени, двумя орденами Демократической Республики Афганистан, многими медалями.</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Куцевалов Тимофей Фёдорович</a:t>
            </a:r>
            <a:br>
              <a:rPr lang="ru-RU" dirty="0" smtClean="0"/>
            </a:br>
            <a:r>
              <a:rPr lang="ru-RU" dirty="0" smtClean="0"/>
              <a:t>(1904 – 1975 гг.)</a:t>
            </a:r>
            <a:endParaRPr lang="ru-RU" dirty="0"/>
          </a:p>
        </p:txBody>
      </p:sp>
      <p:pic>
        <p:nvPicPr>
          <p:cNvPr id="5" name="Содержимое 4" descr="Куцевалов_Тимофей_.jpg"/>
          <p:cNvPicPr>
            <a:picLocks noGrp="1" noChangeAspect="1"/>
          </p:cNvPicPr>
          <p:nvPr>
            <p:ph sz="half" idx="1"/>
          </p:nvPr>
        </p:nvPicPr>
        <p:blipFill>
          <a:blip r:embed="rId2" cstate="print"/>
          <a:stretch>
            <a:fillRect/>
          </a:stretch>
        </p:blipFill>
        <p:spPr>
          <a:xfrm>
            <a:off x="323528" y="1340768"/>
            <a:ext cx="3528392" cy="4990609"/>
          </a:xfrm>
        </p:spPr>
      </p:pic>
      <p:sp>
        <p:nvSpPr>
          <p:cNvPr id="4" name="Содержимое 3"/>
          <p:cNvSpPr>
            <a:spLocks noGrp="1"/>
          </p:cNvSpPr>
          <p:nvPr>
            <p:ph sz="half" idx="2"/>
          </p:nvPr>
        </p:nvSpPr>
        <p:spPr>
          <a:xfrm>
            <a:off x="4067944" y="1412776"/>
            <a:ext cx="4640192" cy="4968552"/>
          </a:xfrm>
        </p:spPr>
        <p:txBody>
          <a:bodyPr>
            <a:normAutofit fontScale="92500" lnSpcReduction="10000"/>
          </a:bodyPr>
          <a:lstStyle/>
          <a:p>
            <a:pPr>
              <a:buNone/>
            </a:pPr>
            <a:r>
              <a:rPr lang="ru-RU" dirty="0" smtClean="0"/>
              <a:t>	Генерал-лейтенант. В годы ВОВ командовал ВВС Северо-Западного и Западного Фронтов, 12-й Воздушной Армией.</a:t>
            </a:r>
          </a:p>
          <a:p>
            <a:pPr>
              <a:buNone/>
            </a:pPr>
            <a:r>
              <a:rPr lang="ru-RU" dirty="0" smtClean="0"/>
              <a:t>	Герой Советского Союза (1939 г.) Награжден Орденами Ленина (дважды), орденами Красного Знамени (четырежды), Отечественной войны </a:t>
            </a:r>
            <a:r>
              <a:rPr lang="en-US" dirty="0" smtClean="0"/>
              <a:t> I  </a:t>
            </a:r>
            <a:r>
              <a:rPr lang="ru-RU" dirty="0" smtClean="0"/>
              <a:t>степени, орденом Красной Звезды, иностранными орденами, медалями.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Морозов Петр Иванович</a:t>
            </a:r>
            <a:br>
              <a:rPr lang="ru-RU" dirty="0" smtClean="0"/>
            </a:br>
            <a:r>
              <a:rPr lang="ru-RU" dirty="0" smtClean="0"/>
              <a:t>(1924 – 1952 гг.)</a:t>
            </a:r>
            <a:endParaRPr lang="ru-RU" dirty="0"/>
          </a:p>
        </p:txBody>
      </p:sp>
      <p:pic>
        <p:nvPicPr>
          <p:cNvPr id="5" name="Содержимое 4" descr="Морозов_А.jpg"/>
          <p:cNvPicPr>
            <a:picLocks noGrp="1" noChangeAspect="1"/>
          </p:cNvPicPr>
          <p:nvPr>
            <p:ph sz="half" idx="1"/>
          </p:nvPr>
        </p:nvPicPr>
        <p:blipFill>
          <a:blip r:embed="rId2" cstate="print"/>
          <a:stretch>
            <a:fillRect/>
          </a:stretch>
        </p:blipFill>
        <p:spPr>
          <a:xfrm>
            <a:off x="395536" y="1412776"/>
            <a:ext cx="3528392" cy="4790059"/>
          </a:xfrm>
        </p:spPr>
      </p:pic>
      <p:sp>
        <p:nvSpPr>
          <p:cNvPr id="4" name="Содержимое 3"/>
          <p:cNvSpPr>
            <a:spLocks noGrp="1"/>
          </p:cNvSpPr>
          <p:nvPr>
            <p:ph sz="half" idx="2"/>
          </p:nvPr>
        </p:nvSpPr>
        <p:spPr>
          <a:xfrm>
            <a:off x="4139952" y="1524000"/>
            <a:ext cx="4568184" cy="4857328"/>
          </a:xfrm>
        </p:spPr>
        <p:txBody>
          <a:bodyPr>
            <a:normAutofit fontScale="92500" lnSpcReduction="10000"/>
          </a:bodyPr>
          <a:lstStyle/>
          <a:p>
            <a:pPr>
              <a:buNone/>
            </a:pPr>
            <a:r>
              <a:rPr lang="ru-RU" dirty="0" smtClean="0"/>
              <a:t>	Гвардии лейтенант, командир танковой роты 53 гвардейской танковой бригады 6 гвардейского танкового корпуса 3  гвардейской Танковой  Армии. Участвовал в боях 1 Украинского Фронта. Дважды ранен.</a:t>
            </a:r>
          </a:p>
          <a:p>
            <a:pPr>
              <a:buNone/>
            </a:pPr>
            <a:r>
              <a:rPr lang="ru-RU" dirty="0" smtClean="0"/>
              <a:t>	</a:t>
            </a:r>
            <a:r>
              <a:rPr lang="ru-RU" dirty="0" smtClean="0"/>
              <a:t>Герой Советского Союза (27 июня 1945 г.). Награжден Орденами Ленина, орденом Красного Знамени и медалями.</a:t>
            </a:r>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Насардинов Гафар Назарович</a:t>
            </a:r>
            <a:br>
              <a:rPr lang="ru-RU" dirty="0" smtClean="0"/>
            </a:br>
            <a:r>
              <a:rPr lang="ru-RU" dirty="0" smtClean="0"/>
              <a:t>(1923 – 1994 гг.)</a:t>
            </a:r>
            <a:endParaRPr lang="ru-RU" dirty="0"/>
          </a:p>
        </p:txBody>
      </p:sp>
      <p:pic>
        <p:nvPicPr>
          <p:cNvPr id="5" name="Содержимое 4" descr="Насардинов_Гафар_.jpeg"/>
          <p:cNvPicPr>
            <a:picLocks noGrp="1" noChangeAspect="1"/>
          </p:cNvPicPr>
          <p:nvPr>
            <p:ph sz="half" idx="1"/>
          </p:nvPr>
        </p:nvPicPr>
        <p:blipFill>
          <a:blip r:embed="rId2" cstate="print"/>
          <a:stretch>
            <a:fillRect/>
          </a:stretch>
        </p:blipFill>
        <p:spPr>
          <a:xfrm>
            <a:off x="395536" y="1412776"/>
            <a:ext cx="3850580" cy="4899248"/>
          </a:xfrm>
        </p:spPr>
      </p:pic>
      <p:sp>
        <p:nvSpPr>
          <p:cNvPr id="4" name="Содержимое 3"/>
          <p:cNvSpPr>
            <a:spLocks noGrp="1"/>
          </p:cNvSpPr>
          <p:nvPr>
            <p:ph sz="half" idx="2"/>
          </p:nvPr>
        </p:nvSpPr>
        <p:spPr>
          <a:xfrm>
            <a:off x="4355976" y="1412776"/>
            <a:ext cx="4352160" cy="5184576"/>
          </a:xfrm>
        </p:spPr>
        <p:txBody>
          <a:bodyPr>
            <a:normAutofit fontScale="85000" lnSpcReduction="20000"/>
          </a:bodyPr>
          <a:lstStyle/>
          <a:p>
            <a:pPr>
              <a:buNone/>
            </a:pPr>
            <a:r>
              <a:rPr lang="ru-RU" dirty="0" smtClean="0"/>
              <a:t>	Участвовал в боях под Сталинградом в должности командира стрелкового взвода. Был тяжело ранен. После излечения в госпитале с декабря 1943г. Вновь на фронте. Участвовал в боях по освобождению Украины, Молдавии, Польши. В должности командира роты форсировал Одер, освобождал Чехословакию.</a:t>
            </a:r>
          </a:p>
          <a:p>
            <a:pPr>
              <a:buNone/>
            </a:pPr>
            <a:r>
              <a:rPr lang="ru-RU" dirty="0" smtClean="0"/>
              <a:t>	Герой Советского Союза  (27 июня 1945 г.). Награжден орденами Ленина, Отечественной войны </a:t>
            </a:r>
            <a:r>
              <a:rPr lang="en-US" dirty="0" smtClean="0"/>
              <a:t>I</a:t>
            </a:r>
            <a:r>
              <a:rPr lang="en-US" dirty="0" smtClean="0"/>
              <a:t>I</a:t>
            </a:r>
            <a:r>
              <a:rPr lang="ru-RU" dirty="0" smtClean="0"/>
              <a:t>степени и несколькими медалями.</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Фролов Андрей Дмитриевич</a:t>
            </a:r>
            <a:br>
              <a:rPr lang="ru-RU" dirty="0" smtClean="0"/>
            </a:br>
            <a:r>
              <a:rPr lang="ru-RU" dirty="0" smtClean="0"/>
              <a:t>(1917 – 1984 гг.)</a:t>
            </a:r>
            <a:endParaRPr lang="ru-RU" dirty="0"/>
          </a:p>
        </p:txBody>
      </p:sp>
      <p:pic>
        <p:nvPicPr>
          <p:cNvPr id="5" name="Содержимое 4" descr="Фролов_Иван.jpg"/>
          <p:cNvPicPr>
            <a:picLocks noGrp="1" noChangeAspect="1"/>
          </p:cNvPicPr>
          <p:nvPr>
            <p:ph sz="half" idx="1"/>
          </p:nvPr>
        </p:nvPicPr>
        <p:blipFill>
          <a:blip r:embed="rId2" cstate="print"/>
          <a:stretch>
            <a:fillRect/>
          </a:stretch>
        </p:blipFill>
        <p:spPr>
          <a:xfrm>
            <a:off x="395536" y="1340768"/>
            <a:ext cx="3672408" cy="5062273"/>
          </a:xfrm>
        </p:spPr>
      </p:pic>
      <p:sp>
        <p:nvSpPr>
          <p:cNvPr id="4" name="Содержимое 3"/>
          <p:cNvSpPr>
            <a:spLocks noGrp="1"/>
          </p:cNvSpPr>
          <p:nvPr>
            <p:ph sz="half" idx="2"/>
          </p:nvPr>
        </p:nvSpPr>
        <p:spPr>
          <a:xfrm>
            <a:off x="4139952" y="1412776"/>
            <a:ext cx="4824536" cy="5445224"/>
          </a:xfrm>
        </p:spPr>
        <p:txBody>
          <a:bodyPr>
            <a:normAutofit fontScale="77500" lnSpcReduction="20000"/>
          </a:bodyPr>
          <a:lstStyle/>
          <a:p>
            <a:pPr>
              <a:buNone/>
            </a:pPr>
            <a:r>
              <a:rPr lang="ru-RU" dirty="0" smtClean="0"/>
              <a:t>	Воевал с первых дней Великой Отечественной войны. Гвардии старший лейтенант, командир взвода 10 гвардейской стрелковой дивизии 14 Армии. В начале августа 1942 года в боях на Петрозаводском направлении. В октябре 1944 г. воевал в Заполярье в составе 10-й гвардейской стрелковой дивизии. Отличился при поведении </a:t>
            </a:r>
            <a:r>
              <a:rPr lang="ru-RU" dirty="0" err="1" smtClean="0"/>
              <a:t>Петсамо-Киркенесской</a:t>
            </a:r>
            <a:r>
              <a:rPr lang="ru-RU" dirty="0" smtClean="0"/>
              <a:t> операции. В составе Второго Белорусского фронта прошел Литву, Латвию, Эстонию, Восточную Померанию, Польшу. Трижды ранен.</a:t>
            </a:r>
          </a:p>
          <a:p>
            <a:pPr>
              <a:buNone/>
            </a:pPr>
            <a:r>
              <a:rPr lang="ru-RU" dirty="0" smtClean="0"/>
              <a:t>	</a:t>
            </a:r>
            <a:r>
              <a:rPr lang="ru-RU" dirty="0" smtClean="0"/>
              <a:t>Герой Советского Союза. Награжден орденами Ленина, орденом Красного Знамени, Отечественной войны </a:t>
            </a:r>
            <a:r>
              <a:rPr lang="en-US" dirty="0" smtClean="0"/>
              <a:t>II</a:t>
            </a:r>
            <a:r>
              <a:rPr lang="ru-RU" dirty="0" smtClean="0"/>
              <a:t> степени, орденом Красной Звезды и пятью медалями.</a:t>
            </a: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110</TotalTime>
  <Words>56</Words>
  <Application>Microsoft Office PowerPoint</Application>
  <PresentationFormat>Экран (4:3)</PresentationFormat>
  <Paragraphs>28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Бумажная</vt:lpstr>
      <vt:lpstr>ИСИЛЬКУЛЬЦЫ – ГЕРОИ ВЕЛИКОЙ ОТЕЧЕСТВЕННОЙ ВОЙНЫ </vt:lpstr>
      <vt:lpstr>Слайд 2</vt:lpstr>
      <vt:lpstr>Слайд 3</vt:lpstr>
      <vt:lpstr>Долина Мария Ивановна (1920 – 1995 гг.)</vt:lpstr>
      <vt:lpstr>Кибаль Иван Андреевич                    (1922 – 2001 гг.)</vt:lpstr>
      <vt:lpstr>Куцевалов Тимофей Фёдорович (1904 – 1975 гг.)</vt:lpstr>
      <vt:lpstr>Морозов Петр Иванович (1924 – 1952 гг.)</vt:lpstr>
      <vt:lpstr>Насардинов Гафар Назарович (1923 – 1994 гг.)</vt:lpstr>
      <vt:lpstr>Фролов Андрей Дмитриевич (1917 – 1984 гг.)</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12</cp:revision>
  <dcterms:created xsi:type="dcterms:W3CDTF">2019-01-28T07:20:02Z</dcterms:created>
  <dcterms:modified xsi:type="dcterms:W3CDTF">2019-01-28T09:10:25Z</dcterms:modified>
</cp:coreProperties>
</file>