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6" r:id="rId3"/>
    <p:sldMasterId id="2147483699" r:id="rId4"/>
  </p:sldMasterIdLst>
  <p:sldIdLst>
    <p:sldId id="256" r:id="rId5"/>
    <p:sldId id="299" r:id="rId6"/>
    <p:sldId id="268" r:id="rId7"/>
    <p:sldId id="269" r:id="rId8"/>
    <p:sldId id="283" r:id="rId9"/>
    <p:sldId id="270" r:id="rId10"/>
    <p:sldId id="305" r:id="rId11"/>
    <p:sldId id="306" r:id="rId12"/>
    <p:sldId id="296" r:id="rId13"/>
    <p:sldId id="257" r:id="rId14"/>
    <p:sldId id="258" r:id="rId15"/>
    <p:sldId id="281" r:id="rId16"/>
    <p:sldId id="271" r:id="rId17"/>
    <p:sldId id="310" r:id="rId18"/>
    <p:sldId id="276" r:id="rId19"/>
    <p:sldId id="293" r:id="rId20"/>
    <p:sldId id="311" r:id="rId21"/>
    <p:sldId id="278" r:id="rId22"/>
    <p:sldId id="308" r:id="rId23"/>
    <p:sldId id="282" r:id="rId24"/>
    <p:sldId id="307" r:id="rId25"/>
    <p:sldId id="286" r:id="rId26"/>
    <p:sldId id="287" r:id="rId27"/>
    <p:sldId id="291" r:id="rId28"/>
    <p:sldId id="297" r:id="rId29"/>
    <p:sldId id="289" r:id="rId30"/>
    <p:sldId id="298" r:id="rId31"/>
    <p:sldId id="301" r:id="rId32"/>
    <p:sldId id="300" r:id="rId33"/>
    <p:sldId id="303" r:id="rId34"/>
    <p:sldId id="304" r:id="rId35"/>
    <p:sldId id="290" r:id="rId36"/>
    <p:sldId id="260" r:id="rId37"/>
    <p:sldId id="292" r:id="rId38"/>
    <p:sldId id="294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9FF9-BF84-42E7-8848-E2F690C9BC1A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43ED-A740-4C0D-AFDF-1B45D8F3B3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938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9FF9-BF84-42E7-8848-E2F690C9BC1A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43ED-A740-4C0D-AFDF-1B45D8F3B3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220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9FF9-BF84-42E7-8848-E2F690C9BC1A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43ED-A740-4C0D-AFDF-1B45D8F3B3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786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9FF9-BF84-42E7-8848-E2F690C9BC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43ED-A740-4C0D-AFDF-1B45D8F3B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401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9FF9-BF84-42E7-8848-E2F690C9BC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43ED-A740-4C0D-AFDF-1B45D8F3B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138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9FF9-BF84-42E7-8848-E2F690C9BC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43ED-A740-4C0D-AFDF-1B45D8F3B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414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9FF9-BF84-42E7-8848-E2F690C9BC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43ED-A740-4C0D-AFDF-1B45D8F3B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868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9FF9-BF84-42E7-8848-E2F690C9BC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43ED-A740-4C0D-AFDF-1B45D8F3B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930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9FF9-BF84-42E7-8848-E2F690C9BC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43ED-A740-4C0D-AFDF-1B45D8F3B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758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9FF9-BF84-42E7-8848-E2F690C9BC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43ED-A740-4C0D-AFDF-1B45D8F3B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7520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9FF9-BF84-42E7-8848-E2F690C9BC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43ED-A740-4C0D-AFDF-1B45D8F3B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686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9FF9-BF84-42E7-8848-E2F690C9BC1A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43ED-A740-4C0D-AFDF-1B45D8F3B3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178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9FF9-BF84-42E7-8848-E2F690C9BC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43ED-A740-4C0D-AFDF-1B45D8F3B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43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9FF9-BF84-42E7-8848-E2F690C9BC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43ED-A740-4C0D-AFDF-1B45D8F3B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7991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9FF9-BF84-42E7-8848-E2F690C9BC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43ED-A740-4C0D-AFDF-1B45D8F3B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502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42384" y="103310"/>
            <a:ext cx="8244416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13200" cy="217499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73600" y="1600201"/>
            <a:ext cx="4013200" cy="217499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880705"/>
            <a:ext cx="4013200" cy="217609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73600" y="3880705"/>
            <a:ext cx="4013200" cy="217609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6699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8034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6699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02DC7589-D796-4BF2-9FB6-AC5C5D594D83}" type="slidenum">
              <a:rPr lang="ru-RU">
                <a:solidFill>
                  <a:srgbClr val="006699"/>
                </a:solidFill>
              </a:rPr>
              <a:pPr/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6830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9FF9-BF84-42E7-8848-E2F690C9BC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43ED-A740-4C0D-AFDF-1B45D8F3B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330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9FF9-BF84-42E7-8848-E2F690C9BC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43ED-A740-4C0D-AFDF-1B45D8F3B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9192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9FF9-BF84-42E7-8848-E2F690C9BC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43ED-A740-4C0D-AFDF-1B45D8F3B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3921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9FF9-BF84-42E7-8848-E2F690C9BC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43ED-A740-4C0D-AFDF-1B45D8F3B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3842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9FF9-BF84-42E7-8848-E2F690C9BC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43ED-A740-4C0D-AFDF-1B45D8F3B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8321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9FF9-BF84-42E7-8848-E2F690C9BC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43ED-A740-4C0D-AFDF-1B45D8F3B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47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9FF9-BF84-42E7-8848-E2F690C9BC1A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43ED-A740-4C0D-AFDF-1B45D8F3B3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9647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9FF9-BF84-42E7-8848-E2F690C9BC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43ED-A740-4C0D-AFDF-1B45D8F3B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9622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9FF9-BF84-42E7-8848-E2F690C9BC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43ED-A740-4C0D-AFDF-1B45D8F3B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4585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9FF9-BF84-42E7-8848-E2F690C9BC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43ED-A740-4C0D-AFDF-1B45D8F3B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6743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9FF9-BF84-42E7-8848-E2F690C9BC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43ED-A740-4C0D-AFDF-1B45D8F3B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8276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9FF9-BF84-42E7-8848-E2F690C9BC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43ED-A740-4C0D-AFDF-1B45D8F3B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4447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42384" y="103310"/>
            <a:ext cx="8244416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13200" cy="217499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73600" y="1600201"/>
            <a:ext cx="4013200" cy="217499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880705"/>
            <a:ext cx="4013200" cy="217609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73600" y="3880705"/>
            <a:ext cx="4013200" cy="217609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6699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8034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6699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02DC7589-D796-4BF2-9FB6-AC5C5D594D83}" type="slidenum">
              <a:rPr lang="ru-RU">
                <a:solidFill>
                  <a:srgbClr val="006699"/>
                </a:solidFill>
              </a:rPr>
              <a:pPr/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6018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3E561F-09E3-4C95-A314-0F665D13DBC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2093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1ED9D-E515-4188-90DB-A5DCAEE6A6E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7390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7BD46-B5FE-4784-AE76-3382644F04D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49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2CB979-1EB8-4EA4-8197-F57ECAF98C5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96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9FF9-BF84-42E7-8848-E2F690C9BC1A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43ED-A740-4C0D-AFDF-1B45D8F3B3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9165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830286-D14F-4702-A2B0-5D0B6266E55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2284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4F750A-672E-4CC3-B2EA-34AD2D76E57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9112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2DC93-1815-4890-8F1F-49E2012241B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2941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FBE7B1-6D1E-4CA3-AAA1-127F15A1DCB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2694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A789C7-BAF8-42AE-9E89-DC414D32B6A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2608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F10BA-E1C4-4E5A-ACBC-4C233DA5A8B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6439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3219FF-3B28-4517-A71C-53F88E3E62E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605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D8E4E5D-7031-4EE7-A84E-40E79135A9C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89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9FF9-BF84-42E7-8848-E2F690C9BC1A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43ED-A740-4C0D-AFDF-1B45D8F3B3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628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9FF9-BF84-42E7-8848-E2F690C9BC1A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43ED-A740-4C0D-AFDF-1B45D8F3B3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137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9FF9-BF84-42E7-8848-E2F690C9BC1A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43ED-A740-4C0D-AFDF-1B45D8F3B3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805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9FF9-BF84-42E7-8848-E2F690C9BC1A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43ED-A740-4C0D-AFDF-1B45D8F3B3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434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9FF9-BF84-42E7-8848-E2F690C9BC1A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43ED-A740-4C0D-AFDF-1B45D8F3B3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837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39FF9-BF84-42E7-8848-E2F690C9BC1A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D43ED-A740-4C0D-AFDF-1B45D8F3B3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850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39FF9-BF84-42E7-8848-E2F690C9BC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D43ED-A740-4C0D-AFDF-1B45D8F3B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699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39FF9-BF84-42E7-8848-E2F690C9BC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D43ED-A740-4C0D-AFDF-1B45D8F3B3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792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415449-63AB-4E20-BEFC-CDC783613FB3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923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bd-memorial.ru/html/sources.htm" TargetMode="External"/><Relationship Id="rId2" Type="http://schemas.openxmlformats.org/officeDocument/2006/relationships/hyperlink" Target="http://podvignaroda.mil.ru/" TargetMode="Externa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9"/>
            <a:ext cx="7772400" cy="5760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След войны в </a:t>
            </a:r>
            <a:r>
              <a:rPr lang="ru-RU" dirty="0" smtClean="0"/>
              <a:t>нашей </a:t>
            </a:r>
            <a:r>
              <a:rPr lang="ru-RU" dirty="0" smtClean="0"/>
              <a:t>семье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47456" y="980728"/>
            <a:ext cx="4096544" cy="5688632"/>
          </a:xfrm>
        </p:spPr>
        <p:txBody>
          <a:bodyPr>
            <a:normAutofit fontScale="25000" lnSpcReduction="20000"/>
          </a:bodyPr>
          <a:lstStyle/>
          <a:p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Выполнили: </a:t>
            </a:r>
            <a:endParaRPr lang="ru-RU" sz="4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5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Ананьев </a:t>
            </a:r>
            <a:r>
              <a:rPr lang="ru-RU" sz="5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Андреевич</a:t>
            </a:r>
          </a:p>
          <a:p>
            <a:pPr>
              <a:lnSpc>
                <a:spcPct val="120000"/>
              </a:lnSpc>
            </a:pP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ученик </a:t>
            </a: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9-а класса МБОУ </a:t>
            </a: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«Траковская СОШ»</a:t>
            </a:r>
          </a:p>
          <a:p>
            <a:pPr>
              <a:lnSpc>
                <a:spcPct val="120000"/>
              </a:lnSpc>
            </a:pP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Красноармейского района </a:t>
            </a: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</a:t>
            </a:r>
          </a:p>
          <a:p>
            <a:pPr>
              <a:lnSpc>
                <a:spcPct val="120000"/>
              </a:lnSpc>
            </a:pPr>
            <a:r>
              <a:rPr lang="ru-RU" sz="5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Ананьева Татьяна Андреевна </a:t>
            </a:r>
          </a:p>
          <a:p>
            <a:pPr>
              <a:lnSpc>
                <a:spcPct val="120000"/>
              </a:lnSpc>
            </a:pP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Студентка медицинского факультета  </a:t>
            </a:r>
          </a:p>
          <a:p>
            <a:pPr>
              <a:lnSpc>
                <a:spcPct val="120000"/>
              </a:lnSpc>
            </a:pP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М-07(2)-16 </a:t>
            </a:r>
          </a:p>
          <a:p>
            <a:pPr>
              <a:lnSpc>
                <a:spcPct val="120000"/>
              </a:lnSpc>
            </a:pPr>
            <a: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ВО «ЧГУ им</a:t>
            </a: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И.Н</a:t>
            </a:r>
            <a: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Ульянова</a:t>
            </a: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>
              <a:lnSpc>
                <a:spcPct val="120000"/>
              </a:lnSpc>
            </a:pPr>
            <a:r>
              <a:rPr lang="ru-RU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г.Чебоксары</a:t>
            </a: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</a:t>
            </a:r>
          </a:p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5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Петров Георгий Семенович</a:t>
            </a:r>
          </a:p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ученик 2 класса  МБОУ </a:t>
            </a:r>
            <a:r>
              <a:rPr lang="ru-RU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«СОШ № 48</a:t>
            </a:r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Чебоксары Чувашской Республики;</a:t>
            </a:r>
            <a:endParaRPr lang="ru-RU" sz="4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5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Руководители:</a:t>
            </a:r>
            <a:endParaRPr lang="ru-RU" sz="5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5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Ананьева Ираида Александровна</a:t>
            </a:r>
          </a:p>
          <a:p>
            <a:pPr>
              <a:lnSpc>
                <a:spcPct val="120000"/>
              </a:lnSpc>
            </a:pP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математики МБОУ «Траковская СОШ» </a:t>
            </a:r>
          </a:p>
          <a:p>
            <a:pPr>
              <a:lnSpc>
                <a:spcPct val="120000"/>
              </a:lnSpc>
            </a:pP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Красноармейского района Чувашской Республики.</a:t>
            </a:r>
          </a:p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ru-RU" sz="48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5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Василькова </a:t>
            </a:r>
            <a:r>
              <a:rPr lang="ru-RU" sz="5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Марина Вениаминовна </a:t>
            </a:r>
            <a:endParaRPr lang="ru-RU" sz="56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ассистент кафедры</a:t>
            </a:r>
          </a:p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актуарной и финансовой математики </a:t>
            </a:r>
            <a:endParaRPr lang="ru-RU" sz="4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ФГБОУ </a:t>
            </a:r>
            <a:r>
              <a:rPr lang="ru-RU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 «ЧГУ </a:t>
            </a:r>
            <a:r>
              <a:rPr lang="ru-RU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им.И.Н</a:t>
            </a:r>
            <a:r>
              <a:rPr lang="ru-RU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Ульянова</a:t>
            </a:r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г.Чебоксары</a:t>
            </a:r>
            <a:r>
              <a:rPr lang="ru-RU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Чувашской </a:t>
            </a:r>
            <a:r>
              <a:rPr lang="ru-RU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endParaRPr lang="ru-RU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Андрей\Desktop\семейная фотосессия\DSC0079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0" t="9023" r="27235" b="42856"/>
          <a:stretch/>
        </p:blipFill>
        <p:spPr bwMode="auto">
          <a:xfrm>
            <a:off x="611560" y="1412776"/>
            <a:ext cx="3531980" cy="452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82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8" r="2544" b="28576"/>
          <a:stretch/>
        </p:blipFill>
        <p:spPr bwMode="auto">
          <a:xfrm>
            <a:off x="32852" y="146739"/>
            <a:ext cx="8388424" cy="3627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" t="41535" r="31758" b="20697"/>
          <a:stretch/>
        </p:blipFill>
        <p:spPr bwMode="auto">
          <a:xfrm>
            <a:off x="32852" y="3774558"/>
            <a:ext cx="6464595" cy="2750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102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36563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81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274638"/>
            <a:ext cx="5987008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15" descr="File021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533" y="46336"/>
            <a:ext cx="1962150" cy="3000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-12463" y="3105698"/>
            <a:ext cx="2136191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Прадед- Ананьев Илларион </a:t>
            </a:r>
            <a:r>
              <a:rPr kumimoji="0" lang="ru-RU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Ананьевич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  <a:p>
            <a:pPr lvl="0"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b="1" kern="0" dirty="0">
                <a:solidFill>
                  <a:srgbClr val="C00000"/>
                </a:solidFill>
              </a:rPr>
              <a:t>11.10.1912г.-17.09.1963г. 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10" name="Text Box 27"/>
          <p:cNvSpPr txBox="1">
            <a:spLocks noChangeArrowheads="1"/>
          </p:cNvSpPr>
          <p:nvPr/>
        </p:nvSpPr>
        <p:spPr bwMode="auto">
          <a:xfrm>
            <a:off x="2088382" y="4234582"/>
            <a:ext cx="2195544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6699"/>
                </a:solidFill>
              </a:rPr>
              <a:t>Дедушка- Ананьев Владимир Илларионович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6699"/>
                </a:solidFill>
              </a:rPr>
              <a:t>25.10.1948-12.01.2010</a:t>
            </a:r>
          </a:p>
        </p:txBody>
      </p:sp>
      <p:pic>
        <p:nvPicPr>
          <p:cNvPr id="11" name="Picture 7" descr="свадьба Али 0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8310" y="1624472"/>
            <a:ext cx="2160944" cy="29624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4283926" y="4869160"/>
            <a:ext cx="2160944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 smtClean="0">
                <a:solidFill>
                  <a:schemeClr val="accent1"/>
                </a:solidFill>
              </a:rPr>
              <a:t>Папа- Ананьев Андрей Владимирович</a:t>
            </a:r>
            <a:endParaRPr lang="ru-RU" dirty="0">
              <a:solidFill>
                <a:schemeClr val="accent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ru-RU" dirty="0" smtClean="0">
                <a:solidFill>
                  <a:schemeClr val="accent1"/>
                </a:solidFill>
              </a:rPr>
              <a:t>11.06.1972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C:\Documents and Settings\k210 lab\Рабочий стол\Саша\File0207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16751"/>
            <a:ext cx="2163076" cy="29762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2" descr="C:\Users\Андрей\Desktop\семейная фотосессия\DSC0062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9" t="14429" r="48856" b="50919"/>
          <a:stretch/>
        </p:blipFill>
        <p:spPr bwMode="auto">
          <a:xfrm>
            <a:off x="6792702" y="2320677"/>
            <a:ext cx="2008681" cy="2552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6928371" y="4866028"/>
            <a:ext cx="187301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6699"/>
                </a:solidFill>
              </a:rPr>
              <a:t>Мы- </a:t>
            </a:r>
            <a:r>
              <a:rPr lang="ru-RU" sz="2000" dirty="0" smtClean="0">
                <a:solidFill>
                  <a:srgbClr val="006699"/>
                </a:solidFill>
              </a:rPr>
              <a:t>Александр </a:t>
            </a:r>
            <a:r>
              <a:rPr lang="ru-RU" sz="2000" dirty="0" smtClean="0">
                <a:solidFill>
                  <a:srgbClr val="006699"/>
                </a:solidFill>
              </a:rPr>
              <a:t>и Татьяна </a:t>
            </a:r>
            <a:r>
              <a:rPr lang="ru-RU" sz="2000" dirty="0" smtClean="0">
                <a:solidFill>
                  <a:srgbClr val="006699"/>
                </a:solidFill>
              </a:rPr>
              <a:t>Ананьевы</a:t>
            </a:r>
            <a:endParaRPr lang="ru-RU" sz="2000" dirty="0" smtClean="0">
              <a:solidFill>
                <a:srgbClr val="006699"/>
              </a:solidFill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6699"/>
                </a:solidFill>
              </a:rPr>
              <a:t>01.05.2003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6699"/>
                </a:solidFill>
              </a:rPr>
              <a:t>06.06.1999</a:t>
            </a:r>
            <a:endParaRPr lang="ru-RU" sz="1600" dirty="0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15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2872547" cy="63894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Наш прадед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4" name="Объект 3"/>
          <p:cNvSpPr txBox="1">
            <a:spLocks noGrp="1"/>
          </p:cNvSpPr>
          <p:nvPr>
            <p:ph idx="1"/>
          </p:nvPr>
        </p:nvSpPr>
        <p:spPr>
          <a:xfrm>
            <a:off x="3115128" y="260648"/>
            <a:ext cx="6028872" cy="6555641"/>
          </a:xfrm>
          <a:prstGeom prst="rect">
            <a:avLst/>
          </a:prstGeom>
          <a:gradFill rotWithShape="1">
            <a:gsLst>
              <a:gs pos="0">
                <a:srgbClr val="9FB8CD">
                  <a:tint val="45000"/>
                  <a:satMod val="200000"/>
                </a:srgbClr>
              </a:gs>
              <a:gs pos="30000">
                <a:srgbClr val="9FB8CD">
                  <a:tint val="61000"/>
                  <a:satMod val="200000"/>
                </a:srgbClr>
              </a:gs>
              <a:gs pos="45000">
                <a:srgbClr val="9FB8CD">
                  <a:tint val="66000"/>
                  <a:satMod val="200000"/>
                </a:srgbClr>
              </a:gs>
              <a:gs pos="55000">
                <a:srgbClr val="9FB8CD">
                  <a:tint val="66000"/>
                  <a:satMod val="200000"/>
                </a:srgbClr>
              </a:gs>
              <a:gs pos="73000">
                <a:srgbClr val="9FB8CD">
                  <a:tint val="61000"/>
                  <a:satMod val="200000"/>
                </a:srgbClr>
              </a:gs>
              <a:gs pos="100000">
                <a:srgbClr val="9FB8CD">
                  <a:tint val="45000"/>
                  <a:satMod val="200000"/>
                </a:srgbClr>
              </a:gs>
            </a:gsLst>
            <a:lin ang="950000" scaled="1"/>
          </a:gradFill>
          <a:ln w="9525" cap="flat" cmpd="sng" algn="ctr">
            <a:solidFill>
              <a:srgbClr val="8E736A"/>
            </a:solidFill>
            <a:prstDash val="solid"/>
          </a:ln>
          <a:effectLst>
            <a:glow rad="228600">
              <a:srgbClr val="8E736A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8E73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Ананьев Илларион </a:t>
            </a:r>
            <a:r>
              <a:rPr kumimoji="0" lang="ru-RU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8E73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Ананьевич</a:t>
            </a: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8E73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11.10.1912г.-17.09.1963г.</a:t>
            </a:r>
            <a:r>
              <a:rPr kumimoji="0" lang="ru-RU" sz="2800" b="1" i="1" u="none" strike="noStrike" kern="0" cap="none" spc="0" normalizeH="0" noProof="0" dirty="0" smtClean="0">
                <a:ln>
                  <a:noFill/>
                </a:ln>
                <a:solidFill>
                  <a:srgbClr val="8E73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i="1" kern="0" baseline="0" dirty="0" smtClean="0">
                <a:solidFill>
                  <a:srgbClr val="8E736A">
                    <a:lumMod val="75000"/>
                  </a:srgbClr>
                </a:solidFill>
                <a:latin typeface="Calibri"/>
              </a:rPr>
              <a:t>Уроженец д. </a:t>
            </a:r>
            <a:r>
              <a:rPr lang="ru-RU" sz="2800" b="1" i="1" kern="0" baseline="0" dirty="0" err="1" smtClean="0">
                <a:solidFill>
                  <a:srgbClr val="8E736A">
                    <a:lumMod val="75000"/>
                  </a:srgbClr>
                </a:solidFill>
                <a:latin typeface="Calibri"/>
              </a:rPr>
              <a:t>Яманаки</a:t>
            </a:r>
            <a:r>
              <a:rPr lang="ru-RU" sz="2800" b="1" i="1" kern="0" baseline="0" dirty="0" smtClean="0">
                <a:solidFill>
                  <a:srgbClr val="8E736A">
                    <a:lumMod val="75000"/>
                  </a:srgbClr>
                </a:solidFill>
                <a:latin typeface="Calibri"/>
              </a:rPr>
              <a:t> Красноармейского района Чувашской Республики.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i="1" kern="0" dirty="0" smtClean="0">
                <a:solidFill>
                  <a:srgbClr val="8E736A">
                    <a:lumMod val="75000"/>
                  </a:srgbClr>
                </a:solidFill>
                <a:latin typeface="Calibri"/>
              </a:rPr>
              <a:t>У</a:t>
            </a: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8E73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частник </a:t>
            </a:r>
            <a:r>
              <a:rPr kumimoji="0" lang="ru-RU" sz="2800" b="1" i="1" u="none" strike="noStrike" kern="0" cap="none" spc="0" normalizeH="0" baseline="0" noProof="0" dirty="0">
                <a:ln>
                  <a:noFill/>
                </a:ln>
                <a:solidFill>
                  <a:srgbClr val="8E73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Великой Отечественной </a:t>
            </a: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8E73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войны.</a:t>
            </a:r>
            <a:r>
              <a:rPr kumimoji="0" lang="ru-RU" sz="2800" b="1" i="1" u="none" strike="noStrike" kern="0" cap="none" spc="0" normalizeH="0" noProof="0" dirty="0" smtClean="0">
                <a:ln>
                  <a:noFill/>
                </a:ln>
                <a:solidFill>
                  <a:srgbClr val="8E73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8E73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Он </a:t>
            </a:r>
            <a:r>
              <a:rPr kumimoji="0" lang="ru-RU" sz="2800" b="1" i="1" u="none" strike="noStrike" kern="0" cap="none" spc="0" normalizeH="0" baseline="0" noProof="0" dirty="0">
                <a:ln>
                  <a:noFill/>
                </a:ln>
                <a:solidFill>
                  <a:srgbClr val="8E73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прошел боевой </a:t>
            </a: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8E73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путь с 1941 по 1945 год. Участник танкового сражения Сталинградской</a:t>
            </a:r>
            <a:r>
              <a:rPr kumimoji="0" lang="ru-RU" sz="2800" b="1" i="1" u="none" strike="noStrike" kern="0" cap="none" spc="0" normalizeH="0" noProof="0" dirty="0" smtClean="0">
                <a:ln>
                  <a:noFill/>
                </a:ln>
                <a:solidFill>
                  <a:srgbClr val="8E73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битвы.</a:t>
            </a: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8E73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Награжден 25.04 1944г медалью «За отвагу». Награжден Орденом</a:t>
            </a:r>
            <a:r>
              <a:rPr kumimoji="0" lang="ru-RU" sz="2800" b="1" i="1" u="none" strike="noStrike" kern="0" cap="none" spc="0" normalizeH="0" noProof="0" dirty="0" smtClean="0">
                <a:ln>
                  <a:noFill/>
                </a:ln>
                <a:solidFill>
                  <a:srgbClr val="8E73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Отечественной войны </a:t>
            </a:r>
            <a:r>
              <a:rPr kumimoji="0" lang="en-US" sz="2800" b="1" i="1" u="none" strike="noStrike" kern="0" cap="none" spc="0" normalizeH="0" noProof="0" dirty="0" smtClean="0">
                <a:ln>
                  <a:noFill/>
                </a:ln>
                <a:solidFill>
                  <a:srgbClr val="8E73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II</a:t>
            </a:r>
            <a:r>
              <a:rPr kumimoji="0" lang="ru-RU" sz="2800" b="1" i="1" u="none" strike="noStrike" kern="0" cap="none" spc="0" normalizeH="0" noProof="0" dirty="0" smtClean="0">
                <a:ln>
                  <a:noFill/>
                </a:ln>
                <a:solidFill>
                  <a:srgbClr val="8E73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степени, Орденом Красной Звезды, медалью «За боевые заслуги»</a:t>
            </a:r>
            <a:endParaRPr kumimoji="0" lang="ru-RU" sz="2800" b="1" i="1" u="none" strike="noStrike" kern="0" cap="none" spc="0" normalizeH="0" baseline="0" noProof="0" dirty="0">
              <a:ln>
                <a:noFill/>
              </a:ln>
              <a:solidFill>
                <a:srgbClr val="8E736A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15" descr="File02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1700808"/>
            <a:ext cx="2872547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4851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8" name="Picture 4"/>
          <p:cNvPicPr>
            <a:picLocks noGrp="1" noChangeAspect="1" noChangeArrowheads="1"/>
          </p:cNvPicPr>
          <p:nvPr>
            <p:ph type="body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06"/>
          <a:stretch/>
        </p:blipFill>
        <p:spPr>
          <a:xfrm>
            <a:off x="76354" y="620688"/>
            <a:ext cx="9067646" cy="561662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387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0691" y="5467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Подвиг народа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1" y="620688"/>
            <a:ext cx="9144000" cy="62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007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695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34082"/>
          </a:xfrm>
        </p:spPr>
        <p:txBody>
          <a:bodyPr/>
          <a:lstStyle/>
          <a:p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Описание подвига</a:t>
            </a:r>
            <a:endParaRPr lang="ru-RU" dirty="0"/>
          </a:p>
        </p:txBody>
      </p:sp>
      <p:sp>
        <p:nvSpPr>
          <p:cNvPr id="3076" name="AutoShape 4"/>
          <p:cNvSpPr>
            <a:spLocks noChangeAspect="1" noChangeArrowheads="1"/>
          </p:cNvSpPr>
          <p:nvPr/>
        </p:nvSpPr>
        <p:spPr bwMode="auto">
          <a:xfrm>
            <a:off x="-914400" y="-685800"/>
            <a:ext cx="10972800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077" name="AutoShape 5"/>
          <p:cNvSpPr>
            <a:spLocks noChangeAspect="1" noChangeArrowheads="1"/>
          </p:cNvSpPr>
          <p:nvPr/>
        </p:nvSpPr>
        <p:spPr bwMode="auto">
          <a:xfrm>
            <a:off x="-914400" y="-685800"/>
            <a:ext cx="10972800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078" name="AutoShape 6"/>
          <p:cNvSpPr>
            <a:spLocks noChangeAspect="1" noChangeArrowheads="1"/>
          </p:cNvSpPr>
          <p:nvPr/>
        </p:nvSpPr>
        <p:spPr bwMode="auto">
          <a:xfrm>
            <a:off x="-914400" y="-685800"/>
            <a:ext cx="10972800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079" name="AutoShape 7"/>
          <p:cNvSpPr>
            <a:spLocks noChangeAspect="1" noChangeArrowheads="1"/>
          </p:cNvSpPr>
          <p:nvPr/>
        </p:nvSpPr>
        <p:spPr bwMode="auto">
          <a:xfrm>
            <a:off x="-914400" y="-685800"/>
            <a:ext cx="10972800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080" name="AutoShape 8"/>
          <p:cNvSpPr>
            <a:spLocks noChangeAspect="1" noChangeArrowheads="1"/>
          </p:cNvSpPr>
          <p:nvPr/>
        </p:nvSpPr>
        <p:spPr bwMode="auto">
          <a:xfrm>
            <a:off x="-914400" y="-685800"/>
            <a:ext cx="10972800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081" name="AutoShape 9"/>
          <p:cNvSpPr>
            <a:spLocks noChangeAspect="1" noChangeArrowheads="1"/>
          </p:cNvSpPr>
          <p:nvPr/>
        </p:nvSpPr>
        <p:spPr bwMode="auto">
          <a:xfrm>
            <a:off x="-914400" y="-685800"/>
            <a:ext cx="10972800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082" name="AutoShape 10"/>
          <p:cNvSpPr>
            <a:spLocks noChangeAspect="1" noChangeArrowheads="1"/>
          </p:cNvSpPr>
          <p:nvPr/>
        </p:nvSpPr>
        <p:spPr bwMode="auto">
          <a:xfrm>
            <a:off x="-914400" y="-685800"/>
            <a:ext cx="10972800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083" name="AutoShape 11"/>
          <p:cNvSpPr>
            <a:spLocks noChangeAspect="1" noChangeArrowheads="1"/>
          </p:cNvSpPr>
          <p:nvPr/>
        </p:nvSpPr>
        <p:spPr bwMode="auto">
          <a:xfrm>
            <a:off x="-914400" y="-685800"/>
            <a:ext cx="10972800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pic>
        <p:nvPicPr>
          <p:cNvPr id="3084" name="Picture 12"/>
          <p:cNvPicPr>
            <a:picLocks noGrp="1" noChangeAspect="1" noChangeArrowheads="1"/>
          </p:cNvPicPr>
          <p:nvPr>
            <p:ph type="body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" t="12694" b="18955"/>
          <a:stretch/>
        </p:blipFill>
        <p:spPr>
          <a:xfrm>
            <a:off x="-15986" y="1196752"/>
            <a:ext cx="9337036" cy="489654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81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4944"/>
            <a:ext cx="7931224" cy="58454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Приказ о награждении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9" t="23861" r="17504" b="11023"/>
          <a:stretch/>
        </p:blipFill>
        <p:spPr bwMode="auto">
          <a:xfrm>
            <a:off x="14519" y="692696"/>
            <a:ext cx="4476567" cy="5998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76" t="24605" r="16827" b="11023"/>
          <a:stretch/>
        </p:blipFill>
        <p:spPr bwMode="auto">
          <a:xfrm>
            <a:off x="4644008" y="692696"/>
            <a:ext cx="4320480" cy="5998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656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27858"/>
            <a:ext cx="3419872" cy="124396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Наградной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 лист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349" r="17587" b="39431"/>
          <a:stretch/>
        </p:blipFill>
        <p:spPr bwMode="auto">
          <a:xfrm>
            <a:off x="4339416" y="88659"/>
            <a:ext cx="4481056" cy="301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3" t="30930" r="16861" b="23302"/>
          <a:stretch/>
        </p:blipFill>
        <p:spPr bwMode="auto">
          <a:xfrm>
            <a:off x="4211960" y="3101299"/>
            <a:ext cx="4608512" cy="3466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259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Описание работы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20688"/>
            <a:ext cx="8784976" cy="50691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Как можно больше узнать о  боевом прошлом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нашей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семьи.</a:t>
            </a:r>
          </a:p>
          <a:p>
            <a:pPr marL="0" indent="0">
              <a:buNone/>
            </a:pPr>
            <a:r>
              <a:rPr lang="ru-RU" sz="1800" u="sng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1800" u="sng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•побеседовать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нашими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родными;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•собрать 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материал по воспоминаниям,  фотографиям из семейного архива,  на сайтах «Мемориал», «Подвиг Народа в Великой Отечественной войне 1941-1945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г.г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», посвященный Великой Отечественной войне.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•воспитывать 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у подрастающего поколения патриотизм и сопричастность к нравственным ценностям человечества.</a:t>
            </a:r>
          </a:p>
          <a:p>
            <a:pPr marL="0" indent="0">
              <a:buNone/>
            </a:pPr>
            <a:r>
              <a:rPr lang="ru-RU" sz="18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u="sng" dirty="0">
                <a:latin typeface="Times New Roman" pitchFamily="18" charset="0"/>
                <a:cs typeface="Times New Roman" pitchFamily="18" charset="0"/>
              </a:rPr>
              <a:t>Предмет исследования: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Изучение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исторического наследия периода Великой Отечественной войны.</a:t>
            </a:r>
          </a:p>
          <a:p>
            <a:pPr marL="0" indent="0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800" u="sng" dirty="0">
                <a:latin typeface="Times New Roman" pitchFamily="18" charset="0"/>
                <a:cs typeface="Times New Roman" pitchFamily="18" charset="0"/>
              </a:rPr>
              <a:t>Методика исследования:</a:t>
            </a:r>
          </a:p>
          <a:p>
            <a:pPr marL="0" indent="0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1. Накопление, изучение  материала.</a:t>
            </a:r>
          </a:p>
          <a:p>
            <a:pPr marL="0" indent="0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2. Осмысление собранного материала.</a:t>
            </a:r>
          </a:p>
          <a:p>
            <a:pPr marL="0" indent="0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3. Уточнение фактов (у бабушки, прабабушки, на сайтах «Мемориал», «Подвиг Народа в Великой Отечественной войне 1941-1945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г.г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Обработка полученной информации сравнительно – аналитическим методом.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Своё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исследование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мы начали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 2012 году, когда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наша 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бабушка - Василькова Валентина Андреевна показала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нам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письма с фронта брата прабабушки - Васильева Егора Васильевича.</a:t>
            </a:r>
          </a:p>
        </p:txBody>
      </p:sp>
    </p:spTree>
    <p:extLst>
      <p:ext uri="{BB962C8B-B14F-4D97-AF65-F5344CB8AC3E}">
        <p14:creationId xmlns:p14="http://schemas.microsoft.com/office/powerpoint/2010/main" val="217009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3679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Из рассказов прабабушки.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51372" y="904507"/>
            <a:ext cx="5770984" cy="57878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Прадедушка до войны работал трактористом в колхозе д.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Яманаки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 В 1941 году в августе месяце ушел защищать Родину. Он на тягаче с поля боя вытаскивал подбитые танки. В 1942 году в Сталинградской битве получил ранение, остался в живых один из батальона. После лечения в госпитале в г. Саратов,  воевал на Прибалтийском фронте, где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 встретил победу в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1945г. После войны работал в колхозе кладовщиком, заправщиком. Женился в 1946 году на односельчанке. </a:t>
            </a:r>
          </a:p>
          <a:p>
            <a:pPr marL="0" indent="0" algn="ctr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 годы войны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прабабушка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трудилась, как и все женщины. 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Прабабушка жила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 училась в деревне. В семье было 5 детей.  Во время войны работала в колхозе: выращивала хлеб и картофель. Ходили к реке Волга, копать окопы. В лесах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Алатырского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района валили лес  для фронта. Вязали шерстяные носки и варежки для солдат. За добросовестный труд она отмечена Почетными грамотами и медалями. Хранятся юбилейные медали, в честь Победы в Великой Отечественной войне 1941-1945 гг. Вместе с мужем прабабушка воспитала 6 детей. Награждена  «Медалями материнства» I и II степеней. </a:t>
            </a:r>
          </a:p>
        </p:txBody>
      </p:sp>
      <p:pic>
        <p:nvPicPr>
          <p:cNvPr id="4" name="Picture 14" descr="File02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029" y="908720"/>
            <a:ext cx="2537771" cy="3456383"/>
          </a:xfrm>
          <a:prstGeom prst="rect">
            <a:avLst/>
          </a:prstGeom>
          <a:ln w="5715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163324" y="4568671"/>
            <a:ext cx="2788048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6699"/>
                </a:solidFill>
              </a:rPr>
              <a:t>Прабабушка-  Антонова Матрена Антоновна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6699"/>
                </a:solidFill>
              </a:rPr>
              <a:t>(25.07.1923-10.01.2011)</a:t>
            </a:r>
          </a:p>
        </p:txBody>
      </p:sp>
    </p:spTree>
    <p:extLst>
      <p:ext uri="{BB962C8B-B14F-4D97-AF65-F5344CB8AC3E}">
        <p14:creationId xmlns:p14="http://schemas.microsoft.com/office/powerpoint/2010/main" val="91178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" y="2060848"/>
            <a:ext cx="3556620" cy="178301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Из семейного архива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C:\Users\asus\Desktop\я исследователь саша 2014\File0209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3824"/>
            <a:ext cx="5230692" cy="678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06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8803" y="260648"/>
            <a:ext cx="6190014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Прапрадед-Николаев </a:t>
            </a:r>
            <a:r>
              <a:rPr lang="ru-RU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Никонор</a:t>
            </a: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Николаевич (1882-1949) </a:t>
            </a:r>
            <a:b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Прапрабабушка-Данилова Александра Даниловна  (1882-1960)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учитль школа\для себя\фото васильковы\img0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31537"/>
            <a:ext cx="2610497" cy="34714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9" descr="свадьба Али 058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2426" y="1594519"/>
            <a:ext cx="2151760" cy="2795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E:\фото\649\измененный ви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847" y="1700808"/>
            <a:ext cx="2032506" cy="3033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610496" y="4475766"/>
            <a:ext cx="1873012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6699"/>
                </a:solidFill>
              </a:rPr>
              <a:t>Дедушка-Васильков Александр Сергеевич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6699"/>
                </a:solidFill>
              </a:rPr>
              <a:t>16.07.1950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716016" y="5037782"/>
            <a:ext cx="201622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6699"/>
                </a:solidFill>
              </a:rPr>
              <a:t>Мама- Ананьева Ираида Александровна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6699"/>
                </a:solidFill>
              </a:rPr>
              <a:t>18.02.1974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68742" y="3991342"/>
            <a:ext cx="1873012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C00000"/>
                </a:solidFill>
              </a:rPr>
              <a:t>Прадедушка-Васильков Сергей </a:t>
            </a:r>
            <a:r>
              <a:rPr lang="ru-RU" sz="2000" b="1" dirty="0" err="1" smtClean="0">
                <a:solidFill>
                  <a:srgbClr val="C00000"/>
                </a:solidFill>
              </a:rPr>
              <a:t>Никонорович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C00000"/>
                </a:solidFill>
              </a:rPr>
              <a:t>13.10.1918-08.02.1989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2" name="Picture 2" descr="C:\Users\Андрей\Desktop\семейная фотосессия\DSC0062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9" t="14429" r="48856" b="50919"/>
          <a:stretch/>
        </p:blipFill>
        <p:spPr bwMode="auto">
          <a:xfrm>
            <a:off x="6925124" y="2204864"/>
            <a:ext cx="2153063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6925124" y="5037782"/>
            <a:ext cx="187301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6699"/>
                </a:solidFill>
              </a:rPr>
              <a:t>Мы- </a:t>
            </a:r>
            <a:r>
              <a:rPr lang="ru-RU" sz="2000" dirty="0" smtClean="0">
                <a:solidFill>
                  <a:srgbClr val="006699"/>
                </a:solidFill>
              </a:rPr>
              <a:t>Александр </a:t>
            </a:r>
            <a:r>
              <a:rPr lang="ru-RU" sz="2000" dirty="0" smtClean="0">
                <a:solidFill>
                  <a:srgbClr val="006699"/>
                </a:solidFill>
              </a:rPr>
              <a:t>и Татьяна </a:t>
            </a:r>
            <a:r>
              <a:rPr lang="ru-RU" sz="2000" dirty="0" smtClean="0">
                <a:solidFill>
                  <a:srgbClr val="006699"/>
                </a:solidFill>
              </a:rPr>
              <a:t>Ананьевы</a:t>
            </a:r>
            <a:endParaRPr lang="ru-RU" sz="2000" dirty="0" smtClean="0">
              <a:solidFill>
                <a:srgbClr val="006699"/>
              </a:solidFill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6699"/>
                </a:solidFill>
              </a:rPr>
              <a:t>01.05.2003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6699"/>
                </a:solidFill>
              </a:rPr>
              <a:t>06.06.1999</a:t>
            </a:r>
            <a:endParaRPr lang="ru-RU" sz="1600" dirty="0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77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0542" y="0"/>
            <a:ext cx="8229600" cy="854968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Наш </a:t>
            </a:r>
            <a:r>
              <a:rPr lang="ru-RU" b="1" dirty="0" smtClean="0">
                <a:solidFill>
                  <a:srgbClr val="0070C0"/>
                </a:solidFill>
              </a:rPr>
              <a:t>прадед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4" name="Объект 3"/>
          <p:cNvSpPr txBox="1">
            <a:spLocks noGrp="1"/>
          </p:cNvSpPr>
          <p:nvPr>
            <p:ph idx="1"/>
          </p:nvPr>
        </p:nvSpPr>
        <p:spPr>
          <a:xfrm>
            <a:off x="3779912" y="989598"/>
            <a:ext cx="5004048" cy="5078313"/>
          </a:xfrm>
          <a:prstGeom prst="rect">
            <a:avLst/>
          </a:prstGeom>
          <a:gradFill rotWithShape="1">
            <a:gsLst>
              <a:gs pos="0">
                <a:srgbClr val="9FB8CD">
                  <a:tint val="45000"/>
                  <a:satMod val="200000"/>
                </a:srgbClr>
              </a:gs>
              <a:gs pos="30000">
                <a:srgbClr val="9FB8CD">
                  <a:tint val="61000"/>
                  <a:satMod val="200000"/>
                </a:srgbClr>
              </a:gs>
              <a:gs pos="45000">
                <a:srgbClr val="9FB8CD">
                  <a:tint val="66000"/>
                  <a:satMod val="200000"/>
                </a:srgbClr>
              </a:gs>
              <a:gs pos="55000">
                <a:srgbClr val="9FB8CD">
                  <a:tint val="66000"/>
                  <a:satMod val="200000"/>
                </a:srgbClr>
              </a:gs>
              <a:gs pos="73000">
                <a:srgbClr val="9FB8CD">
                  <a:tint val="61000"/>
                  <a:satMod val="200000"/>
                </a:srgbClr>
              </a:gs>
              <a:gs pos="100000">
                <a:srgbClr val="9FB8CD">
                  <a:tint val="45000"/>
                  <a:satMod val="200000"/>
                </a:srgbClr>
              </a:gs>
            </a:gsLst>
            <a:lin ang="950000" scaled="1"/>
          </a:gradFill>
          <a:ln w="9525" cap="flat" cmpd="sng" algn="ctr">
            <a:solidFill>
              <a:srgbClr val="8E736A"/>
            </a:solidFill>
            <a:prstDash val="solid"/>
          </a:ln>
          <a:effectLst>
            <a:glow rad="228600">
              <a:srgbClr val="8E736A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ВАСИЛЬКОВ СЕРГЕЙ НИКОНОРОВИЧ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13.10.1918-08.02.1989</a:t>
            </a:r>
          </a:p>
          <a:p>
            <a:pPr marL="0" indent="0"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Уроженец деревни Нижние Кожары Красноармейского района Чувашской Республики.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-Ушел в Армию 1939 году и был стрелком 101 отд. НКВД г. Комсомольск на Амуре до марта 1943 года.  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-Орудийный командир 130 отд. роты охраны штаба 70 армии центрального округа до сентября 1944 года.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Курсант Ленинградского военно-политического училища им. Ф. Энгельса.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26 августа 1946 года демобилизовался .  </a:t>
            </a:r>
          </a:p>
        </p:txBody>
      </p:sp>
      <p:pic>
        <p:nvPicPr>
          <p:cNvPr id="6146" name="Picture 2" descr="D:\учитль школа\для себя\фото васильковы\img0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05" y="1052736"/>
            <a:ext cx="2841557" cy="3778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323089" y="5229200"/>
            <a:ext cx="32152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Младший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лейтенант, 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70А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охрана штаба</a:t>
            </a:r>
          </a:p>
        </p:txBody>
      </p:sp>
    </p:spTree>
    <p:extLst>
      <p:ext uri="{BB962C8B-B14F-4D97-AF65-F5344CB8AC3E}">
        <p14:creationId xmlns:p14="http://schemas.microsoft.com/office/powerpoint/2010/main" val="131486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48"/>
          <a:stretch/>
        </p:blipFill>
        <p:spPr bwMode="auto">
          <a:xfrm>
            <a:off x="0" y="188640"/>
            <a:ext cx="8892480" cy="6675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994" y="2708920"/>
            <a:ext cx="4487799" cy="3438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863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6321" y="274638"/>
            <a:ext cx="3177766" cy="1143000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Н</a:t>
            </a:r>
            <a:r>
              <a:rPr lang="ru-RU" b="1" dirty="0" smtClean="0">
                <a:solidFill>
                  <a:srgbClr val="0070C0"/>
                </a:solidFill>
              </a:rPr>
              <a:t>аграды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027" name="Picture 3" descr="E:\Саша\img4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00" t="50000"/>
          <a:stretch/>
        </p:blipFill>
        <p:spPr bwMode="auto">
          <a:xfrm rot="10800000">
            <a:off x="5825011" y="0"/>
            <a:ext cx="3292906" cy="230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" y="60455"/>
            <a:ext cx="3203848" cy="224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E:\Саша\img4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4" t="50000"/>
          <a:stretch/>
        </p:blipFill>
        <p:spPr bwMode="auto">
          <a:xfrm>
            <a:off x="2746321" y="2302866"/>
            <a:ext cx="3177765" cy="227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Саша\img43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5948" b="28783"/>
          <a:stretch/>
        </p:blipFill>
        <p:spPr bwMode="auto">
          <a:xfrm rot="16200000">
            <a:off x="573791" y="3979193"/>
            <a:ext cx="2250387" cy="344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E:\Саша\img4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4" b="53470"/>
          <a:stretch/>
        </p:blipFill>
        <p:spPr bwMode="auto">
          <a:xfrm>
            <a:off x="5891582" y="4751431"/>
            <a:ext cx="3177765" cy="211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59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Из рассказов </a:t>
            </a:r>
            <a:r>
              <a:rPr lang="ru-RU" b="1" dirty="0" smtClean="0">
                <a:solidFill>
                  <a:srgbClr val="0070C0"/>
                </a:solidFill>
              </a:rPr>
              <a:t>прабабушки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2915816" y="1340768"/>
            <a:ext cx="6048672" cy="55172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Васильков Сергей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Никонорович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до войны был секретарем комсомольской организации в колхозе. Работал директором Дома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соцкультуры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Красноармейского района. После войны жили и работали в г. Чебоксары. Там и познакомились и поженились. Прабабушка родилась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деревне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Ельчики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Козловского района. Училась и росла там же. Ее отец был капитаном парохода, который ходил по реке Волга. Прабабушка работала на корабле в буфете. Во время войны работала в лесах Ивановской области, заготавливали лес. На лесоповале на нее упало дерево и ее ранило. После войны она жила в городе Чебоксары, где встретила прадедушку. В 1957 году они переехали 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д.Нижние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Кожары Красноармейского района. Работала в колхозе. Родили и вырастили 7 детей. Прабабушка награждена  «Медалями материнства» I и II степеней.</a:t>
            </a:r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107504" y="5301208"/>
            <a:ext cx="2520280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Прабабушка-Василькова Мария Григорьевна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 smtClean="0">
                <a:solidFill>
                  <a:srgbClr val="0070C0"/>
                </a:solidFill>
              </a:rPr>
              <a:t>21.10.1923 – 5.04.2014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pic>
        <p:nvPicPr>
          <p:cNvPr id="8" name="Picture 4" descr="IMG_835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412776"/>
            <a:ext cx="2558046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0057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Семья Васильковых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" descr="File035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3" r="4925"/>
          <a:stretch/>
        </p:blipFill>
        <p:spPr bwMode="auto">
          <a:xfrm>
            <a:off x="611561" y="573195"/>
            <a:ext cx="8197360" cy="6210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0359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274638"/>
            <a:ext cx="5987008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-12463" y="3105698"/>
            <a:ext cx="2136191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b="1" kern="0" dirty="0" smtClean="0">
                <a:solidFill>
                  <a:srgbClr val="C00000"/>
                </a:solidFill>
              </a:rPr>
              <a:t>Прадед- Александров Василий Александрович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b="1" kern="0" dirty="0" smtClean="0">
                <a:solidFill>
                  <a:srgbClr val="C00000"/>
                </a:solidFill>
              </a:rPr>
              <a:t>1916-1966</a:t>
            </a:r>
          </a:p>
        </p:txBody>
      </p:sp>
      <p:sp>
        <p:nvSpPr>
          <p:cNvPr id="10" name="Text Box 27"/>
          <p:cNvSpPr txBox="1">
            <a:spLocks noChangeArrowheads="1"/>
          </p:cNvSpPr>
          <p:nvPr/>
        </p:nvSpPr>
        <p:spPr bwMode="auto">
          <a:xfrm>
            <a:off x="2088382" y="4234582"/>
            <a:ext cx="2195544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6699"/>
                </a:solidFill>
              </a:rPr>
              <a:t>бабушка- Ананьева Юлия Васильевна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6699"/>
                </a:solidFill>
              </a:rPr>
              <a:t>29.01.1954</a:t>
            </a:r>
          </a:p>
        </p:txBody>
      </p:sp>
      <p:pic>
        <p:nvPicPr>
          <p:cNvPr id="11" name="Picture 7" descr="свадьба Али 0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7635" y="1624472"/>
            <a:ext cx="2160944" cy="29624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4317635" y="4765496"/>
            <a:ext cx="216094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 smtClean="0">
                <a:solidFill>
                  <a:srgbClr val="4F81BD"/>
                </a:solidFill>
              </a:rPr>
              <a:t>Папа- Ананьев Андрей Владимирович 11.06.1972</a:t>
            </a:r>
            <a:endParaRPr lang="ru-RU" dirty="0">
              <a:solidFill>
                <a:srgbClr val="4F81BD"/>
              </a:solidFill>
            </a:endParaRPr>
          </a:p>
        </p:txBody>
      </p:sp>
      <p:pic>
        <p:nvPicPr>
          <p:cNvPr id="13" name="Picture 23" descr="новый год2007 00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3728" y="1165491"/>
            <a:ext cx="2151898" cy="2867933"/>
          </a:xfrm>
          <a:noFill/>
          <a:ln w="571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5" name="Picture 2" descr="C:\Users\Андрей\Desktop\семейная фотосессия\DSC006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9" t="14429" r="48856" b="50919"/>
          <a:stretch/>
        </p:blipFill>
        <p:spPr bwMode="auto">
          <a:xfrm>
            <a:off x="6535108" y="2132856"/>
            <a:ext cx="2153063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6675133" y="4948990"/>
            <a:ext cx="187301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6699"/>
                </a:solidFill>
              </a:rPr>
              <a:t>Мы- </a:t>
            </a:r>
            <a:r>
              <a:rPr lang="ru-RU" sz="2000" dirty="0" smtClean="0">
                <a:solidFill>
                  <a:srgbClr val="006699"/>
                </a:solidFill>
              </a:rPr>
              <a:t>Александр </a:t>
            </a:r>
            <a:r>
              <a:rPr lang="ru-RU" sz="2000" dirty="0" smtClean="0">
                <a:solidFill>
                  <a:srgbClr val="006699"/>
                </a:solidFill>
              </a:rPr>
              <a:t>и Татьяна </a:t>
            </a:r>
            <a:r>
              <a:rPr lang="ru-RU" sz="2000" dirty="0" smtClean="0">
                <a:solidFill>
                  <a:srgbClr val="006699"/>
                </a:solidFill>
              </a:rPr>
              <a:t>Ананьевы</a:t>
            </a:r>
            <a:endParaRPr lang="ru-RU" sz="2000" dirty="0" smtClean="0">
              <a:solidFill>
                <a:srgbClr val="006699"/>
              </a:solidFill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6699"/>
                </a:solidFill>
              </a:rPr>
              <a:t>01.05.2003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6699"/>
                </a:solidFill>
              </a:rPr>
              <a:t>06.06.1999</a:t>
            </a:r>
            <a:endParaRPr lang="ru-RU" sz="1600" dirty="0" smtClean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46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Наш  </a:t>
            </a:r>
            <a:r>
              <a:rPr lang="ru-RU" dirty="0" smtClean="0">
                <a:solidFill>
                  <a:srgbClr val="0070C0"/>
                </a:solidFill>
              </a:rPr>
              <a:t>прадед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" name="Объект 3"/>
          <p:cNvSpPr txBox="1">
            <a:spLocks noGrp="1"/>
          </p:cNvSpPr>
          <p:nvPr>
            <p:ph idx="1"/>
          </p:nvPr>
        </p:nvSpPr>
        <p:spPr>
          <a:xfrm>
            <a:off x="899592" y="836712"/>
            <a:ext cx="7524328" cy="5016758"/>
          </a:xfrm>
          <a:prstGeom prst="rect">
            <a:avLst/>
          </a:prstGeom>
          <a:gradFill rotWithShape="1">
            <a:gsLst>
              <a:gs pos="0">
                <a:srgbClr val="9FB8CD">
                  <a:tint val="45000"/>
                  <a:satMod val="200000"/>
                </a:srgbClr>
              </a:gs>
              <a:gs pos="30000">
                <a:srgbClr val="9FB8CD">
                  <a:tint val="61000"/>
                  <a:satMod val="200000"/>
                </a:srgbClr>
              </a:gs>
              <a:gs pos="45000">
                <a:srgbClr val="9FB8CD">
                  <a:tint val="66000"/>
                  <a:satMod val="200000"/>
                </a:srgbClr>
              </a:gs>
              <a:gs pos="55000">
                <a:srgbClr val="9FB8CD">
                  <a:tint val="66000"/>
                  <a:satMod val="200000"/>
                </a:srgbClr>
              </a:gs>
              <a:gs pos="73000">
                <a:srgbClr val="9FB8CD">
                  <a:tint val="61000"/>
                  <a:satMod val="200000"/>
                </a:srgbClr>
              </a:gs>
              <a:gs pos="100000">
                <a:srgbClr val="9FB8CD">
                  <a:tint val="45000"/>
                  <a:satMod val="200000"/>
                </a:srgbClr>
              </a:gs>
            </a:gsLst>
            <a:lin ang="950000" scaled="1"/>
          </a:gradFill>
          <a:ln w="9525" cap="flat" cmpd="sng" algn="ctr">
            <a:solidFill>
              <a:srgbClr val="8E736A"/>
            </a:solidFill>
            <a:prstDash val="solid"/>
          </a:ln>
          <a:effectLst>
            <a:glow rad="228600">
              <a:srgbClr val="8E736A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Александров Василий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Александрович</a:t>
            </a:r>
          </a:p>
          <a:p>
            <a:pPr marL="0" indent="0"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1916-1966)</a:t>
            </a:r>
          </a:p>
          <a:p>
            <a:pPr marL="0" indent="0" algn="ctr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Уроженец деревни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Анаткасы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Красноармейского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района Чувашской Республики.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Рядовой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сапер 32-инж. батальона, сапер-подрывник 16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гв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 роты 1 тип, десантник отряда особого назначения НКВД.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Эти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данные взяты из книги В. З. Константинова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«Кладезь здоровья и патриотизма». </a:t>
            </a:r>
          </a:p>
          <a:p>
            <a:pPr marL="0" indent="0"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65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Письма с фронта</a:t>
            </a:r>
            <a:endParaRPr lang="ru-RU" dirty="0"/>
          </a:p>
        </p:txBody>
      </p:sp>
      <p:pic>
        <p:nvPicPr>
          <p:cNvPr id="11266" name="Picture 2" descr="D:\учитль школа\сшок фото 3а\васильев егор васильевич\военные письма\img0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98713" y="437571"/>
            <a:ext cx="5852102" cy="693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93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4944"/>
            <a:ext cx="8229600" cy="72976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70C0"/>
                </a:solidFill>
              </a:rPr>
              <a:t>З</a:t>
            </a:r>
            <a:r>
              <a:rPr lang="ru-RU" dirty="0" smtClean="0">
                <a:solidFill>
                  <a:srgbClr val="0070C0"/>
                </a:solidFill>
              </a:rPr>
              <a:t>аключение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852936"/>
            <a:ext cx="8784976" cy="3600400"/>
          </a:xfrm>
        </p:spPr>
        <p:txBody>
          <a:bodyPr>
            <a:normAutofit fontScale="55000" lnSpcReduction="20000"/>
          </a:bodyPr>
          <a:lstStyle/>
          <a:p>
            <a:endParaRPr lang="ru-RU" sz="3200" dirty="0" smtClean="0">
              <a:latin typeface="Times New Roman"/>
              <a:ea typeface="Calibri"/>
            </a:endParaRPr>
          </a:p>
          <a:p>
            <a:r>
              <a:rPr lang="ru-RU" sz="3200" dirty="0" smtClean="0">
                <a:latin typeface="Times New Roman"/>
                <a:ea typeface="Calibri"/>
              </a:rPr>
              <a:t>Наше </a:t>
            </a:r>
            <a:r>
              <a:rPr lang="ru-RU" sz="3200" dirty="0">
                <a:latin typeface="Times New Roman"/>
                <a:ea typeface="Calibri"/>
              </a:rPr>
              <a:t>исследование помогло узнать много нового, интересного о жизни советских людей в годы войны в тылу. </a:t>
            </a:r>
            <a:endParaRPr lang="ru-RU" sz="3200" dirty="0" smtClean="0">
              <a:latin typeface="Times New Roman"/>
              <a:ea typeface="Calibri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3200" dirty="0" smtClean="0">
                <a:latin typeface="Times New Roman"/>
                <a:ea typeface="Calibri"/>
                <a:cs typeface="Times New Roman"/>
              </a:rPr>
              <a:t>Мы гордимся </a:t>
            </a:r>
            <a:r>
              <a:rPr lang="ru-RU" sz="3200" dirty="0">
                <a:latin typeface="Times New Roman"/>
                <a:ea typeface="Calibri"/>
                <a:cs typeface="Times New Roman"/>
              </a:rPr>
              <a:t>тем, что </a:t>
            </a:r>
            <a:r>
              <a:rPr lang="ru-RU" sz="3200" dirty="0" smtClean="0">
                <a:latin typeface="Times New Roman"/>
                <a:ea typeface="Calibri"/>
                <a:cs typeface="Times New Roman"/>
              </a:rPr>
              <a:t>наши </a:t>
            </a:r>
            <a:r>
              <a:rPr lang="ru-RU" sz="3200" dirty="0">
                <a:latin typeface="Times New Roman"/>
                <a:ea typeface="Calibri"/>
                <a:cs typeface="Times New Roman"/>
              </a:rPr>
              <a:t>прадеды с честью прошли все испытания, которые выпали на их долю. Как и многие советские люди, они мужественно воевали, защищая свою Родину, героически трудились, помогая приблизить Победу. </a:t>
            </a:r>
            <a:r>
              <a:rPr lang="ru-RU" sz="3200" dirty="0" smtClean="0">
                <a:latin typeface="Times New Roman"/>
                <a:ea typeface="Calibri"/>
                <a:cs typeface="Times New Roman"/>
              </a:rPr>
              <a:t>Мы </a:t>
            </a:r>
            <a:r>
              <a:rPr lang="ru-RU" sz="3200" dirty="0">
                <a:latin typeface="Times New Roman"/>
                <a:ea typeface="Calibri"/>
                <a:cs typeface="Times New Roman"/>
              </a:rPr>
              <a:t>обязательно </a:t>
            </a:r>
            <a:r>
              <a:rPr lang="ru-RU" sz="3200" dirty="0" smtClean="0">
                <a:latin typeface="Times New Roman"/>
                <a:ea typeface="Calibri"/>
                <a:cs typeface="Times New Roman"/>
              </a:rPr>
              <a:t>расскажем </a:t>
            </a:r>
            <a:r>
              <a:rPr lang="ru-RU" sz="3200" dirty="0">
                <a:latin typeface="Times New Roman"/>
                <a:ea typeface="Calibri"/>
                <a:cs typeface="Times New Roman"/>
              </a:rPr>
              <a:t>об их нелёгкой жизни своим детям, чтобы не прервалась нить истории, чтобы они тоже помнили и гордились.       </a:t>
            </a:r>
            <a:r>
              <a:rPr lang="ru-RU" sz="3200" dirty="0" smtClean="0">
                <a:latin typeface="Times New Roman"/>
                <a:ea typeface="Calibri"/>
                <a:cs typeface="Times New Roman"/>
              </a:rPr>
              <a:t>Нам </a:t>
            </a:r>
            <a:r>
              <a:rPr lang="ru-RU" sz="3200" dirty="0">
                <a:latin typeface="Times New Roman"/>
                <a:ea typeface="Calibri"/>
                <a:cs typeface="Times New Roman"/>
              </a:rPr>
              <a:t>очень хочется, чтобы как можно больше людей стали интересоваться своей родословной, чтобы записывали истории, которые могут рассказать бабушки и дедушки. Время уходит, участников Великой Отечественной войны становится всё меньше. Их воспоминания бесценны также как и их награды. Они позволяют дополнить уже известные факты и узнать новые. </a:t>
            </a:r>
            <a:endParaRPr lang="ru-RU" sz="3200" dirty="0"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692697"/>
            <a:ext cx="8640960" cy="2160240"/>
          </a:xfrm>
        </p:spPr>
        <p:txBody>
          <a:bodyPr>
            <a:no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Мы рассказали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только о   членах нашей семьи. Но их было значительно больше. Многие из них не вернулись с войны, некоторые умерли после войны. </a:t>
            </a:r>
            <a:endParaRPr lang="ru-RU" sz="20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Наш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рассказ начался с 1912 года. А это было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107 лет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назад. К сожалению, в живых из наших родственников, ветеранов войны, уже не осталось.  А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нам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бы очень хотелось послушать их рассказы о войне и Победе. </a:t>
            </a:r>
            <a:endParaRPr lang="ru-RU" sz="2000" dirty="0">
              <a:ea typeface="Calibri"/>
              <a:cs typeface="Times New Roman"/>
            </a:endParaRP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6243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Список литературы</a:t>
            </a:r>
            <a:r>
              <a:rPr lang="ru-RU" sz="4000" dirty="0">
                <a:ea typeface="Calibri"/>
                <a:cs typeface="Times New Roman"/>
              </a:rPr>
              <a:t/>
            </a:r>
            <a:br>
              <a:rPr lang="ru-RU" sz="4000" dirty="0"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12776"/>
            <a:ext cx="7571184" cy="496855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1.  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Воспоминания 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и рассказы 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2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.  Документы 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и фотографии из личного архива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3.   В.З. Константинов  «Кладезь здоровья и патриотизма», Чебоксары 2012г.</a:t>
            </a:r>
            <a:endParaRPr lang="ru-RU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4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. Адреса 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сайтов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u="sng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  <a:hlinkClick r:id="rId2"/>
              </a:rPr>
              <a:t>http://podvignaroda.mil.ru/</a:t>
            </a:r>
            <a:endParaRPr lang="ru-RU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u="sng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  <a:hlinkClick r:id="rId3"/>
              </a:rPr>
              <a:t>http://www.obd-memorial.ru/html/sources.htm</a:t>
            </a:r>
            <a:endParaRPr lang="ru-RU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244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Картинка 17 из 2038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196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779" y="75799"/>
            <a:ext cx="8229600" cy="1143000"/>
          </a:xfrm>
        </p:spPr>
        <p:txBody>
          <a:bodyPr/>
          <a:lstStyle/>
          <a:p>
            <a:r>
              <a:rPr lang="ru-RU" dirty="0">
                <a:solidFill>
                  <a:prstClr val="black"/>
                </a:solidFill>
              </a:rPr>
              <a:t>Мы этой памяти верны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32789" r="74711" b="26173"/>
          <a:stretch/>
        </p:blipFill>
        <p:spPr bwMode="auto">
          <a:xfrm>
            <a:off x="1691680" y="1192067"/>
            <a:ext cx="5707798" cy="56413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931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фото\АПРЕЛЬ 2013\DCIM\540CANON\IMG_13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7" t="11145" r="38653" b="13784"/>
          <a:stretch/>
        </p:blipFill>
        <p:spPr bwMode="auto">
          <a:xfrm>
            <a:off x="411824" y="243083"/>
            <a:ext cx="2657292" cy="6525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291650"/>
            <a:ext cx="6353280" cy="16775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Мы гордимся нашими героическими прадедами! </a:t>
            </a:r>
            <a:r>
              <a:rPr lang="ru-RU" sz="3200" b="1" dirty="0">
                <a:solidFill>
                  <a:srgbClr val="FF0000"/>
                </a:solidFill>
              </a:rPr>
              <a:t>Память о </a:t>
            </a:r>
            <a:r>
              <a:rPr lang="ru-RU" sz="3200" b="1" dirty="0" smtClean="0">
                <a:solidFill>
                  <a:srgbClr val="FF0000"/>
                </a:solidFill>
              </a:rPr>
              <a:t>них </a:t>
            </a:r>
            <a:r>
              <a:rPr lang="ru-RU" sz="3200" b="1" dirty="0">
                <a:solidFill>
                  <a:srgbClr val="FF0000"/>
                </a:solidFill>
              </a:rPr>
              <a:t>всегда будет жить  в сердцах нашей семьи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116" y="1941468"/>
            <a:ext cx="6074884" cy="4855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113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фото\АПРЕЛЬ 2013\DCIM\540CANON\IMG_13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5" y="20713"/>
            <a:ext cx="9027847" cy="677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48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Фото с фронта</a:t>
            </a:r>
            <a:endParaRPr lang="ru-RU" dirty="0"/>
          </a:p>
        </p:txBody>
      </p:sp>
      <p:pic>
        <p:nvPicPr>
          <p:cNvPr id="12290" name="Picture 2" descr="D:\учитль школа\сшок фото 3а\васильев егор васильевич\военные письма\img03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41356"/>
            <a:ext cx="7128792" cy="57166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91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b="1" dirty="0" err="1">
                <a:solidFill>
                  <a:srgbClr val="0070C0"/>
                </a:solidFill>
              </a:rPr>
              <a:t>П</a:t>
            </a:r>
            <a:r>
              <a:rPr lang="ru-RU" b="1" dirty="0" err="1" smtClean="0">
                <a:solidFill>
                  <a:srgbClr val="0070C0"/>
                </a:solidFill>
              </a:rPr>
              <a:t>радядя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5122" name="Picture 2" descr="E:\васильев егор васильевич\военные письма\img0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2987964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Объект 3"/>
          <p:cNvSpPr txBox="1">
            <a:spLocks/>
          </p:cNvSpPr>
          <p:nvPr/>
        </p:nvSpPr>
        <p:spPr>
          <a:xfrm>
            <a:off x="4139952" y="1124744"/>
            <a:ext cx="4546848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Васильев Егор Васильевич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Родился  21.04.1926г. в деревне  Новые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Игити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Красноармейского района Чувашской Республики.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Рядовой 226 Гвардейского Стрелкового полка, 74 Гвардейской Стрелковой дивизии. 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Погиб в бою 09.08.1944г. Захоронен в д.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Цыхры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Старые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Радомского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воеводства (Польша).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60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Из рассказов бабушки, услышанных от прабабушки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2050" name="Picture 2" descr="E:\фото нужное хорошее\мама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8388" y="908720"/>
            <a:ext cx="3394472" cy="45259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3491880" y="1600200"/>
            <a:ext cx="5194920" cy="506916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семье Егора было 9 детей, он- единственный выживший сын. Еще очень молодым работал бухгалтером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артелье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во время войны.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октябре 1943 года призвали  в армию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для военной подготовки. С октября 1943 года по март 1944 года в п. Вурнары Чувашской Республики шла военная учеба. В марте ушел на фронт. Дошел до Варшавы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В восемнадцать лет, в августе 1944 года погиб в бою около Варшавы (Польша). После войны пионеры-следопыты прислали письмо, о том , где он захоронен. Они ухаживали за его могилой.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83568" y="5301208"/>
            <a:ext cx="216426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</a:rPr>
              <a:t>Бабушка- Василькова Валентина Андреевна</a:t>
            </a:r>
          </a:p>
        </p:txBody>
      </p:sp>
    </p:spTree>
    <p:extLst>
      <p:ext uri="{BB962C8B-B14F-4D97-AF65-F5344CB8AC3E}">
        <p14:creationId xmlns:p14="http://schemas.microsoft.com/office/powerpoint/2010/main" val="343094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17" descr="File031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329" y="188640"/>
            <a:ext cx="1642418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2" descr="E:\васильев егор васильевич\военные письма\img03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15" y="188640"/>
            <a:ext cx="1547664" cy="234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8" descr="свадьба Али 10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15189" y="1303635"/>
            <a:ext cx="1605681" cy="2139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3" descr="E:\фото\649\измененный вид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377" y="1916832"/>
            <a:ext cx="1445170" cy="2157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810179" y="2776124"/>
            <a:ext cx="2269685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6699"/>
                </a:solidFill>
              </a:rPr>
              <a:t>Прабабушка- Васильева Августина Васильевна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6699"/>
                </a:solidFill>
              </a:rPr>
              <a:t>23.12.1919-2.07.1974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3634429" y="3545566"/>
            <a:ext cx="2164269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6699"/>
                </a:solidFill>
              </a:rPr>
              <a:t>Бабушка- Василькова Валентина Андреевна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6699"/>
                </a:solidFill>
              </a:rPr>
              <a:t>24.08.1947</a:t>
            </a: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0" y="2776126"/>
            <a:ext cx="1979713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</a:rPr>
              <a:t>Брат прабабушки- Васильев Егор Васильевич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</a:rPr>
              <a:t>21.04.1926-09.08.1944</a:t>
            </a: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5233019" y="4221088"/>
            <a:ext cx="2293887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6699"/>
                </a:solidFill>
              </a:rPr>
              <a:t>Мама- </a:t>
            </a:r>
            <a:r>
              <a:rPr lang="ru-RU" sz="2000" dirty="0" smtClean="0">
                <a:solidFill>
                  <a:srgbClr val="006699"/>
                </a:solidFill>
              </a:rPr>
              <a:t>      Ананьева     Ираида </a:t>
            </a:r>
            <a:r>
              <a:rPr lang="ru-RU" sz="2000" dirty="0" smtClean="0">
                <a:solidFill>
                  <a:srgbClr val="006699"/>
                </a:solidFill>
              </a:rPr>
              <a:t>Александровна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6699"/>
                </a:solidFill>
              </a:rPr>
              <a:t>18.02.1974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7270988" y="4439559"/>
            <a:ext cx="187301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6699"/>
                </a:solidFill>
              </a:rPr>
              <a:t>Мы- </a:t>
            </a:r>
            <a:r>
              <a:rPr lang="ru-RU" sz="2000" dirty="0" smtClean="0">
                <a:solidFill>
                  <a:srgbClr val="006699"/>
                </a:solidFill>
              </a:rPr>
              <a:t>Александр </a:t>
            </a:r>
            <a:r>
              <a:rPr lang="ru-RU" sz="2000" dirty="0" smtClean="0">
                <a:solidFill>
                  <a:srgbClr val="006699"/>
                </a:solidFill>
              </a:rPr>
              <a:t>и Татьяна </a:t>
            </a:r>
            <a:r>
              <a:rPr lang="ru-RU" sz="2000" dirty="0" smtClean="0">
                <a:solidFill>
                  <a:srgbClr val="006699"/>
                </a:solidFill>
              </a:rPr>
              <a:t>Ананьевы</a:t>
            </a:r>
            <a:endParaRPr lang="ru-RU" sz="2000" dirty="0" smtClean="0">
              <a:solidFill>
                <a:srgbClr val="006699"/>
              </a:solidFill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6699"/>
                </a:solidFill>
              </a:rPr>
              <a:t>01.05.2003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6699"/>
                </a:solidFill>
              </a:rPr>
              <a:t>06.06.1999</a:t>
            </a:r>
            <a:endParaRPr lang="ru-RU" sz="1600" dirty="0" smtClean="0">
              <a:solidFill>
                <a:srgbClr val="006699"/>
              </a:solidFill>
            </a:endParaRPr>
          </a:p>
        </p:txBody>
      </p:sp>
      <p:pic>
        <p:nvPicPr>
          <p:cNvPr id="2050" name="Picture 2" descr="C:\Users\Андрей\Desktop\семейная фотосессия\DSC0062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9" t="14429" r="48856" b="50919"/>
          <a:stretch/>
        </p:blipFill>
        <p:spPr bwMode="auto">
          <a:xfrm>
            <a:off x="7347774" y="2420888"/>
            <a:ext cx="1484291" cy="1886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34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29729"/>
            <a:ext cx="4038600" cy="237626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err="1" smtClean="0"/>
              <a:t>Прапрапрадед</a:t>
            </a:r>
            <a:r>
              <a:rPr lang="ru-RU" dirty="0" smtClean="0"/>
              <a:t>-      Петров Иван Петрович</a:t>
            </a:r>
          </a:p>
          <a:p>
            <a:pPr marL="0" lvl="0" indent="0" algn="ctr">
              <a:buNone/>
            </a:pPr>
            <a:r>
              <a:rPr lang="ru-RU" dirty="0" err="1" smtClean="0">
                <a:solidFill>
                  <a:prstClr val="black"/>
                </a:solidFill>
              </a:rPr>
              <a:t>Прапрапрабабушка</a:t>
            </a:r>
            <a:r>
              <a:rPr lang="ru-RU" dirty="0" smtClean="0">
                <a:solidFill>
                  <a:prstClr val="black"/>
                </a:solidFill>
              </a:rPr>
              <a:t>-Иванова </a:t>
            </a:r>
            <a:r>
              <a:rPr lang="ru-RU" dirty="0">
                <a:solidFill>
                  <a:prstClr val="black"/>
                </a:solidFill>
              </a:rPr>
              <a:t>Татьяна Ивановна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12651"/>
            <a:ext cx="4038600" cy="219221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err="1" smtClean="0">
                <a:solidFill>
                  <a:prstClr val="black"/>
                </a:solidFill>
              </a:rPr>
              <a:t>Прапрапрадед</a:t>
            </a:r>
            <a:r>
              <a:rPr lang="ru-RU" dirty="0" smtClean="0">
                <a:solidFill>
                  <a:prstClr val="black"/>
                </a:solidFill>
              </a:rPr>
              <a:t> - </a:t>
            </a:r>
            <a:r>
              <a:rPr lang="ru-RU" dirty="0" smtClean="0"/>
              <a:t>Дмитриев Николай</a:t>
            </a:r>
          </a:p>
          <a:p>
            <a:pPr marL="0" indent="0" algn="ctr">
              <a:buNone/>
            </a:pPr>
            <a:r>
              <a:rPr lang="ru-RU" dirty="0" err="1">
                <a:solidFill>
                  <a:prstClr val="black"/>
                </a:solidFill>
              </a:rPr>
              <a:t>Прапрапрабабушка-</a:t>
            </a:r>
            <a:r>
              <a:rPr lang="ru-RU" dirty="0" err="1" smtClean="0"/>
              <a:t>Авкинтиева</a:t>
            </a:r>
            <a:r>
              <a:rPr lang="ru-RU" dirty="0" smtClean="0"/>
              <a:t> Мария</a:t>
            </a:r>
            <a:endParaRPr lang="ru-RU" dirty="0"/>
          </a:p>
        </p:txBody>
      </p:sp>
      <p:pic>
        <p:nvPicPr>
          <p:cNvPr id="5" name="Picture 4" descr="File02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38217"/>
            <a:ext cx="1912767" cy="2357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-3812" y="5157192"/>
            <a:ext cx="399593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2000" kern="0" dirty="0" smtClean="0">
                <a:solidFill>
                  <a:srgbClr val="006699"/>
                </a:solidFill>
              </a:rPr>
              <a:t>Прапрадед –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2000" kern="0" dirty="0" smtClean="0">
                <a:solidFill>
                  <a:srgbClr val="006699"/>
                </a:solidFill>
              </a:rPr>
              <a:t>Иванов Василий Иванович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2000" kern="0" dirty="0" smtClean="0">
                <a:solidFill>
                  <a:srgbClr val="006699"/>
                </a:solidFill>
              </a:rPr>
              <a:t>(5.08.1885-25.07.1970)</a:t>
            </a:r>
          </a:p>
        </p:txBody>
      </p:sp>
      <p:pic>
        <p:nvPicPr>
          <p:cNvPr id="7" name="Picture 2" descr="File04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448" y="2469837"/>
            <a:ext cx="1931834" cy="2430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836093" y="5157192"/>
            <a:ext cx="4139952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2000" kern="0" dirty="0" smtClean="0">
                <a:solidFill>
                  <a:srgbClr val="006699"/>
                </a:solidFill>
              </a:rPr>
              <a:t>Прапрабабушка- Николаева Пелагия Николаевна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2000" kern="0" dirty="0" smtClean="0">
                <a:solidFill>
                  <a:srgbClr val="006699"/>
                </a:solidFill>
              </a:rPr>
              <a:t>(20.01.1889-14.02.1976)</a:t>
            </a:r>
          </a:p>
        </p:txBody>
      </p:sp>
    </p:spTree>
    <p:extLst>
      <p:ext uri="{BB962C8B-B14F-4D97-AF65-F5344CB8AC3E}">
        <p14:creationId xmlns:p14="http://schemas.microsoft.com/office/powerpoint/2010/main" val="151801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Из семейного архива</a:t>
            </a:r>
            <a:endParaRPr lang="ru-RU" dirty="0"/>
          </a:p>
        </p:txBody>
      </p:sp>
      <p:pic>
        <p:nvPicPr>
          <p:cNvPr id="1026" name="Picture 2" descr="C:\Documents and Settings\k210 lab\Рабочий стол\сканер\Саша\img42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8" t="2622" r="7420" b="4867"/>
          <a:stretch/>
        </p:blipFill>
        <p:spPr bwMode="auto">
          <a:xfrm>
            <a:off x="539552" y="923768"/>
            <a:ext cx="3096286" cy="5169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6093296"/>
            <a:ext cx="316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декабрь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1942 года </a:t>
            </a:r>
            <a:endParaRPr lang="ru-RU" dirty="0" smtClean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Чебоксарах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Documents and Settings\k210 lab\Рабочий стол\Саша\img4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52736"/>
            <a:ext cx="3451615" cy="4824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970620" y="6093295"/>
            <a:ext cx="3168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1941 год </a:t>
            </a:r>
          </a:p>
        </p:txBody>
      </p:sp>
    </p:spTree>
    <p:extLst>
      <p:ext uri="{BB962C8B-B14F-4D97-AF65-F5344CB8AC3E}">
        <p14:creationId xmlns:p14="http://schemas.microsoft.com/office/powerpoint/2010/main" val="350967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2134</TotalTime>
  <Words>1378</Words>
  <Application>Microsoft Office PowerPoint</Application>
  <PresentationFormat>Экран (4:3)</PresentationFormat>
  <Paragraphs>152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35</vt:i4>
      </vt:variant>
    </vt:vector>
  </HeadingPairs>
  <TitlesOfParts>
    <vt:vector size="39" baseType="lpstr">
      <vt:lpstr>Тема Office</vt:lpstr>
      <vt:lpstr>1_Тема Office</vt:lpstr>
      <vt:lpstr>2_Тема Office</vt:lpstr>
      <vt:lpstr>Оформление по умолчанию</vt:lpstr>
      <vt:lpstr>След войны в нашей семье</vt:lpstr>
      <vt:lpstr>Описание работы</vt:lpstr>
      <vt:lpstr>Письма с фронта</vt:lpstr>
      <vt:lpstr>Фото с фронта</vt:lpstr>
      <vt:lpstr>Прадядя</vt:lpstr>
      <vt:lpstr>Из рассказов бабушки, услышанных от прабабушки</vt:lpstr>
      <vt:lpstr>Презентация PowerPoint</vt:lpstr>
      <vt:lpstr>Презентация PowerPoint</vt:lpstr>
      <vt:lpstr>Из семейного архива</vt:lpstr>
      <vt:lpstr>Презентация PowerPoint</vt:lpstr>
      <vt:lpstr>Презентация PowerPoint</vt:lpstr>
      <vt:lpstr>Презентация PowerPoint</vt:lpstr>
      <vt:lpstr>Наш прадед</vt:lpstr>
      <vt:lpstr>Презентация PowerPoint</vt:lpstr>
      <vt:lpstr>Подвиг народа</vt:lpstr>
      <vt:lpstr>Презентация PowerPoint</vt:lpstr>
      <vt:lpstr>Описание подвига</vt:lpstr>
      <vt:lpstr>Приказ о награждении</vt:lpstr>
      <vt:lpstr>Наградной  лист</vt:lpstr>
      <vt:lpstr>Из рассказов прабабушки.</vt:lpstr>
      <vt:lpstr>Из семейного архива</vt:lpstr>
      <vt:lpstr>Прапрадед-Николаев Никонор Николаевич (1882-1949)  Прапрабабушка-Данилова Александра Даниловна  (1882-1960)</vt:lpstr>
      <vt:lpstr>Наш прадед</vt:lpstr>
      <vt:lpstr>Презентация PowerPoint</vt:lpstr>
      <vt:lpstr>Награды</vt:lpstr>
      <vt:lpstr>Из рассказов прабабушки</vt:lpstr>
      <vt:lpstr>Семья Васильковых</vt:lpstr>
      <vt:lpstr>Презентация PowerPoint</vt:lpstr>
      <vt:lpstr>Наш  прадед</vt:lpstr>
      <vt:lpstr>Заключение</vt:lpstr>
      <vt:lpstr>Список литературы </vt:lpstr>
      <vt:lpstr>Презентация PowerPoint</vt:lpstr>
      <vt:lpstr>Мы этой памяти верны</vt:lpstr>
      <vt:lpstr>Мы гордимся нашими героическими прадедами! Память о них всегда будет жить  в сердцах нашей семьи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Андрей</cp:lastModifiedBy>
  <cp:revision>87</cp:revision>
  <dcterms:created xsi:type="dcterms:W3CDTF">2014-02-07T13:49:24Z</dcterms:created>
  <dcterms:modified xsi:type="dcterms:W3CDTF">2019-01-28T20:33:46Z</dcterms:modified>
</cp:coreProperties>
</file>