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56" r:id="rId2"/>
    <p:sldId id="257" r:id="rId3"/>
    <p:sldId id="293" r:id="rId4"/>
    <p:sldId id="294" r:id="rId5"/>
    <p:sldId id="259" r:id="rId6"/>
    <p:sldId id="262" r:id="rId7"/>
    <p:sldId id="263" r:id="rId8"/>
    <p:sldId id="291" r:id="rId9"/>
    <p:sldId id="279" r:id="rId10"/>
    <p:sldId id="281" r:id="rId11"/>
    <p:sldId id="282" r:id="rId12"/>
    <p:sldId id="283" r:id="rId13"/>
    <p:sldId id="285" r:id="rId14"/>
    <p:sldId id="269" r:id="rId15"/>
    <p:sldId id="295" r:id="rId16"/>
    <p:sldId id="272" r:id="rId17"/>
    <p:sldId id="287" r:id="rId18"/>
    <p:sldId id="288" r:id="rId19"/>
    <p:sldId id="29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4A03"/>
    <a:srgbClr val="993300"/>
    <a:srgbClr val="C7CDB7"/>
    <a:srgbClr val="ADB6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300788-B728-4D72-B0A6-2E267A204D25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CE354A-6B7D-4AC9-A7D0-F65B7A7897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263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88CFDC4-0387-4BFC-8F52-EF3F586C89C3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0E1F253-773E-4B6A-8462-AC616BA15CBB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FDC4-0387-4BFC-8F52-EF3F586C89C3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1F253-773E-4B6A-8462-AC616BA15CBB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FDC4-0387-4BFC-8F52-EF3F586C89C3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1F253-773E-4B6A-8462-AC616BA15CBB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FDC4-0387-4BFC-8F52-EF3F586C89C3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1F253-773E-4B6A-8462-AC616BA15CBB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FDC4-0387-4BFC-8F52-EF3F586C89C3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1F253-773E-4B6A-8462-AC616BA15CBB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FDC4-0387-4BFC-8F52-EF3F586C89C3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1F253-773E-4B6A-8462-AC616BA15CBB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FDC4-0387-4BFC-8F52-EF3F586C89C3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1F253-773E-4B6A-8462-AC616BA15CBB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FDC4-0387-4BFC-8F52-EF3F586C89C3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1F253-773E-4B6A-8462-AC616BA15CBB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FDC4-0387-4BFC-8F52-EF3F586C89C3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1F253-773E-4B6A-8462-AC616BA15C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FDC4-0387-4BFC-8F52-EF3F586C89C3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1F253-773E-4B6A-8462-AC616BA15C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FDC4-0387-4BFC-8F52-EF3F586C89C3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1F253-773E-4B6A-8462-AC616BA15C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88CFDC4-0387-4BFC-8F52-EF3F586C89C3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C0E1F253-773E-4B6A-8462-AC616BA15CB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iremember.ru/memoirs/mediki/" TargetMode="External"/><Relationship Id="rId2" Type="http://schemas.openxmlformats.org/officeDocument/2006/relationships/hyperlink" Target="http://professiya-vrach.ru/article/podvigi-vrachey-vo-vremya-velikoy-otechestvennoy-voyny/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lib.icr.su/node/2445" TargetMode="External"/><Relationship Id="rId4" Type="http://schemas.openxmlformats.org/officeDocument/2006/relationships/hyperlink" Target="http://www.ahleague.ru/ru/?option=com_content&amp;view=article&amp;id=350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332657"/>
            <a:ext cx="7772400" cy="1008112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Государственное бюджетное общеобразовательное учреждение</a:t>
            </a:r>
            <a:br>
              <a:rPr lang="ru-RU" sz="2000" dirty="0" smtClean="0"/>
            </a:br>
            <a:r>
              <a:rPr lang="ru-RU" sz="2000" dirty="0" smtClean="0"/>
              <a:t>города Москвы «Школа № 1542»</a:t>
            </a: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1556792"/>
            <a:ext cx="7416824" cy="489654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800" dirty="0" smtClean="0"/>
              <a:t>Врачи Великой Отечественной войны – </a:t>
            </a:r>
          </a:p>
          <a:p>
            <a:pPr>
              <a:lnSpc>
                <a:spcPct val="150000"/>
              </a:lnSpc>
            </a:pPr>
            <a:r>
              <a:rPr lang="ru-RU" sz="2800" dirty="0" smtClean="0"/>
              <a:t>люди высокого духа</a:t>
            </a:r>
          </a:p>
          <a:p>
            <a:pPr>
              <a:lnSpc>
                <a:spcPct val="150000"/>
              </a:lnSpc>
            </a:pPr>
            <a:endParaRPr lang="ru-RU" sz="2800" dirty="0"/>
          </a:p>
          <a:p>
            <a:pPr>
              <a:lnSpc>
                <a:spcPct val="150000"/>
              </a:lnSpc>
            </a:pPr>
            <a:endParaRPr lang="ru-RU" sz="2800" dirty="0" smtClean="0"/>
          </a:p>
          <a:p>
            <a:pPr>
              <a:lnSpc>
                <a:spcPct val="150000"/>
              </a:lnSpc>
            </a:pPr>
            <a:r>
              <a:rPr lang="ru-RU" sz="1800" dirty="0" smtClean="0"/>
              <a:t>Проект ученицы 3 «Г» класса</a:t>
            </a:r>
          </a:p>
          <a:p>
            <a:pPr>
              <a:lnSpc>
                <a:spcPct val="150000"/>
              </a:lnSpc>
            </a:pPr>
            <a:r>
              <a:rPr lang="ru-RU" sz="1800" dirty="0" smtClean="0"/>
              <a:t>Бойко Елизаветы</a:t>
            </a:r>
          </a:p>
          <a:p>
            <a:pPr>
              <a:lnSpc>
                <a:spcPct val="150000"/>
              </a:lnSpc>
            </a:pPr>
            <a:r>
              <a:rPr lang="ru-RU" sz="1800" dirty="0" smtClean="0"/>
              <a:t>Научный руководитель: Булавина Е.Н. </a:t>
            </a:r>
          </a:p>
          <a:p>
            <a:pPr>
              <a:lnSpc>
                <a:spcPct val="150000"/>
              </a:lnSpc>
            </a:pPr>
            <a:r>
              <a:rPr lang="ru-RU" sz="1800" dirty="0" smtClean="0"/>
              <a:t>2017 год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8540958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668" y="0"/>
            <a:ext cx="7756263" cy="980728"/>
          </a:xfrm>
        </p:spPr>
        <p:txBody>
          <a:bodyPr/>
          <a:lstStyle/>
          <a:p>
            <a:r>
              <a:rPr lang="ru-RU" sz="3600" dirty="0" smtClean="0"/>
              <a:t>Схема эвакуации раненых</a:t>
            </a:r>
            <a:endParaRPr lang="ru-RU" sz="3600" dirty="0"/>
          </a:p>
        </p:txBody>
      </p:sp>
      <p:pic>
        <p:nvPicPr>
          <p:cNvPr id="1026" name="Picture 2" descr="C:\Users\Павел\Downloads\IMG_5685-11-12-17-09-4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1" b="19106"/>
          <a:stretch/>
        </p:blipFill>
        <p:spPr bwMode="auto">
          <a:xfrm>
            <a:off x="2340754" y="2125546"/>
            <a:ext cx="4534499" cy="2304256"/>
          </a:xfrm>
          <a:prstGeom prst="rect">
            <a:avLst/>
          </a:prstGeom>
          <a:noFill/>
          <a:ln w="12700" cmpd="sng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92068" y="4509120"/>
            <a:ext cx="4608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ПМП - </a:t>
            </a:r>
            <a:r>
              <a:rPr lang="ru-RU" sz="1600" dirty="0"/>
              <a:t>полковой медицинский пункт </a:t>
            </a:r>
            <a:r>
              <a:rPr lang="ru-RU" sz="1600" dirty="0" smtClean="0"/>
              <a:t>(</a:t>
            </a:r>
            <a:r>
              <a:rPr lang="ru-RU" sz="1600" dirty="0"/>
              <a:t>ПМП</a:t>
            </a:r>
            <a:r>
              <a:rPr lang="ru-RU" sz="1600" dirty="0" smtClean="0"/>
              <a:t>) </a:t>
            </a:r>
          </a:p>
          <a:p>
            <a:pPr algn="just"/>
            <a:r>
              <a:rPr lang="ru-RU" sz="1600" dirty="0" smtClean="0"/>
              <a:t>МСБ - медсанбат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764704"/>
            <a:ext cx="8568952" cy="923330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98000">
                <a:schemeClr val="accent1">
                  <a:tint val="44500"/>
                  <a:satMod val="160000"/>
                  <a:alpha val="64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effectLst>
            <a:softEdge rad="31750"/>
          </a:effectLst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just"/>
            <a:r>
              <a:rPr lang="ru-RU" dirty="0"/>
              <a:t>На фронте применялась особая, поэтапная, система оказания помощи раненым. </a:t>
            </a:r>
            <a:endParaRPr lang="ru-RU" dirty="0" smtClean="0"/>
          </a:p>
          <a:p>
            <a:pPr algn="just"/>
            <a:r>
              <a:rPr lang="ru-RU" dirty="0" smtClean="0"/>
              <a:t>Это </a:t>
            </a:r>
            <a:r>
              <a:rPr lang="ru-RU" dirty="0"/>
              <a:t>подразделения-этапы на пути раненого с места ранения в тыл. На каждом таком этапе раненому оказывалась квалифицированная медицинская помощь и </a:t>
            </a:r>
            <a:r>
              <a:rPr lang="ru-RU" dirty="0" smtClean="0"/>
              <a:t>лечение.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5229200"/>
            <a:ext cx="8424936" cy="1200329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98000">
                <a:schemeClr val="accent1">
                  <a:tint val="44500"/>
                  <a:satMod val="160000"/>
                  <a:alpha val="64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effectLst>
            <a:softEdge rad="31750"/>
          </a:effectLst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just"/>
            <a:r>
              <a:rPr lang="ru-RU" dirty="0"/>
              <a:t>Так с поля боя, где была оказана первая медицинская помощь, бойца транспортировали в полковой медицинский пункт (ПМП). Здесь проводился осмотр и  определялась  степень срочности эвакуации в медсанбат. Менялись, повязки, накладывались шины. </a:t>
            </a:r>
          </a:p>
        </p:txBody>
      </p:sp>
    </p:spTree>
    <p:extLst>
      <p:ext uri="{BB962C8B-B14F-4D97-AF65-F5344CB8AC3E}">
        <p14:creationId xmlns:p14="http://schemas.microsoft.com/office/powerpoint/2010/main" val="117857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627" y="332656"/>
            <a:ext cx="7756263" cy="1054250"/>
          </a:xfrm>
        </p:spPr>
        <p:txBody>
          <a:bodyPr/>
          <a:lstStyle/>
          <a:p>
            <a:r>
              <a:rPr lang="ru-RU" sz="3600" dirty="0" smtClean="0"/>
              <a:t>Полковой</a:t>
            </a:r>
            <a:r>
              <a:rPr lang="ru-RU" sz="4000" dirty="0" smtClean="0"/>
              <a:t> медицинский пункт</a:t>
            </a:r>
            <a:endParaRPr lang="ru-RU" sz="40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670" y="1412776"/>
            <a:ext cx="6768752" cy="5254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970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909" y="866979"/>
            <a:ext cx="4933692" cy="335659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40668" y="0"/>
            <a:ext cx="7756263" cy="9807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600" dirty="0" smtClean="0"/>
              <a:t>Транспортировка раненых</a:t>
            </a:r>
            <a:endParaRPr lang="ru-RU" sz="36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429000"/>
            <a:ext cx="4836586" cy="316835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51519" y="1124744"/>
            <a:ext cx="3221377" cy="203132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98000">
                <a:schemeClr val="accent1">
                  <a:tint val="44500"/>
                  <a:satMod val="160000"/>
                  <a:alpha val="64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effectLst>
            <a:softEdge rad="31750"/>
          </a:effectLst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just"/>
            <a:r>
              <a:rPr lang="ru-RU" dirty="0"/>
              <a:t>Для перевозки раненных  до полкового медицинского пункта (ПМП) использовали  </a:t>
            </a:r>
            <a:r>
              <a:rPr lang="ru-RU" dirty="0" smtClean="0"/>
              <a:t>отапливаемые сани</a:t>
            </a:r>
            <a:r>
              <a:rPr lang="ru-RU" dirty="0"/>
              <a:t>, телеги, машины. </a:t>
            </a:r>
            <a:r>
              <a:rPr lang="ru-RU" dirty="0" smtClean="0"/>
              <a:t>Всё</a:t>
            </a:r>
            <a:r>
              <a:rPr lang="ru-RU" dirty="0"/>
              <a:t>, что было возможно использовать для скорейшей </a:t>
            </a:r>
            <a:r>
              <a:rPr lang="ru-RU" dirty="0" smtClean="0"/>
              <a:t>транспортировки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391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291" y="980728"/>
            <a:ext cx="4671910" cy="306590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01008"/>
            <a:ext cx="4629884" cy="29523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40668" y="116632"/>
            <a:ext cx="7756263" cy="9807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600" dirty="0" smtClean="0"/>
              <a:t>Транспортировка раненых</a:t>
            </a:r>
            <a:endParaRPr lang="ru-RU" sz="3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92715" y="1412776"/>
            <a:ext cx="3611137" cy="1477328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98000">
                <a:schemeClr val="accent1">
                  <a:tint val="44500"/>
                  <a:satMod val="160000"/>
                  <a:alpha val="64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effectLst>
            <a:softEdge rad="31750"/>
          </a:effectLst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just"/>
            <a:r>
              <a:rPr lang="ru-RU" dirty="0"/>
              <a:t>На дальние расстояния, </a:t>
            </a:r>
            <a:endParaRPr lang="ru-RU" dirty="0" smtClean="0"/>
          </a:p>
          <a:p>
            <a:pPr algn="just"/>
            <a:r>
              <a:rPr lang="ru-RU" dirty="0" smtClean="0"/>
              <a:t>в </a:t>
            </a:r>
            <a:r>
              <a:rPr lang="ru-RU" dirty="0"/>
              <a:t>эвакуацию, раненых вывозили на санитарных поездах, иногда на самолетах, плотах, лодках и пароходах.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148063" y="4145012"/>
            <a:ext cx="3611137" cy="2308324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98000">
                <a:schemeClr val="accent1">
                  <a:tint val="44500"/>
                  <a:satMod val="160000"/>
                  <a:alpha val="64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effectLst>
            <a:softEdge rad="31750"/>
          </a:effectLst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dirty="0"/>
              <a:t>Если эвакуация была невозможна то БМП (батальонные медицинские пункты) разворачивались в местах совершенно не приспособленных для этого: подвалы, пещеры, каменоломные штольни, канализационные колодцы, трубы.</a:t>
            </a:r>
          </a:p>
        </p:txBody>
      </p:sp>
    </p:spTree>
    <p:extLst>
      <p:ext uri="{BB962C8B-B14F-4D97-AF65-F5344CB8AC3E}">
        <p14:creationId xmlns:p14="http://schemas.microsoft.com/office/powerpoint/2010/main" val="274059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3" y="2132856"/>
            <a:ext cx="5328592" cy="598946"/>
          </a:xfrm>
        </p:spPr>
        <p:txBody>
          <a:bodyPr/>
          <a:lstStyle/>
          <a:p>
            <a:pPr algn="ctr"/>
            <a:r>
              <a:rPr lang="ru-RU" sz="3600" dirty="0" smtClean="0"/>
              <a:t>Санитарки и санитары</a:t>
            </a:r>
            <a:endParaRPr lang="ru-RU" sz="3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644008" y="4077072"/>
            <a:ext cx="4055286" cy="1323439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98000">
                <a:schemeClr val="accent1">
                  <a:tint val="44500"/>
                  <a:satMod val="160000"/>
                  <a:alpha val="64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effectLst>
            <a:softEdge rad="31750"/>
          </a:effectLst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just"/>
            <a:r>
              <a:rPr lang="ru-RU" sz="1600" dirty="0"/>
              <a:t>Младший медицинский персонал. </a:t>
            </a:r>
            <a:endParaRPr lang="ru-RU" sz="1600" dirty="0" smtClean="0"/>
          </a:p>
          <a:p>
            <a:pPr algn="just"/>
            <a:r>
              <a:rPr lang="ru-RU" sz="1600" dirty="0" smtClean="0"/>
              <a:t>Чаще </a:t>
            </a:r>
            <a:r>
              <a:rPr lang="ru-RU" sz="1600" dirty="0"/>
              <a:t>всего люди, прошедшие краткий курс оказания первой медицинской помощи. Они выносили </a:t>
            </a:r>
            <a:r>
              <a:rPr lang="ru-RU" sz="1600" dirty="0" smtClean="0"/>
              <a:t>раненых с поля </a:t>
            </a:r>
            <a:r>
              <a:rPr lang="ru-RU" sz="1600" dirty="0"/>
              <a:t>боя и оказывали им  первую </a:t>
            </a:r>
            <a:r>
              <a:rPr lang="ru-RU" sz="1600" dirty="0" smtClean="0"/>
              <a:t>медицинскую помощь.</a:t>
            </a:r>
            <a:endParaRPr lang="ru-RU" sz="1600" dirty="0"/>
          </a:p>
        </p:txBody>
      </p:sp>
      <p:pic>
        <p:nvPicPr>
          <p:cNvPr id="2054" name="Picture 6" descr="http://mtdata.ru/u30/photo3B53/20991720330-0/origina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16" b="9071"/>
          <a:stretch/>
        </p:blipFill>
        <p:spPr bwMode="auto">
          <a:xfrm>
            <a:off x="611560" y="2953594"/>
            <a:ext cx="3846477" cy="305620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44705" y="395260"/>
            <a:ext cx="8254589" cy="1569660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98000">
                <a:schemeClr val="accent1">
                  <a:tint val="44500"/>
                  <a:satMod val="160000"/>
                  <a:alpha val="64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effectLst>
            <a:softEdge rad="31750"/>
          </a:effectLst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just"/>
            <a:r>
              <a:rPr lang="ru-RU" sz="1600" dirty="0"/>
              <a:t> </a:t>
            </a:r>
            <a:r>
              <a:rPr lang="ru-RU" sz="1600" dirty="0" smtClean="0"/>
              <a:t>        В </a:t>
            </a:r>
            <a:r>
              <a:rPr lang="ru-RU" sz="1600" dirty="0"/>
              <a:t>битве с врагом не на жизнь, а на смерть вместе с войсками шли военные медики. Под смертельным огнем они выносили раненых с поля боя и оказывали медицинскую помощь.  </a:t>
            </a:r>
          </a:p>
          <a:p>
            <a:pPr algn="just"/>
            <a:r>
              <a:rPr lang="ru-RU" sz="1600" dirty="0"/>
              <a:t>   </a:t>
            </a:r>
            <a:r>
              <a:rPr lang="ru-RU" sz="1600" dirty="0" smtClean="0"/>
              <a:t>       На </a:t>
            </a:r>
            <a:r>
              <a:rPr lang="ru-RU" sz="1600" dirty="0"/>
              <a:t>каждом этапе транспортировки раненых  со всей отдачей трудились врачи разных  специальностей. Санитары, фельдшеры, медсестры, хирурги, эпидемиологи, вирусологи, врачи  станций переливания крови, - только их совместный труд обеспечил хороший результат по оказанию врачебной помощи. </a:t>
            </a:r>
          </a:p>
        </p:txBody>
      </p:sp>
    </p:spTree>
    <p:extLst>
      <p:ext uri="{BB962C8B-B14F-4D97-AF65-F5344CB8AC3E}">
        <p14:creationId xmlns:p14="http://schemas.microsoft.com/office/powerpoint/2010/main" val="100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5"/>
          <a:stretch/>
        </p:blipFill>
        <p:spPr bwMode="auto">
          <a:xfrm>
            <a:off x="613102" y="4212313"/>
            <a:ext cx="4036259" cy="237720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31232" y="3467779"/>
            <a:ext cx="37315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chemeClr val="tx2"/>
                </a:solidFill>
              </a:rPr>
              <a:t>Врачи-гематологи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740629" y="4324743"/>
            <a:ext cx="3960440" cy="203132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98000">
                <a:schemeClr val="accent1">
                  <a:tint val="44500"/>
                  <a:satMod val="160000"/>
                  <a:alpha val="64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effectLst>
            <a:softEdge rad="31750"/>
          </a:effectLst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just"/>
            <a:r>
              <a:rPr lang="ru-RU" dirty="0" smtClean="0"/>
              <a:t>       </a:t>
            </a:r>
            <a:r>
              <a:rPr lang="ru-RU" u="sng" dirty="0" smtClean="0"/>
              <a:t>Врачи-гематологи</a:t>
            </a:r>
            <a:r>
              <a:rPr lang="ru-RU" dirty="0" smtClean="0"/>
              <a:t> </a:t>
            </a:r>
            <a:r>
              <a:rPr lang="ru-RU" dirty="0"/>
              <a:t>и медсестры, работающие в группах переливания крови, организовывали донорство при медицинских учреждениях</a:t>
            </a:r>
            <a:r>
              <a:rPr lang="ru-RU" dirty="0" smtClean="0"/>
              <a:t>. В </a:t>
            </a:r>
            <a:r>
              <a:rPr lang="ru-RU" dirty="0"/>
              <a:t>их обязанности  входило получение, хранение, рассылка крови на места, организация </a:t>
            </a:r>
            <a:r>
              <a:rPr lang="ru-RU" dirty="0" smtClean="0"/>
              <a:t>донорства.</a:t>
            </a:r>
            <a:endParaRPr lang="ru-RU" dirty="0"/>
          </a:p>
        </p:txBody>
      </p:sp>
      <p:pic>
        <p:nvPicPr>
          <p:cNvPr id="2052" name="Picture 4" descr="https://ds01.infourok.ru/uploads/ex/02e7/0000c636-c011b72d/3/img2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9" t="9594" r="12010" b="18961"/>
          <a:stretch/>
        </p:blipFill>
        <p:spPr bwMode="auto">
          <a:xfrm>
            <a:off x="1320744" y="834970"/>
            <a:ext cx="3744416" cy="259662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972578" y="188640"/>
            <a:ext cx="31835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chemeClr val="tx2"/>
                </a:solidFill>
              </a:rPr>
              <a:t>Эпидемиологи</a:t>
            </a:r>
            <a:endParaRPr lang="ru-RU" sz="3600" dirty="0">
              <a:solidFill>
                <a:schemeClr val="tx2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85009" y="2996952"/>
            <a:ext cx="2810417" cy="338554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98000">
                <a:schemeClr val="accent1">
                  <a:tint val="44500"/>
                  <a:satMod val="160000"/>
                  <a:alpha val="64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effectLst>
            <a:softEdge rad="31750"/>
          </a:effectLst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600" dirty="0" smtClean="0"/>
              <a:t>Не допустили эпидемий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85259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44624"/>
            <a:ext cx="3422483" cy="792088"/>
          </a:xfrm>
        </p:spPr>
        <p:txBody>
          <a:bodyPr/>
          <a:lstStyle/>
          <a:p>
            <a:pPr algn="ctr"/>
            <a:r>
              <a:rPr lang="ru-RU" sz="3600" dirty="0" smtClean="0"/>
              <a:t>Хирурги</a:t>
            </a:r>
            <a:endParaRPr lang="ru-RU" sz="36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4128458" cy="244827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http://www.etoretro.ru/data/media/5100/140236729626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5" b="10012"/>
          <a:stretch/>
        </p:blipFill>
        <p:spPr bwMode="auto">
          <a:xfrm>
            <a:off x="467543" y="3789040"/>
            <a:ext cx="4320365" cy="230425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882739" y="1052736"/>
            <a:ext cx="3888432" cy="5262979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98000">
                <a:schemeClr val="accent1">
                  <a:tint val="44500"/>
                  <a:satMod val="160000"/>
                  <a:alpha val="64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effectLst>
            <a:softEdge rad="31750"/>
          </a:effectLst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just"/>
            <a:r>
              <a:rPr lang="ru-RU" sz="1400" dirty="0"/>
              <a:t> </a:t>
            </a:r>
            <a:r>
              <a:rPr lang="ru-RU" sz="1400" dirty="0" smtClean="0"/>
              <a:t>    Хирурги </a:t>
            </a:r>
            <a:r>
              <a:rPr lang="ru-RU" sz="1400" dirty="0"/>
              <a:t>– одни из самых важных специалистов медицины  на войне, их ежедневной работой  было спасение жизней людей. Превозмогая усталость, не досыпая многих ночей, военно-полевые хирурги оперировали раненых, спасая им жизни. </a:t>
            </a:r>
          </a:p>
          <a:p>
            <a:pPr algn="just"/>
            <a:r>
              <a:rPr lang="ru-RU" sz="1400" dirty="0"/>
              <a:t>     Когда хирургов не хватало, привлекались терапевты, невропатологи, рентгенологи: они делали простейшие операции. Их совместными усилиями в  строй было возвращено 17 млн. человек.</a:t>
            </a:r>
          </a:p>
          <a:p>
            <a:pPr algn="just"/>
            <a:r>
              <a:rPr lang="ru-RU" sz="1400" dirty="0" smtClean="0"/>
              <a:t>     Профессия </a:t>
            </a:r>
            <a:r>
              <a:rPr lang="ru-RU" sz="1400" dirty="0"/>
              <a:t>врача призывает быть рядом с человеком в самые трудные периоды жизни. Военные  врачи с этой задачей справились достойно,  несмотря на нехватку  медикаментов,  специалистов и очень сложную ситуацию.</a:t>
            </a:r>
          </a:p>
          <a:p>
            <a:pPr algn="just"/>
            <a:r>
              <a:rPr lang="ru-RU" sz="1400" dirty="0" smtClean="0"/>
              <a:t>      Во </a:t>
            </a:r>
            <a:r>
              <a:rPr lang="ru-RU" sz="1400" dirty="0"/>
              <a:t>время подготовки этой работы я изучила много литературы, посмотрела документальные фильмы о военных врачах и могу сказать точно: только люди, имеющий высокий дух, могли выстоять и не сломиться, не повернуть назад. </a:t>
            </a:r>
            <a:r>
              <a:rPr lang="ru-RU" sz="1400" dirty="0" smtClean="0"/>
              <a:t>     Дойти </a:t>
            </a:r>
            <a:r>
              <a:rPr lang="ru-RU" sz="1400" dirty="0"/>
              <a:t>до конца и быть победителем, исполнив свой долг  и свое призвание.  Это уникальный урок для современного человека.</a:t>
            </a:r>
          </a:p>
        </p:txBody>
      </p:sp>
    </p:spTree>
    <p:extLst>
      <p:ext uri="{BB962C8B-B14F-4D97-AF65-F5344CB8AC3E}">
        <p14:creationId xmlns:p14="http://schemas.microsoft.com/office/powerpoint/2010/main" val="268373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11760" y="32992"/>
            <a:ext cx="5040559" cy="895978"/>
          </a:xfrm>
        </p:spPr>
        <p:txBody>
          <a:bodyPr/>
          <a:lstStyle/>
          <a:p>
            <a:r>
              <a:rPr lang="ru-RU" b="1" dirty="0" smtClean="0"/>
              <a:t>Заключение</a:t>
            </a:r>
            <a:endParaRPr lang="ru-RU" b="1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765" y="2148065"/>
            <a:ext cx="2572571" cy="299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6308" y="764704"/>
            <a:ext cx="8640960" cy="923330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98000">
                <a:schemeClr val="accent1">
                  <a:tint val="44500"/>
                  <a:satMod val="160000"/>
                  <a:alpha val="64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effectLst>
            <a:softEdge rad="31750"/>
          </a:effectLst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dirty="0" err="1" smtClean="0"/>
              <a:t>Архиепи́скоп</a:t>
            </a:r>
            <a:r>
              <a:rPr lang="ru-RU" dirty="0" smtClean="0"/>
              <a:t> Лука́ (в миру </a:t>
            </a:r>
            <a:r>
              <a:rPr lang="ru-RU" dirty="0" err="1" smtClean="0"/>
              <a:t>Валенти́н</a:t>
            </a:r>
            <a:r>
              <a:rPr lang="ru-RU" dirty="0" smtClean="0"/>
              <a:t> </a:t>
            </a:r>
            <a:r>
              <a:rPr lang="ru-RU" dirty="0" err="1" smtClean="0"/>
              <a:t>Фе́ликсович</a:t>
            </a:r>
            <a:r>
              <a:rPr lang="ru-RU" dirty="0" smtClean="0"/>
              <a:t> </a:t>
            </a:r>
            <a:r>
              <a:rPr lang="ru-RU" dirty="0" err="1" smtClean="0"/>
              <a:t>Во́йно-Ясене́цкий</a:t>
            </a:r>
            <a:r>
              <a:rPr lang="ru-RU" dirty="0" smtClean="0"/>
              <a:t>) - </a:t>
            </a:r>
          </a:p>
          <a:p>
            <a:pPr algn="ctr"/>
            <a:r>
              <a:rPr lang="ru-RU" dirty="0" smtClean="0"/>
              <a:t>российский </a:t>
            </a:r>
            <a:r>
              <a:rPr lang="ru-RU" dirty="0"/>
              <a:t>и советский хирург, учёный, </a:t>
            </a:r>
            <a:r>
              <a:rPr lang="ru-RU" dirty="0" smtClean="0"/>
              <a:t>доктор </a:t>
            </a:r>
            <a:r>
              <a:rPr lang="ru-RU" dirty="0"/>
              <a:t>медицинских наук, профессор; духовный писатель</a:t>
            </a:r>
            <a:r>
              <a:rPr lang="ru-RU" dirty="0" smtClean="0"/>
              <a:t>, доктор богословия</a:t>
            </a:r>
            <a:r>
              <a:rPr lang="ru-RU" dirty="0"/>
              <a:t>.</a:t>
            </a:r>
            <a:r>
              <a:rPr lang="ru-RU" dirty="0" smtClean="0"/>
              <a:t> Лауреат Сталинской премии</a:t>
            </a:r>
            <a:r>
              <a:rPr lang="ru-RU" dirty="0"/>
              <a:t> </a:t>
            </a:r>
            <a:r>
              <a:rPr lang="ru-RU" dirty="0" smtClean="0"/>
              <a:t>степени </a:t>
            </a:r>
            <a:r>
              <a:rPr lang="ru-RU" dirty="0"/>
              <a:t>(1946).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321765" y="5207077"/>
            <a:ext cx="2592288" cy="307777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98000">
                <a:schemeClr val="accent1">
                  <a:tint val="44500"/>
                  <a:satMod val="160000"/>
                  <a:alpha val="64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effectLst>
            <a:softEdge rad="31750"/>
          </a:effectLst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400" dirty="0" smtClean="0"/>
              <a:t>27.04.(09.05) 1987 – 11.06.1961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5624040"/>
            <a:ext cx="8352928" cy="954107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98000">
                <a:schemeClr val="accent1">
                  <a:tint val="44500"/>
                  <a:satMod val="160000"/>
                  <a:alpha val="64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effectLst>
            <a:softEdge rad="31750"/>
          </a:effectLst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dirty="0"/>
              <a:t>«Дух и душа нераздельно связаны в человеке. Но в людях можно увидеть разные степени духовности</a:t>
            </a:r>
            <a:r>
              <a:rPr lang="ru-RU" sz="2800" dirty="0" smtClean="0"/>
              <a:t>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87996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692696"/>
            <a:ext cx="7756263" cy="576064"/>
          </a:xfrm>
        </p:spPr>
        <p:txBody>
          <a:bodyPr/>
          <a:lstStyle/>
          <a:p>
            <a:r>
              <a:rPr lang="ru-RU" dirty="0" smtClean="0"/>
              <a:t>Вывод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2117735"/>
            <a:ext cx="7560840" cy="4616648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98000">
                <a:schemeClr val="accent1">
                  <a:tint val="44500"/>
                  <a:satMod val="160000"/>
                  <a:alpha val="64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effectLst>
            <a:softEdge rad="31750"/>
          </a:effectLst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2800" dirty="0"/>
              <a:t>Во время Великой Отечественной войны медики проявили самые важные человеческие качества: самоотверженность, любовь к ближнему, милосердие.</a:t>
            </a:r>
          </a:p>
          <a:p>
            <a:pPr algn="ctr">
              <a:lnSpc>
                <a:spcPct val="150000"/>
              </a:lnSpc>
            </a:pPr>
            <a:r>
              <a:rPr lang="ru-RU" sz="2800" dirty="0"/>
              <a:t>Вот почему они люди «Высокого Духа</a:t>
            </a:r>
            <a:r>
              <a:rPr lang="ru-RU" sz="2800" dirty="0" smtClean="0"/>
              <a:t>!»</a:t>
            </a:r>
          </a:p>
          <a:p>
            <a:pPr algn="ctr">
              <a:lnSpc>
                <a:spcPct val="150000"/>
              </a:lnSpc>
            </a:pPr>
            <a:r>
              <a:rPr lang="ru-RU" sz="2800" dirty="0"/>
              <a:t>Давайте же будем беречь в наших душах память о Великом </a:t>
            </a:r>
            <a:r>
              <a:rPr lang="ru-RU" sz="2800" dirty="0" smtClean="0"/>
              <a:t>Подвиге!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3666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341" y="332656"/>
            <a:ext cx="7756263" cy="1054250"/>
          </a:xfrm>
        </p:spPr>
        <p:txBody>
          <a:bodyPr/>
          <a:lstStyle/>
          <a:p>
            <a:r>
              <a:rPr lang="ru-RU" sz="4400" b="1" dirty="0" smtClean="0"/>
              <a:t>Использованные источники</a:t>
            </a:r>
            <a:endParaRPr lang="ru-RU" sz="4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39993" y="2564904"/>
            <a:ext cx="8640960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dirty="0" smtClean="0">
                <a:solidFill>
                  <a:srgbClr val="993300"/>
                </a:solidFill>
              </a:rPr>
              <a:t>Видео и фото из личного архива семьи Никольских.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solidFill>
                  <a:srgbClr val="993300"/>
                </a:solidFill>
              </a:rPr>
              <a:t>Материалы </a:t>
            </a:r>
            <a:r>
              <a:rPr lang="ru-RU" sz="2000" dirty="0" err="1" smtClean="0">
                <a:solidFill>
                  <a:srgbClr val="993300"/>
                </a:solidFill>
              </a:rPr>
              <a:t>Военно</a:t>
            </a:r>
            <a:r>
              <a:rPr lang="ru-RU" sz="2000" dirty="0" smtClean="0">
                <a:solidFill>
                  <a:srgbClr val="993300"/>
                </a:solidFill>
              </a:rPr>
              <a:t>–медицинского музея.</a:t>
            </a:r>
          </a:p>
          <a:p>
            <a:pPr marL="457200" indent="-457200">
              <a:buAutoNum type="arabicPeriod" startAt="3"/>
            </a:pPr>
            <a:r>
              <a:rPr lang="en-US" sz="1900" dirty="0" smtClean="0">
                <a:solidFill>
                  <a:srgbClr val="993300"/>
                </a:solidFill>
                <a:hlinkClick r:id="rId2"/>
              </a:rPr>
              <a:t>http</a:t>
            </a:r>
            <a:r>
              <a:rPr lang="en-US" sz="1900" dirty="0">
                <a:solidFill>
                  <a:srgbClr val="993300"/>
                </a:solidFill>
                <a:hlinkClick r:id="rId2"/>
              </a:rPr>
              <a:t>://professiya-vrach.ru/article/podvigi-vrachey-vo-vremya-velikoy-otechestvennoy-voyny</a:t>
            </a:r>
            <a:r>
              <a:rPr lang="en-US" sz="1900" dirty="0" smtClean="0">
                <a:solidFill>
                  <a:srgbClr val="993300"/>
                </a:solidFill>
                <a:hlinkClick r:id="rId2"/>
              </a:rPr>
              <a:t>/</a:t>
            </a:r>
            <a:endParaRPr lang="ru-RU" sz="1900" dirty="0" smtClean="0">
              <a:solidFill>
                <a:srgbClr val="993300"/>
              </a:solidFill>
            </a:endParaRPr>
          </a:p>
          <a:p>
            <a:pPr marL="457200" indent="-457200">
              <a:buAutoNum type="arabicPeriod" startAt="3"/>
            </a:pPr>
            <a:r>
              <a:rPr lang="en-US" sz="1900" dirty="0">
                <a:solidFill>
                  <a:srgbClr val="993300"/>
                </a:solidFill>
                <a:hlinkClick r:id="rId3"/>
              </a:rPr>
              <a:t>https://iremember.ru/memoirs/mediki</a:t>
            </a:r>
            <a:r>
              <a:rPr lang="en-US" sz="1900" dirty="0" smtClean="0">
                <a:solidFill>
                  <a:srgbClr val="993300"/>
                </a:solidFill>
                <a:hlinkClick r:id="rId3"/>
              </a:rPr>
              <a:t>/</a:t>
            </a:r>
            <a:endParaRPr lang="ru-RU" sz="1900" dirty="0" smtClean="0">
              <a:solidFill>
                <a:srgbClr val="993300"/>
              </a:solidFill>
            </a:endParaRPr>
          </a:p>
          <a:p>
            <a:pPr marL="457200" indent="-457200">
              <a:buAutoNum type="arabicPeriod" startAt="3"/>
            </a:pPr>
            <a:r>
              <a:rPr lang="en-US" sz="1900" dirty="0">
                <a:solidFill>
                  <a:srgbClr val="993300"/>
                </a:solidFill>
                <a:hlinkClick r:id="rId4"/>
              </a:rPr>
              <a:t>http://www.ahleague.ru/ru/?</a:t>
            </a:r>
            <a:r>
              <a:rPr lang="en-US" sz="1900" dirty="0" smtClean="0">
                <a:solidFill>
                  <a:srgbClr val="993300"/>
                </a:solidFill>
                <a:hlinkClick r:id="rId4"/>
              </a:rPr>
              <a:t>option=com_content&amp;view=article&amp;id=350</a:t>
            </a:r>
            <a:r>
              <a:rPr lang="ru-RU" sz="1900" dirty="0" smtClean="0">
                <a:solidFill>
                  <a:srgbClr val="993300"/>
                </a:solidFill>
              </a:rPr>
              <a:t> </a:t>
            </a:r>
          </a:p>
          <a:p>
            <a:pPr marL="457200" indent="-457200">
              <a:buAutoNum type="arabicPeriod" startAt="3"/>
            </a:pPr>
            <a:r>
              <a:rPr lang="en-US" sz="1900" dirty="0" smtClean="0">
                <a:solidFill>
                  <a:srgbClr val="993300"/>
                </a:solidFill>
                <a:hlinkClick r:id="rId5"/>
              </a:rPr>
              <a:t>http</a:t>
            </a:r>
            <a:r>
              <a:rPr lang="en-US" sz="1900" dirty="0">
                <a:solidFill>
                  <a:srgbClr val="993300"/>
                </a:solidFill>
                <a:hlinkClick r:id="rId5"/>
              </a:rPr>
              <a:t>://</a:t>
            </a:r>
            <a:r>
              <a:rPr lang="en-US" sz="1900" dirty="0" smtClean="0">
                <a:solidFill>
                  <a:srgbClr val="993300"/>
                </a:solidFill>
                <a:hlinkClick r:id="rId5"/>
              </a:rPr>
              <a:t>lib.icr.su/node/2445</a:t>
            </a:r>
            <a:endParaRPr lang="ru-RU" sz="1900" dirty="0" smtClean="0">
              <a:solidFill>
                <a:srgbClr val="993300"/>
              </a:solidFill>
            </a:endParaRP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81921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2132856"/>
            <a:ext cx="8352928" cy="3312368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b="1" u="sng" dirty="0" smtClean="0"/>
              <a:t>Цель </a:t>
            </a:r>
            <a:r>
              <a:rPr lang="ru-RU" b="1" u="sng" dirty="0"/>
              <a:t>исследования</a:t>
            </a:r>
            <a:r>
              <a:rPr lang="ru-RU" dirty="0"/>
              <a:t>: Врачи Великой Отечественной войны – это люди высокого духа. Какие они?</a:t>
            </a:r>
          </a:p>
          <a:p>
            <a:pPr marL="0" indent="0" algn="just">
              <a:buNone/>
            </a:pPr>
            <a:r>
              <a:rPr lang="ru-RU" b="1" u="sng" dirty="0" smtClean="0"/>
              <a:t>Задачи </a:t>
            </a:r>
            <a:r>
              <a:rPr lang="ru-RU" b="1" u="sng" dirty="0"/>
              <a:t>исследования</a:t>
            </a:r>
            <a:r>
              <a:rPr lang="ru-RU" dirty="0"/>
              <a:t>: изучить работу медиков во время войны.</a:t>
            </a:r>
          </a:p>
          <a:p>
            <a:pPr marL="0" indent="0" algn="just">
              <a:buNone/>
            </a:pPr>
            <a:r>
              <a:rPr lang="ru-RU" b="1" u="sng" dirty="0" smtClean="0"/>
              <a:t>Гипотеза</a:t>
            </a:r>
            <a:r>
              <a:rPr lang="ru-RU" dirty="0"/>
              <a:t>: Во время Великой Отечественной медиками было сделано, казалось бы, невозможное: не считаясь со своей жизнью, они не только спасали раненых и больных, не допустили эпидемий, но и поднимали солдат в атаку. Это люди с особыми качествами сознания и духа</a:t>
            </a:r>
            <a:r>
              <a:rPr lang="ru-RU" dirty="0" smtClean="0"/>
              <a:t>.</a:t>
            </a:r>
          </a:p>
          <a:p>
            <a:pPr marL="0" indent="0" algn="just">
              <a:buNone/>
            </a:pPr>
            <a:r>
              <a:rPr lang="ru-RU" b="1" u="sng" dirty="0" smtClean="0"/>
              <a:t>Предмет исследования</a:t>
            </a:r>
            <a:r>
              <a:rPr lang="ru-RU" dirty="0" smtClean="0"/>
              <a:t>: Биография моей прабабушки Никольской В.П., материалы военно- медицинского музея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260648"/>
            <a:ext cx="7756263" cy="936104"/>
          </a:xfrm>
        </p:spPr>
        <p:txBody>
          <a:bodyPr/>
          <a:lstStyle/>
          <a:p>
            <a:r>
              <a:rPr lang="ru-RU" sz="3600" b="1" dirty="0" smtClean="0"/>
              <a:t>ЛЮДИ ВЫСОКОГО ДУХА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83048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2276872"/>
            <a:ext cx="8208912" cy="3877815"/>
          </a:xfrm>
        </p:spPr>
        <p:txBody>
          <a:bodyPr>
            <a:normAutofit/>
          </a:bodyPr>
          <a:lstStyle/>
          <a:p>
            <a:pPr algn="just"/>
            <a:r>
              <a:rPr lang="ru-RU" sz="1800" dirty="0"/>
              <a:t>Однажды я услышала фразу: «Врачи Великой Отечественной войны - люди высокого духа». И так как высказывание мне было не совсем понятно,  я решила разобраться и понять  его значение.  Прежде всего,  нужно  выяснить, что это за профессия - врач? Для меня это близкая тема. Моя прабабушка во время войны была хирургом, а после  стала   педиатром – детским доктором.  Конечно, я застала ее уже глубоко пожилым человеком, но хорошо помню ее сильный характер,  желание помогать,  заботиться о здоровье людей.  Поэтому, представляя врача, я вижу сильного, знающего, доброго и заботливого человека, которому можно доверить свое здоровье и жизнь. </a:t>
            </a:r>
          </a:p>
          <a:p>
            <a:pPr algn="just"/>
            <a:r>
              <a:rPr lang="ru-RU" sz="1800" dirty="0"/>
              <a:t>«Высокий дух». Что означают эти слова? Дух - это внутренняя способность человека, его характер, моральные качества. Но почему дух называют высоким? Вот в этом я и предлагаю разобраться</a:t>
            </a:r>
            <a:r>
              <a:rPr lang="ru-RU" sz="1800" dirty="0" smtClean="0"/>
              <a:t>.</a:t>
            </a:r>
            <a:endParaRPr lang="ru-RU" sz="1800" dirty="0"/>
          </a:p>
        </p:txBody>
      </p:sp>
      <p:sp>
        <p:nvSpPr>
          <p:cNvPr id="6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/>
              <a:t>ЛЮДИ ВЫСОКОГО ДУХА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203955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Моя прабабушка – хирург Великой Отечественной войны</a:t>
            </a:r>
            <a:endParaRPr lang="ru-RU" sz="36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48" t="28420" r="-186" b="10899"/>
          <a:stretch/>
        </p:blipFill>
        <p:spPr bwMode="auto">
          <a:xfrm>
            <a:off x="6713003" y="1988840"/>
            <a:ext cx="2016224" cy="3480341"/>
          </a:xfrm>
          <a:prstGeom prst="rect">
            <a:avLst/>
          </a:prstGeom>
          <a:noFill/>
          <a:ln w="12700" cmpd="sng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44208" y="5579937"/>
            <a:ext cx="25538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Никольская </a:t>
            </a:r>
            <a:endParaRPr lang="ru-RU" sz="1600" b="1" dirty="0" smtClean="0"/>
          </a:p>
          <a:p>
            <a:pPr algn="ctr"/>
            <a:r>
              <a:rPr lang="ru-RU" sz="1600" b="1" dirty="0" smtClean="0"/>
              <a:t>(</a:t>
            </a:r>
            <a:r>
              <a:rPr lang="ru-RU" sz="1600" b="1" dirty="0" err="1"/>
              <a:t>Фуголь</a:t>
            </a:r>
            <a:r>
              <a:rPr lang="ru-RU" sz="1600" b="1" dirty="0"/>
              <a:t>) Вера Петровна</a:t>
            </a:r>
          </a:p>
          <a:p>
            <a:pPr algn="ctr"/>
            <a:r>
              <a:rPr lang="ru-RU" sz="1600" b="1" dirty="0" smtClean="0"/>
              <a:t>1919 - 2015 </a:t>
            </a:r>
            <a:r>
              <a:rPr lang="ru-RU" sz="1600" b="1" dirty="0"/>
              <a:t>год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37232" y="1988840"/>
            <a:ext cx="62509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 </a:t>
            </a:r>
            <a:r>
              <a:rPr lang="ru-RU" sz="1600" dirty="0" smtClean="0"/>
              <a:t>      Никольскую  </a:t>
            </a:r>
            <a:r>
              <a:rPr lang="ru-RU" sz="1600" dirty="0"/>
              <a:t>(</a:t>
            </a:r>
            <a:r>
              <a:rPr lang="ru-RU" sz="1600" dirty="0" err="1"/>
              <a:t>Фуголь</a:t>
            </a:r>
            <a:r>
              <a:rPr lang="ru-RU" sz="1600" dirty="0"/>
              <a:t>) Веру Петровну война застала в </a:t>
            </a:r>
            <a:r>
              <a:rPr lang="ru-RU" sz="1600" dirty="0" smtClean="0"/>
              <a:t>городе </a:t>
            </a:r>
            <a:r>
              <a:rPr lang="ru-RU" sz="1600" dirty="0"/>
              <a:t>Харькове, где она только окончила  медицинский институт. Как только молодому врачу пришла повестка, она отправилась  в Ростов</a:t>
            </a:r>
            <a:r>
              <a:rPr lang="ru-RU" sz="1600" dirty="0" smtClean="0"/>
              <a:t>.</a:t>
            </a:r>
          </a:p>
          <a:p>
            <a:pPr algn="just"/>
            <a:r>
              <a:rPr lang="ru-RU" sz="1600" dirty="0"/>
              <a:t>По рассказам бабушки первый бой  был самый страшный и оставил очень тяжелые воспоминания. Доктор Никольская состояла в оперативной группе помощником главного хирурга. Главный хирург пропал, и  бабушка осталась старшей в группе. Ей на тот момент было 22 года.  Шли тяжелые бои, было много потерь и много раненых. Отправленный автобус с сидячими ранеными  расстреляли фашисты.  Комбат приказал переправлять раненых через Днепр. </a:t>
            </a:r>
            <a:r>
              <a:rPr lang="ru-RU" sz="1600" dirty="0" smtClean="0"/>
              <a:t>         8 </a:t>
            </a:r>
            <a:r>
              <a:rPr lang="ru-RU" sz="1600" dirty="0"/>
              <a:t>лежачих и 27 ходячих раненых. Молодая и совсем неопытная военврач не знала, как  выполнить приказ. </a:t>
            </a:r>
          </a:p>
          <a:p>
            <a:pPr algn="just"/>
            <a:r>
              <a:rPr lang="ru-RU" sz="1600" dirty="0"/>
              <a:t>      Среди раненых оказался командир с орденом Красного Знамени, и бабушка обратилась к нему за советом. Он объяснил, как нужно действовать и поддержал ее. Когда переправлялись, над ними летал вражеский самолет. Видимо, снарядов у него не было. Немецкий пилот низко пролетал и кричал: «Рус, рус буль-буль!». В этом бою бабушку контузило.</a:t>
            </a:r>
          </a:p>
        </p:txBody>
      </p:sp>
    </p:spTree>
    <p:extLst>
      <p:ext uri="{BB962C8B-B14F-4D97-AF65-F5344CB8AC3E}">
        <p14:creationId xmlns:p14="http://schemas.microsoft.com/office/powerpoint/2010/main" val="4046345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кретарь\Desktop\sasha-08may1609175717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69" y="1586709"/>
            <a:ext cx="915879" cy="122413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0"/>
            <a:ext cx="7756263" cy="1054250"/>
          </a:xfrm>
        </p:spPr>
        <p:txBody>
          <a:bodyPr/>
          <a:lstStyle/>
          <a:p>
            <a:r>
              <a:rPr lang="ru-RU" sz="3600" dirty="0" smtClean="0"/>
              <a:t>Моя прабабушка – хирург Великой Отечественной войны</a:t>
            </a:r>
            <a:endParaRPr lang="ru-RU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0"/>
          <a:stretch/>
        </p:blipFill>
        <p:spPr bwMode="auto">
          <a:xfrm>
            <a:off x="5101528" y="1043844"/>
            <a:ext cx="3962400" cy="5697524"/>
          </a:xfrm>
          <a:prstGeom prst="rect">
            <a:avLst/>
          </a:prstGeom>
          <a:noFill/>
          <a:ln w="12700" cmpd="sng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1640" y="1988539"/>
            <a:ext cx="36724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/>
              <a:t>Медаль «За отвагу» — государственная награда СССР для награждения за личное мужество и отвагу, проявленные при защите Отечества и исполнении воинского долга.</a:t>
            </a:r>
          </a:p>
        </p:txBody>
      </p:sp>
      <p:sp>
        <p:nvSpPr>
          <p:cNvPr id="10" name="Объект 9"/>
          <p:cNvSpPr txBox="1">
            <a:spLocks noGrp="1"/>
          </p:cNvSpPr>
          <p:nvPr>
            <p:ph idx="1"/>
          </p:nvPr>
        </p:nvSpPr>
        <p:spPr>
          <a:xfrm>
            <a:off x="359532" y="2852936"/>
            <a:ext cx="4536504" cy="3841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/>
              <a:t>Еще было много сражений и испытаний. </a:t>
            </a:r>
            <a:r>
              <a:rPr lang="ru-RU" sz="1400" dirty="0" smtClean="0"/>
              <a:t>Медаль </a:t>
            </a:r>
            <a:r>
              <a:rPr lang="ru-RU" sz="1400" dirty="0"/>
              <a:t>«За отвагу» доктор Никольская получила в 1943 году.  Когда во время боев за селение Тарановку была привлечена в операционный батальон. За 8 дней без сна и отдыха обработала 382 человека раненых. Несмотря на то, что медсанбат находился под обстрелом врач Никольская В.П. свой пост не оставила, проявив героизм и бесстрашие. </a:t>
            </a:r>
          </a:p>
          <a:p>
            <a:pPr algn="just"/>
            <a:r>
              <a:rPr lang="ru-RU" sz="1400" dirty="0"/>
              <a:t>    Лейтенант </a:t>
            </a:r>
            <a:r>
              <a:rPr lang="ru-RU" sz="1400" dirty="0" err="1"/>
              <a:t>медслужбы</a:t>
            </a:r>
            <a:r>
              <a:rPr lang="ru-RU" sz="1400" dirty="0"/>
              <a:t> Никольская В.П. была  награждена орденом Великой Отечественной Войны, медалями «За отвагу», «За оборону Кавказа», «За Победу над Германией». </a:t>
            </a:r>
          </a:p>
          <a:p>
            <a:pPr algn="just"/>
            <a:r>
              <a:rPr lang="ru-RU" sz="1400" dirty="0"/>
              <a:t>     Закаленная этой страшной войной, бабушка оставалась воином и в мирное время. Всю жизнь она стойко охраняла здоровье людей, была неравнодушным и очень </a:t>
            </a:r>
            <a:r>
              <a:rPr lang="ru-RU" sz="1400" dirty="0" smtClean="0"/>
              <a:t>требовательным врачом </a:t>
            </a:r>
            <a:r>
              <a:rPr lang="ru-RU" sz="1400" dirty="0"/>
              <a:t>к себе и к своим </a:t>
            </a:r>
            <a:r>
              <a:rPr lang="ru-RU" sz="1400" dirty="0" smtClean="0"/>
              <a:t>подчинённым.</a:t>
            </a:r>
            <a:endParaRPr lang="ru-RU" sz="1400" b="1" dirty="0" smtClean="0"/>
          </a:p>
        </p:txBody>
      </p:sp>
    </p:spTree>
    <p:extLst>
      <p:ext uri="{BB962C8B-B14F-4D97-AF65-F5344CB8AC3E}">
        <p14:creationId xmlns:p14="http://schemas.microsoft.com/office/powerpoint/2010/main" val="223902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6527" y="0"/>
            <a:ext cx="7549890" cy="836712"/>
          </a:xfrm>
        </p:spPr>
        <p:txBody>
          <a:bodyPr/>
          <a:lstStyle/>
          <a:p>
            <a:r>
              <a:rPr lang="ru-RU" sz="3600" dirty="0" smtClean="0"/>
              <a:t>Награды</a:t>
            </a:r>
            <a:endParaRPr lang="ru-RU" sz="3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" r="9392" b="8139"/>
          <a:stretch/>
        </p:blipFill>
        <p:spPr bwMode="auto">
          <a:xfrm>
            <a:off x="1170995" y="2258442"/>
            <a:ext cx="2896950" cy="422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" t="10190" r="11950" b="4624"/>
          <a:stretch/>
        </p:blipFill>
        <p:spPr bwMode="auto">
          <a:xfrm>
            <a:off x="4067945" y="2258442"/>
            <a:ext cx="3913824" cy="422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620687"/>
            <a:ext cx="8064896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dirty="0" smtClean="0">
                <a:solidFill>
                  <a:srgbClr val="993300"/>
                </a:solidFill>
              </a:rPr>
              <a:t>Награждена: </a:t>
            </a:r>
            <a:r>
              <a:rPr lang="ru-RU" sz="1700" dirty="0">
                <a:solidFill>
                  <a:srgbClr val="993300"/>
                </a:solidFill>
              </a:rPr>
              <a:t>орденом Великой Отечественной Войны, </a:t>
            </a:r>
            <a:r>
              <a:rPr lang="ru-RU" sz="1700" dirty="0" smtClean="0">
                <a:solidFill>
                  <a:srgbClr val="993300"/>
                </a:solidFill>
              </a:rPr>
              <a:t>медалями </a:t>
            </a:r>
            <a:r>
              <a:rPr lang="ru-RU" sz="1700" dirty="0">
                <a:solidFill>
                  <a:srgbClr val="993300"/>
                </a:solidFill>
              </a:rPr>
              <a:t>«За отвагу», </a:t>
            </a:r>
            <a:r>
              <a:rPr lang="ru-RU" sz="1700" dirty="0" smtClean="0">
                <a:solidFill>
                  <a:srgbClr val="993300"/>
                </a:solidFill>
              </a:rPr>
              <a:t>«</a:t>
            </a:r>
            <a:r>
              <a:rPr lang="ru-RU" sz="1700" dirty="0">
                <a:solidFill>
                  <a:srgbClr val="993300"/>
                </a:solidFill>
              </a:rPr>
              <a:t>За оборону Кавказа», «За Победу над Германией</a:t>
            </a:r>
            <a:r>
              <a:rPr lang="ru-RU" sz="1700" dirty="0" smtClean="0">
                <a:solidFill>
                  <a:srgbClr val="993300"/>
                </a:solidFill>
              </a:rPr>
              <a:t>».</a:t>
            </a:r>
          </a:p>
          <a:p>
            <a:pPr algn="just"/>
            <a:r>
              <a:rPr lang="ru-RU" sz="1700" dirty="0" smtClean="0">
                <a:solidFill>
                  <a:srgbClr val="993300"/>
                </a:solidFill>
              </a:rPr>
              <a:t>К </a:t>
            </a:r>
            <a:r>
              <a:rPr lang="ru-RU" sz="1700" dirty="0">
                <a:solidFill>
                  <a:srgbClr val="993300"/>
                </a:solidFill>
              </a:rPr>
              <a:t>боевым наградам добавились трудовые: орден «Знак Почета», </a:t>
            </a:r>
            <a:r>
              <a:rPr lang="ru-RU" sz="1700" dirty="0" smtClean="0">
                <a:solidFill>
                  <a:srgbClr val="993300"/>
                </a:solidFill>
              </a:rPr>
              <a:t>медаль </a:t>
            </a:r>
            <a:r>
              <a:rPr lang="ru-RU" sz="1700" dirty="0">
                <a:solidFill>
                  <a:srgbClr val="993300"/>
                </a:solidFill>
              </a:rPr>
              <a:t>за «Трудовое </a:t>
            </a:r>
            <a:r>
              <a:rPr lang="ru-RU" sz="1700" dirty="0" smtClean="0">
                <a:solidFill>
                  <a:srgbClr val="993300"/>
                </a:solidFill>
              </a:rPr>
              <a:t>отличие», звание </a:t>
            </a:r>
            <a:r>
              <a:rPr lang="ru-RU" sz="1700" dirty="0">
                <a:solidFill>
                  <a:srgbClr val="993300"/>
                </a:solidFill>
              </a:rPr>
              <a:t>«Почетный Гражданин города Реутов</a:t>
            </a:r>
            <a:r>
              <a:rPr lang="ru-RU" sz="1700" dirty="0" smtClean="0">
                <a:solidFill>
                  <a:srgbClr val="993300"/>
                </a:solidFill>
              </a:rPr>
              <a:t>», «Почётный ветеран Подмосковья».</a:t>
            </a:r>
            <a:r>
              <a:rPr lang="ru-RU" sz="1700" dirty="0" smtClean="0"/>
              <a:t> </a:t>
            </a:r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val="169578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3" y="0"/>
            <a:ext cx="5400601" cy="620688"/>
          </a:xfrm>
        </p:spPr>
        <p:txBody>
          <a:bodyPr/>
          <a:lstStyle/>
          <a:p>
            <a:r>
              <a:rPr lang="ru-RU" sz="3600" dirty="0" smtClean="0"/>
              <a:t>Женщины </a:t>
            </a:r>
            <a:r>
              <a:rPr lang="ru-RU" sz="3600" dirty="0"/>
              <a:t>м</a:t>
            </a:r>
            <a:r>
              <a:rPr lang="ru-RU" sz="3600" dirty="0" smtClean="0"/>
              <a:t>едики</a:t>
            </a:r>
            <a:endParaRPr lang="ru-RU" sz="3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49357" y="5510727"/>
            <a:ext cx="3518587" cy="1169551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98000">
                <a:schemeClr val="accent1">
                  <a:tint val="44500"/>
                  <a:satMod val="160000"/>
                  <a:alpha val="64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just"/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Нет, никогда не забудет Россия</a:t>
            </a:r>
          </a:p>
          <a:p>
            <a:pPr algn="just"/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В шуме грядущего дня</a:t>
            </a:r>
          </a:p>
          <a:p>
            <a:pPr algn="just"/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Ту, что на хрупких плечах выносила</a:t>
            </a:r>
          </a:p>
          <a:p>
            <a:pPr algn="just"/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Родину из-под огня.</a:t>
            </a:r>
          </a:p>
          <a:p>
            <a:pPr algn="just"/>
            <a:r>
              <a:rPr lang="ru-RU" sz="1400" i="1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    Андрей Лихачёв</a:t>
            </a:r>
            <a:r>
              <a:rPr lang="ru-RU" sz="1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</a:t>
            </a:r>
            <a:endParaRPr lang="ru-RU" sz="1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074" name="Picture 2" descr="http://itd2.mycdn.me/image?id=857123259566&amp;t=20&amp;plc=WEB&amp;tkn=*so2J9xU_AkhQONCUmAW-ReStNE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4332589"/>
            <a:ext cx="4176464" cy="235627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Секретарь\Desktop\5619493-c344b2b9ff1af9f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72" y="2665925"/>
            <a:ext cx="4992555" cy="280831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2"/>
          <p:cNvSpPr txBox="1">
            <a:spLocks/>
          </p:cNvSpPr>
          <p:nvPr/>
        </p:nvSpPr>
        <p:spPr>
          <a:xfrm>
            <a:off x="179512" y="548680"/>
            <a:ext cx="8784975" cy="2088231"/>
          </a:xfrm>
          <a:prstGeom prst="rect">
            <a:avLst/>
          </a:prstGeom>
          <a:gradFill>
            <a:gsLst>
              <a:gs pos="20000">
                <a:srgbClr val="C7CDB7"/>
              </a:gs>
              <a:gs pos="98000">
                <a:schemeClr val="accent1">
                  <a:tint val="44500"/>
                  <a:satMod val="160000"/>
                  <a:alpha val="64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ru-RU" sz="1400" dirty="0" smtClean="0"/>
              <a:t>Большинство медиков – это женщины, матери, сестры, дочери. Наравне с мужчинами они сутками стояли у операционных столов и выносили с боевых полей раненных. Спасали жизни в немыслимых условиях, не прячась от обстрелов и не имея элементарных условий для оказания медицинской помощи.  На их плечи легла основная тяжесть военных будней, ведь почти все мужское население находилось на передовой. Сколько храбрости, мужества и самопожертвования они проявляли!  Командиры и бойцы чувствовали, что рядом сестра, которая не оставит в беде, окажет первую помощь,  оттащит в укрытие и спрячет от бомбежки и очень ценили своих боевых подруг, переживали за них. Даже будучи сами ранены, санитарки не уходили с поля боя, продолжая успокаивать, оказывать помощь и перевязывать раненых. </a:t>
            </a:r>
            <a:r>
              <a:rPr lang="ru-RU" sz="1400" dirty="0"/>
              <a:t>17 женщин медиков удостоены звания Героя Советского Союза.   Несколько тысяч медицинских работников получили награды за героизм и милосердие. 38 медицинских сестер были награждены медалью «</a:t>
            </a:r>
            <a:r>
              <a:rPr lang="ru-RU" sz="1400" dirty="0" err="1"/>
              <a:t>Флоренс</a:t>
            </a:r>
            <a:r>
              <a:rPr lang="ru-RU" sz="1400" dirty="0"/>
              <a:t> </a:t>
            </a:r>
            <a:r>
              <a:rPr lang="ru-RU" sz="1400" dirty="0" err="1"/>
              <a:t>Найтингейл</a:t>
            </a:r>
            <a:r>
              <a:rPr lang="ru-RU" sz="1400" dirty="0" smtClean="0"/>
              <a:t>».</a:t>
            </a:r>
            <a:endParaRPr lang="ru-RU" sz="1400" dirty="0">
              <a:solidFill>
                <a:srgbClr val="9933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64088" y="2669511"/>
            <a:ext cx="3240360" cy="203132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98000">
                <a:schemeClr val="accent1">
                  <a:tint val="44500"/>
                  <a:satMod val="160000"/>
                  <a:alpha val="64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effectLst>
            <a:softEdge rad="31750"/>
          </a:effectLst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just"/>
            <a:r>
              <a:rPr lang="ru-RU" sz="1400" dirty="0" smtClean="0">
                <a:solidFill>
                  <a:srgbClr val="8B4A03"/>
                </a:solidFill>
              </a:rPr>
              <a:t>Сто </a:t>
            </a:r>
            <a:r>
              <a:rPr lang="ru-RU" sz="1400" dirty="0">
                <a:solidFill>
                  <a:srgbClr val="8B4A03"/>
                </a:solidFill>
              </a:rPr>
              <a:t>раненых спасла </a:t>
            </a:r>
            <a:r>
              <a:rPr lang="ru-RU" sz="1400" dirty="0" smtClean="0">
                <a:solidFill>
                  <a:srgbClr val="8B4A03"/>
                </a:solidFill>
              </a:rPr>
              <a:t> одна</a:t>
            </a:r>
            <a:endParaRPr lang="ru-RU" sz="1400" dirty="0">
              <a:solidFill>
                <a:srgbClr val="8B4A03"/>
              </a:solidFill>
            </a:endParaRPr>
          </a:p>
          <a:p>
            <a:r>
              <a:rPr lang="ru-RU" sz="1400" dirty="0">
                <a:solidFill>
                  <a:srgbClr val="8B4A03"/>
                </a:solidFill>
              </a:rPr>
              <a:t>И вынесла из огневого </a:t>
            </a:r>
            <a:r>
              <a:rPr lang="ru-RU" sz="1400" dirty="0" smtClean="0">
                <a:solidFill>
                  <a:srgbClr val="8B4A03"/>
                </a:solidFill>
              </a:rPr>
              <a:t>шквала,</a:t>
            </a:r>
            <a:endParaRPr lang="ru-RU" sz="1400" dirty="0">
              <a:solidFill>
                <a:srgbClr val="8B4A03"/>
              </a:solidFill>
            </a:endParaRPr>
          </a:p>
          <a:p>
            <a:pPr algn="just"/>
            <a:r>
              <a:rPr lang="ru-RU" sz="1400" dirty="0">
                <a:solidFill>
                  <a:srgbClr val="8B4A03"/>
                </a:solidFill>
              </a:rPr>
              <a:t>Водою напоила их она</a:t>
            </a:r>
          </a:p>
          <a:p>
            <a:r>
              <a:rPr lang="ru-RU" sz="1400" dirty="0">
                <a:solidFill>
                  <a:srgbClr val="8B4A03"/>
                </a:solidFill>
              </a:rPr>
              <a:t>И раны их сама </a:t>
            </a:r>
            <a:r>
              <a:rPr lang="ru-RU" sz="1400" dirty="0" smtClean="0">
                <a:solidFill>
                  <a:srgbClr val="8B4A03"/>
                </a:solidFill>
              </a:rPr>
              <a:t>забинтовала.</a:t>
            </a:r>
          </a:p>
          <a:p>
            <a:r>
              <a:rPr lang="ru-RU" sz="1400" dirty="0" smtClean="0">
                <a:solidFill>
                  <a:srgbClr val="8B4A03"/>
                </a:solidFill>
              </a:rPr>
              <a:t>Под </a:t>
            </a:r>
            <a:r>
              <a:rPr lang="ru-RU" sz="1400" dirty="0">
                <a:solidFill>
                  <a:srgbClr val="8B4A03"/>
                </a:solidFill>
              </a:rPr>
              <a:t>ливнем </a:t>
            </a:r>
            <a:r>
              <a:rPr lang="ru-RU" sz="1400" dirty="0" smtClean="0">
                <a:solidFill>
                  <a:srgbClr val="8B4A03"/>
                </a:solidFill>
              </a:rPr>
              <a:t>раскалённого </a:t>
            </a:r>
            <a:r>
              <a:rPr lang="ru-RU" sz="1400" dirty="0">
                <a:solidFill>
                  <a:srgbClr val="8B4A03"/>
                </a:solidFill>
              </a:rPr>
              <a:t>свинца Она ползла, ползла без остановки </a:t>
            </a:r>
            <a:endParaRPr lang="ru-RU" sz="1400" dirty="0" smtClean="0">
              <a:solidFill>
                <a:srgbClr val="8B4A03"/>
              </a:solidFill>
            </a:endParaRPr>
          </a:p>
          <a:p>
            <a:r>
              <a:rPr lang="ru-RU" sz="1400" dirty="0" smtClean="0">
                <a:solidFill>
                  <a:srgbClr val="8B4A03"/>
                </a:solidFill>
              </a:rPr>
              <a:t>И</a:t>
            </a:r>
            <a:r>
              <a:rPr lang="ru-RU" sz="1400" dirty="0">
                <a:solidFill>
                  <a:srgbClr val="8B4A03"/>
                </a:solidFill>
              </a:rPr>
              <a:t>, раненого подобрав бойца, </a:t>
            </a:r>
            <a:endParaRPr lang="ru-RU" sz="1400" dirty="0" smtClean="0">
              <a:solidFill>
                <a:srgbClr val="8B4A03"/>
              </a:solidFill>
            </a:endParaRPr>
          </a:p>
          <a:p>
            <a:r>
              <a:rPr lang="ru-RU" sz="1400" dirty="0" smtClean="0">
                <a:solidFill>
                  <a:srgbClr val="8B4A03"/>
                </a:solidFill>
              </a:rPr>
              <a:t>Не </a:t>
            </a:r>
            <a:r>
              <a:rPr lang="ru-RU" sz="1400" dirty="0">
                <a:solidFill>
                  <a:srgbClr val="8B4A03"/>
                </a:solidFill>
              </a:rPr>
              <a:t>забывала о его </a:t>
            </a:r>
            <a:r>
              <a:rPr lang="ru-RU" sz="1400" dirty="0" smtClean="0">
                <a:solidFill>
                  <a:srgbClr val="8B4A03"/>
                </a:solidFill>
              </a:rPr>
              <a:t>винтовке.</a:t>
            </a:r>
          </a:p>
          <a:p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   </a:t>
            </a:r>
            <a:r>
              <a:rPr lang="ru-RU" sz="1400" i="1" dirty="0" smtClean="0">
                <a:solidFill>
                  <a:schemeClr val="accent1">
                    <a:lumMod val="75000"/>
                  </a:schemeClr>
                </a:solidFill>
              </a:rPr>
              <a:t>Муса </a:t>
            </a:r>
            <a:r>
              <a:rPr lang="ru-RU" sz="1400" i="1" dirty="0" err="1" smtClean="0">
                <a:solidFill>
                  <a:schemeClr val="accent1">
                    <a:lumMod val="75000"/>
                  </a:schemeClr>
                </a:solidFill>
              </a:rPr>
              <a:t>Джалиль</a:t>
            </a:r>
            <a:r>
              <a:rPr lang="ru-RU" sz="14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913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5445224"/>
            <a:ext cx="8568952" cy="1224136"/>
          </a:xfrm>
          <a:gradFill>
            <a:gsLst>
              <a:gs pos="20000">
                <a:srgbClr val="C7CDB7"/>
              </a:gs>
              <a:gs pos="98000">
                <a:schemeClr val="accent1">
                  <a:tint val="44500"/>
                  <a:satMod val="160000"/>
                  <a:alpha val="64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  <a:ln>
            <a:solidFill>
              <a:schemeClr val="accent6">
                <a:lumMod val="50000"/>
              </a:schemeClr>
            </a:solidFill>
          </a:ln>
        </p:spPr>
        <p:txBody>
          <a:bodyPr/>
          <a:lstStyle/>
          <a:p>
            <a:pPr algn="just"/>
            <a:r>
              <a:rPr lang="ru-RU" sz="1800" b="1" dirty="0" smtClean="0">
                <a:solidFill>
                  <a:srgbClr val="993300"/>
                </a:solidFill>
              </a:rPr>
              <a:t>Награда Международного комитета Красного Креста, которая присуждается медицинским сёстрам и братьям за исключительную преданность своему делу и храбрость при оказании помощи раненым и больным, как в военное, так и в мирное время.  </a:t>
            </a:r>
            <a:endParaRPr lang="ru-RU" sz="1800" b="1" dirty="0">
              <a:solidFill>
                <a:srgbClr val="9933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1" r="7322"/>
          <a:stretch/>
        </p:blipFill>
        <p:spPr bwMode="auto">
          <a:xfrm>
            <a:off x="2627784" y="1052736"/>
            <a:ext cx="4212447" cy="4135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67545" y="72008"/>
            <a:ext cx="8208912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600" dirty="0" smtClean="0"/>
              <a:t>Медаль «</a:t>
            </a:r>
            <a:r>
              <a:rPr lang="ru-RU" sz="3600" dirty="0" err="1" smtClean="0"/>
              <a:t>Флоренс</a:t>
            </a:r>
            <a:r>
              <a:rPr lang="ru-RU" sz="3600" dirty="0" smtClean="0"/>
              <a:t> </a:t>
            </a:r>
            <a:r>
              <a:rPr lang="ru-RU" sz="3600" dirty="0" err="1" smtClean="0"/>
              <a:t>Найтингейл</a:t>
            </a:r>
            <a:r>
              <a:rPr lang="ru-RU" sz="3600" dirty="0" smtClean="0"/>
              <a:t>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95437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30753"/>
            <a:ext cx="7756263" cy="515317"/>
          </a:xfrm>
        </p:spPr>
        <p:txBody>
          <a:bodyPr/>
          <a:lstStyle/>
          <a:p>
            <a:r>
              <a:rPr lang="ru-RU" sz="4000" b="1" dirty="0" smtClean="0"/>
              <a:t>Имена из книги памяти</a:t>
            </a:r>
            <a:endParaRPr lang="ru-RU" sz="40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548680"/>
            <a:ext cx="2909961" cy="432048"/>
          </a:xfrm>
        </p:spPr>
        <p:txBody>
          <a:bodyPr>
            <a:normAutofit fontScale="92500"/>
          </a:bodyPr>
          <a:lstStyle/>
          <a:p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Зинаида Самсонова</a:t>
            </a:r>
            <a:endParaRPr lang="ru-RU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512" y="935408"/>
            <a:ext cx="4104456" cy="10534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/>
              <a:t>19-летняя санинструктор </a:t>
            </a:r>
            <a:r>
              <a:rPr lang="ru-RU" sz="1600" dirty="0"/>
              <a:t>под огнём противника вынесла с поля боя 30 </a:t>
            </a:r>
            <a:r>
              <a:rPr lang="ru-RU" sz="1600" dirty="0" smtClean="0"/>
              <a:t>раненых. После смерти командира смогла поднять солдат в бой. Герой Советского Союза.</a:t>
            </a:r>
          </a:p>
          <a:p>
            <a:pPr marL="0" indent="0" algn="ctr">
              <a:buNone/>
            </a:pPr>
            <a:endParaRPr lang="ru-RU" sz="16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427984" y="620688"/>
            <a:ext cx="4578919" cy="360040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Зинаида </a:t>
            </a:r>
            <a:r>
              <a:rPr lang="ru-RU" sz="22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Туснолобова</a:t>
            </a:r>
            <a:r>
              <a:rPr lang="ru-RU" sz="2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-Марченко</a:t>
            </a:r>
            <a:endParaRPr lang="ru-RU" sz="22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971170" y="980728"/>
            <a:ext cx="3799728" cy="1008112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1600" dirty="0" smtClean="0"/>
              <a:t>16-летняя старшина медицинской службы за 8 месяцев вынесла с поля боя 123 солдат </a:t>
            </a:r>
            <a:r>
              <a:rPr lang="ru-RU" sz="1600" dirty="0"/>
              <a:t>и </a:t>
            </a:r>
            <a:r>
              <a:rPr lang="ru-RU" sz="1600" dirty="0" smtClean="0"/>
              <a:t>награждена </a:t>
            </a:r>
            <a:r>
              <a:rPr lang="ru-RU" sz="1600" dirty="0"/>
              <a:t>орденом Красного </a:t>
            </a:r>
            <a:r>
              <a:rPr lang="ru-RU" sz="1600" dirty="0" smtClean="0"/>
              <a:t>Знамени. </a:t>
            </a:r>
            <a:r>
              <a:rPr lang="ru-RU" sz="1600" dirty="0"/>
              <a:t>Герой Советского </a:t>
            </a:r>
            <a:r>
              <a:rPr lang="ru-RU" sz="1600" dirty="0" smtClean="0"/>
              <a:t>Союза.</a:t>
            </a:r>
            <a:endParaRPr lang="ru-RU" sz="16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065"/>
          <a:stretch/>
        </p:blipFill>
        <p:spPr bwMode="auto">
          <a:xfrm>
            <a:off x="471557" y="1988840"/>
            <a:ext cx="1811738" cy="2841952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149" y="4183771"/>
            <a:ext cx="1784605" cy="258198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987825" y="2205739"/>
            <a:ext cx="336960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Валерия </a:t>
            </a:r>
            <a:r>
              <a:rPr lang="ru-RU" sz="22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Гнаровская</a:t>
            </a:r>
            <a:endParaRPr lang="ru-RU" sz="22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27783" y="2569291"/>
            <a:ext cx="37296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18-летняя </a:t>
            </a:r>
            <a:r>
              <a:rPr lang="ru-RU" sz="1400" dirty="0" smtClean="0"/>
              <a:t> санинструктор только в одном из боёв вынесла </a:t>
            </a:r>
            <a:r>
              <a:rPr lang="ru-RU" sz="1400" dirty="0"/>
              <a:t>с поля боя 47 раненых. Защищая раненых, уничтожила свыше 20-и солдат и офицеров противника</a:t>
            </a:r>
            <a:r>
              <a:rPr lang="ru-RU" sz="1400" dirty="0" smtClean="0"/>
              <a:t>.  23 сентября 1943 года спасла </a:t>
            </a:r>
            <a:r>
              <a:rPr lang="ru-RU" sz="1400" dirty="0"/>
              <a:t>сотни </a:t>
            </a:r>
            <a:r>
              <a:rPr lang="ru-RU" sz="1400" dirty="0" smtClean="0"/>
              <a:t>бойцов, подорвав себя вместе </a:t>
            </a:r>
            <a:r>
              <a:rPr lang="ru-RU" sz="1400" dirty="0"/>
              <a:t>с вражеским </a:t>
            </a:r>
            <a:r>
              <a:rPr lang="ru-RU" sz="1400" dirty="0" smtClean="0"/>
              <a:t>танком. Герой </a:t>
            </a:r>
            <a:r>
              <a:rPr lang="ru-RU" sz="1400" dirty="0"/>
              <a:t>Советского Союза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4703564"/>
            <a:ext cx="3096344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/>
              <a:t>Зинка нас повела в атаку,</a:t>
            </a:r>
          </a:p>
          <a:p>
            <a:r>
              <a:rPr lang="ru-RU" sz="1500" i="1" dirty="0"/>
              <a:t>Мы пробились по черной ржи,</a:t>
            </a:r>
          </a:p>
          <a:p>
            <a:r>
              <a:rPr lang="ru-RU" sz="1500" i="1" dirty="0"/>
              <a:t>По воронкам и буеракам,</a:t>
            </a:r>
          </a:p>
          <a:p>
            <a:r>
              <a:rPr lang="ru-RU" sz="1500" i="1" dirty="0"/>
              <a:t>Через смертные рубежи.</a:t>
            </a:r>
          </a:p>
          <a:p>
            <a:r>
              <a:rPr lang="ru-RU" sz="1500" i="1" dirty="0"/>
              <a:t>Мы не ждали посмертной славы,</a:t>
            </a:r>
          </a:p>
          <a:p>
            <a:r>
              <a:rPr lang="ru-RU" sz="1500" i="1" dirty="0"/>
              <a:t>Мы хотели со славой жить.</a:t>
            </a:r>
          </a:p>
          <a:p>
            <a:r>
              <a:rPr lang="ru-RU" sz="1500" i="1" dirty="0"/>
              <a:t>…Почему же в бинтах кровавых</a:t>
            </a:r>
          </a:p>
          <a:p>
            <a:r>
              <a:rPr lang="ru-RU" sz="1500" i="1" dirty="0" err="1"/>
              <a:t>Светлокосый</a:t>
            </a:r>
            <a:r>
              <a:rPr lang="ru-RU" sz="1500" i="1" dirty="0"/>
              <a:t> солдат </a:t>
            </a:r>
            <a:r>
              <a:rPr lang="ru-RU" sz="1500" i="1" dirty="0" smtClean="0"/>
              <a:t>лежит?</a:t>
            </a:r>
          </a:p>
          <a:p>
            <a:r>
              <a:rPr lang="ru-RU" sz="1500" i="1" dirty="0"/>
              <a:t> </a:t>
            </a:r>
            <a:r>
              <a:rPr lang="ru-RU" sz="1500" i="1" dirty="0" smtClean="0"/>
              <a:t>                                </a:t>
            </a:r>
            <a:r>
              <a:rPr lang="ru-RU" sz="1400" i="1" dirty="0" smtClean="0"/>
              <a:t>Юлия Друнина</a:t>
            </a:r>
            <a:endParaRPr lang="ru-RU" sz="1400" i="1" dirty="0"/>
          </a:p>
        </p:txBody>
      </p:sp>
      <p:pic>
        <p:nvPicPr>
          <p:cNvPr id="10" name="Picture 2" descr="C:\Users\Секретарь\Desktop\Бойко Лиза. Люди высокого духа. 2017\марченко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988840"/>
            <a:ext cx="1784230" cy="219339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285642" y="4197226"/>
            <a:ext cx="11721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993300"/>
                </a:solidFill>
              </a:rPr>
              <a:t>14.10.1924 – </a:t>
            </a:r>
          </a:p>
          <a:p>
            <a:r>
              <a:rPr lang="ru-RU" sz="1400" b="1" dirty="0" smtClean="0">
                <a:solidFill>
                  <a:srgbClr val="993300"/>
                </a:solidFill>
              </a:rPr>
              <a:t>27.01.1944</a:t>
            </a:r>
            <a:endParaRPr lang="ru-RU" sz="1400" b="1" dirty="0">
              <a:solidFill>
                <a:srgbClr val="9933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516216" y="3674006"/>
            <a:ext cx="11721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993300"/>
                </a:solidFill>
              </a:rPr>
              <a:t>23.11.1920 – </a:t>
            </a:r>
          </a:p>
          <a:p>
            <a:r>
              <a:rPr lang="ru-RU" sz="1400" b="1" dirty="0" smtClean="0">
                <a:solidFill>
                  <a:srgbClr val="993300"/>
                </a:solidFill>
              </a:rPr>
              <a:t>20.05.1980</a:t>
            </a:r>
            <a:endParaRPr lang="ru-RU" sz="1400" b="1" dirty="0">
              <a:solidFill>
                <a:srgbClr val="993300"/>
              </a:solidFill>
            </a:endParaRPr>
          </a:p>
        </p:txBody>
      </p:sp>
      <p:pic>
        <p:nvPicPr>
          <p:cNvPr id="1027" name="Picture 3" descr="C:\Users\Секретарь\Desktop\Бойко Лиза. Люди высокого духа. 2017\гнаровская обр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272" y="3954286"/>
            <a:ext cx="2536502" cy="258090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5076056" y="6242533"/>
            <a:ext cx="11622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993300"/>
                </a:solidFill>
              </a:rPr>
              <a:t>18.10.1923 – </a:t>
            </a:r>
          </a:p>
          <a:p>
            <a:r>
              <a:rPr lang="ru-RU" sz="1400" b="1" dirty="0" smtClean="0">
                <a:solidFill>
                  <a:srgbClr val="993300"/>
                </a:solidFill>
              </a:rPr>
              <a:t>23.09.1943</a:t>
            </a:r>
            <a:endParaRPr lang="ru-RU" sz="1400" b="1" dirty="0">
              <a:solidFill>
                <a:srgbClr val="99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61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3941</TotalTime>
  <Words>1711</Words>
  <Application>Microsoft Office PowerPoint</Application>
  <PresentationFormat>Экран (4:3)</PresentationFormat>
  <Paragraphs>114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Твердый переплет</vt:lpstr>
      <vt:lpstr>Государственное бюджетное общеобразовательное учреждение города Москвы «Школа № 1542»</vt:lpstr>
      <vt:lpstr>ЛЮДИ ВЫСОКОГО ДУХА</vt:lpstr>
      <vt:lpstr>ЛЮДИ ВЫСОКОГО ДУХА</vt:lpstr>
      <vt:lpstr>Моя прабабушка – хирург Великой Отечественной войны</vt:lpstr>
      <vt:lpstr>Моя прабабушка – хирург Великой Отечественной войны</vt:lpstr>
      <vt:lpstr>Награды</vt:lpstr>
      <vt:lpstr>Женщины медики</vt:lpstr>
      <vt:lpstr>Награда Международного комитета Красного Креста, которая присуждается медицинским сёстрам и братьям за исключительную преданность своему делу и храбрость при оказании помощи раненым и больным, как в военное, так и в мирное время.  </vt:lpstr>
      <vt:lpstr>Имена из книги памяти</vt:lpstr>
      <vt:lpstr>Схема эвакуации раненых</vt:lpstr>
      <vt:lpstr>Полковой медицинский пункт</vt:lpstr>
      <vt:lpstr>Презентация PowerPoint</vt:lpstr>
      <vt:lpstr>Презентация PowerPoint</vt:lpstr>
      <vt:lpstr>Санитарки и санитары</vt:lpstr>
      <vt:lpstr>Презентация PowerPoint</vt:lpstr>
      <vt:lpstr>Хирурги</vt:lpstr>
      <vt:lpstr>Заключение</vt:lpstr>
      <vt:lpstr>Вывод</vt:lpstr>
      <vt:lpstr>Использованные источники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бюджетное общеобразовательное учреждение Гимназия № 1542</dc:title>
  <dc:creator>Павел</dc:creator>
  <cp:lastModifiedBy>Секретарь</cp:lastModifiedBy>
  <cp:revision>111</cp:revision>
  <dcterms:created xsi:type="dcterms:W3CDTF">2017-12-04T09:16:49Z</dcterms:created>
  <dcterms:modified xsi:type="dcterms:W3CDTF">2019-01-30T16:09:41Z</dcterms:modified>
</cp:coreProperties>
</file>