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85" r:id="rId3"/>
    <p:sldId id="257" r:id="rId4"/>
    <p:sldId id="276" r:id="rId5"/>
    <p:sldId id="260" r:id="rId6"/>
    <p:sldId id="277" r:id="rId7"/>
    <p:sldId id="258" r:id="rId8"/>
    <p:sldId id="259" r:id="rId9"/>
    <p:sldId id="262" r:id="rId10"/>
    <p:sldId id="279" r:id="rId11"/>
    <p:sldId id="264" r:id="rId12"/>
    <p:sldId id="263" r:id="rId13"/>
    <p:sldId id="266" r:id="rId14"/>
    <p:sldId id="280" r:id="rId15"/>
    <p:sldId id="269" r:id="rId16"/>
    <p:sldId id="270" r:id="rId17"/>
    <p:sldId id="282" r:id="rId18"/>
    <p:sldId id="273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E6DF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 varScale="1">
        <p:scale>
          <a:sx n="103" d="100"/>
          <a:sy n="103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B929F-9123-43A4-8BE0-BADC23754464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F8A11-2345-45D1-9402-8AD123F0E3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696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8A11-2345-45D1-9402-8AD123F0E32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959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F8A11-2345-45D1-9402-8AD123F0E32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959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dvignaroda.ru/?" TargetMode="External"/><Relationship Id="rId2" Type="http://schemas.openxmlformats.org/officeDocument/2006/relationships/hyperlink" Target="https://www.obd-memorial.ru/html/info.htm?id=78686792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046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История моей семьи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в истории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моего Отечества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>(1941-1945 </a:t>
            </a:r>
            <a:r>
              <a:rPr lang="ru-RU" sz="2200" dirty="0" smtClean="0">
                <a:solidFill>
                  <a:srgbClr val="800000"/>
                </a:solidFill>
              </a:rPr>
              <a:t>г. г.</a:t>
            </a:r>
            <a:r>
              <a:rPr lang="ru-RU" sz="3600" dirty="0" smtClean="0">
                <a:solidFill>
                  <a:srgbClr val="800000"/>
                </a:solidFill>
              </a:rPr>
              <a:t>)</a:t>
            </a: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429000"/>
            <a:ext cx="5904656" cy="2160240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ru-RU" sz="1600" dirty="0"/>
              <a:t>Работу выполнил: </a:t>
            </a:r>
          </a:p>
          <a:p>
            <a:pPr algn="r">
              <a:lnSpc>
                <a:spcPct val="120000"/>
              </a:lnSpc>
              <a:defRPr/>
            </a:pPr>
            <a:r>
              <a:rPr lang="ru-RU" sz="1600" dirty="0"/>
              <a:t>Ефремов </a:t>
            </a:r>
            <a:r>
              <a:rPr lang="ru-RU" sz="1600" dirty="0" smtClean="0"/>
              <a:t>Всеволод Константинович,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ученик </a:t>
            </a:r>
            <a:r>
              <a:rPr lang="ru-RU" sz="1600" dirty="0" smtClean="0"/>
              <a:t>8 «Е</a:t>
            </a:r>
            <a:r>
              <a:rPr lang="ru-RU" sz="1600" dirty="0"/>
              <a:t>» </a:t>
            </a:r>
            <a:r>
              <a:rPr lang="ru-RU" sz="1600" dirty="0" smtClean="0"/>
              <a:t>класса МАОУ «СОШ № 61» </a:t>
            </a:r>
          </a:p>
          <a:p>
            <a:pPr algn="r">
              <a:lnSpc>
                <a:spcPct val="120000"/>
              </a:lnSpc>
              <a:defRPr/>
            </a:pPr>
            <a:r>
              <a:rPr lang="ru-RU" sz="1600" dirty="0" smtClean="0"/>
              <a:t>города Чебоксары Чувашской Республики</a:t>
            </a:r>
          </a:p>
          <a:p>
            <a:pPr algn="r">
              <a:lnSpc>
                <a:spcPct val="120000"/>
              </a:lnSpc>
              <a:defRPr/>
            </a:pPr>
            <a:endParaRPr lang="ru-RU" sz="1600" dirty="0" smtClean="0"/>
          </a:p>
          <a:p>
            <a:pPr algn="r">
              <a:lnSpc>
                <a:spcPct val="120000"/>
              </a:lnSpc>
              <a:defRPr/>
            </a:pPr>
            <a:r>
              <a:rPr lang="ru-RU" sz="1600" smtClean="0"/>
              <a:t>Руководитель:</a:t>
            </a:r>
            <a:endParaRPr lang="ru-RU" sz="1600" dirty="0" smtClean="0"/>
          </a:p>
          <a:p>
            <a:pPr algn="r">
              <a:lnSpc>
                <a:spcPct val="120000"/>
              </a:lnSpc>
              <a:defRPr/>
            </a:pPr>
            <a:r>
              <a:rPr lang="ru-RU" sz="1600" dirty="0" smtClean="0"/>
              <a:t>Жарова </a:t>
            </a:r>
            <a:r>
              <a:rPr lang="ru-RU" sz="1600" dirty="0" smtClean="0"/>
              <a:t>Татьяна Владимировна, </a:t>
            </a:r>
          </a:p>
          <a:p>
            <a:pPr algn="r">
              <a:lnSpc>
                <a:spcPct val="120000"/>
              </a:lnSpc>
              <a:defRPr/>
            </a:pPr>
            <a:r>
              <a:rPr lang="ru-RU" sz="1600" dirty="0" smtClean="0"/>
              <a:t>у</a:t>
            </a:r>
            <a:r>
              <a:rPr lang="ru-RU" sz="1600" dirty="0" smtClean="0"/>
              <a:t>читель русского языка и литературы</a:t>
            </a:r>
          </a:p>
          <a:p>
            <a:pPr algn="r">
              <a:lnSpc>
                <a:spcPct val="120000"/>
              </a:lnSpc>
              <a:defRPr/>
            </a:pPr>
            <a:r>
              <a:rPr lang="ru-RU" sz="1600" dirty="0" smtClean="0"/>
              <a:t> </a:t>
            </a:r>
            <a:r>
              <a:rPr lang="ru-RU" sz="1600" dirty="0" smtClean="0"/>
              <a:t>МАОУ </a:t>
            </a:r>
            <a:r>
              <a:rPr lang="ru-RU" sz="1600" dirty="0"/>
              <a:t>«СОШ № 61» г. </a:t>
            </a:r>
            <a:r>
              <a:rPr lang="ru-RU" sz="1600" dirty="0" smtClean="0"/>
              <a:t>Чебоксары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0" y="3212976"/>
            <a:ext cx="4128458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204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088" y="1013807"/>
            <a:ext cx="356798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000" dirty="0" smtClean="0"/>
              <a:t>Наша </a:t>
            </a:r>
            <a:r>
              <a:rPr lang="ru-RU" sz="3000" dirty="0"/>
              <a:t>семья продолжает хранить медали прабабушки Маруси. И самой важной для нее была медаль </a:t>
            </a:r>
            <a:r>
              <a:rPr lang="ru-RU" sz="3000" b="1" dirty="0"/>
              <a:t>«За доблестный труд в Великой Отечественной войне 1941-1945».</a:t>
            </a:r>
          </a:p>
          <a:p>
            <a:pPr algn="just">
              <a:spcBef>
                <a:spcPts val="600"/>
              </a:spcBef>
            </a:pPr>
            <a:endParaRPr lang="ru-RU" sz="1600" dirty="0"/>
          </a:p>
        </p:txBody>
      </p:sp>
      <p:pic>
        <p:nvPicPr>
          <p:cNvPr id="8" name="Picture 2" descr="http://marketrist.narod.ru/medals/DoblestnTr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7" y="1166740"/>
            <a:ext cx="4651922" cy="457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 прабабушки</a:t>
            </a:r>
            <a:endParaRPr lang="ru-RU" sz="4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6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589240"/>
            <a:ext cx="4032448" cy="936104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rgbClr val="800000"/>
                </a:solidFill>
              </a:rPr>
              <a:t>Николай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764704"/>
            <a:ext cx="4248472" cy="3456384"/>
          </a:xfrm>
        </p:spPr>
        <p:txBody>
          <a:bodyPr>
            <a:noAutofit/>
          </a:bodyPr>
          <a:lstStyle/>
          <a:p>
            <a:pPr algn="ctr"/>
            <a:r>
              <a:rPr lang="ru-RU" sz="3000" dirty="0"/>
              <a:t>Не вернулся с войны </a:t>
            </a:r>
            <a:r>
              <a:rPr lang="ru-RU" sz="3000" b="1" dirty="0">
                <a:solidFill>
                  <a:srgbClr val="800000"/>
                </a:solidFill>
              </a:rPr>
              <a:t>Николай Иванович </a:t>
            </a:r>
            <a:r>
              <a:rPr lang="ru-RU" sz="3000" b="1" dirty="0" smtClean="0">
                <a:solidFill>
                  <a:srgbClr val="800000"/>
                </a:solidFill>
              </a:rPr>
              <a:t>КОРОТАЕВ </a:t>
            </a:r>
            <a:r>
              <a:rPr lang="ru-RU" sz="3000" b="1" dirty="0" smtClean="0"/>
              <a:t>– </a:t>
            </a:r>
            <a:r>
              <a:rPr lang="ru-RU" sz="3000" dirty="0" smtClean="0"/>
              <a:t>первый </a:t>
            </a:r>
            <a:r>
              <a:rPr lang="ru-RU" sz="3000" dirty="0"/>
              <a:t>муж </a:t>
            </a:r>
            <a:r>
              <a:rPr lang="ru-RU" sz="3000" dirty="0" smtClean="0"/>
              <a:t>Марии Ивановны Пачиной, прабабушки Маруси. Он погиб в 1942 году.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36" t="2381" r="19766" b="35239"/>
          <a:stretch/>
        </p:blipFill>
        <p:spPr bwMode="auto">
          <a:xfrm>
            <a:off x="4716016" y="260648"/>
            <a:ext cx="3915673" cy="5267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3279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805264"/>
            <a:ext cx="4355976" cy="779686"/>
          </a:xfrm>
        </p:spPr>
        <p:txBody>
          <a:bodyPr anchor="t" anchorCtr="0">
            <a:noAutofit/>
          </a:bodyPr>
          <a:lstStyle/>
          <a:p>
            <a:pPr algn="r"/>
            <a:r>
              <a:rPr lang="ru-RU" sz="5400" b="1" dirty="0" smtClean="0">
                <a:solidFill>
                  <a:srgbClr val="800000"/>
                </a:solidFill>
              </a:rPr>
              <a:t>Александра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260648"/>
            <a:ext cx="4824536" cy="504056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 1941 году младшей сестре бабы Маруси тёте </a:t>
            </a:r>
            <a:r>
              <a:rPr lang="ru-RU" sz="2800" dirty="0" smtClean="0"/>
              <a:t>Шуре </a:t>
            </a:r>
          </a:p>
          <a:p>
            <a:pPr algn="ctr"/>
            <a:r>
              <a:rPr lang="ru-RU" sz="3000" dirty="0" smtClean="0">
                <a:solidFill>
                  <a:srgbClr val="800000"/>
                </a:solidFill>
              </a:rPr>
              <a:t>(</a:t>
            </a:r>
            <a:r>
              <a:rPr lang="ru-RU" sz="3000" b="1" dirty="0" smtClean="0">
                <a:solidFill>
                  <a:srgbClr val="800000"/>
                </a:solidFill>
              </a:rPr>
              <a:t>Александра Александровна ОРЛОВА, </a:t>
            </a:r>
            <a:r>
              <a:rPr lang="ru-RU" sz="2800" dirty="0" smtClean="0"/>
              <a:t>1929 г. р.) </a:t>
            </a:r>
            <a:r>
              <a:rPr lang="ru-RU" sz="3000" dirty="0"/>
              <a:t>было только 12 лет. </a:t>
            </a:r>
            <a:r>
              <a:rPr lang="ru-RU" sz="2800" dirty="0" smtClean="0"/>
              <a:t>Она </a:t>
            </a:r>
            <a:r>
              <a:rPr lang="ru-RU" sz="2800" dirty="0"/>
              <a:t>вела домашнее хозяйство, работала в поле, присматривала за соседскими маленькими детьми.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332656"/>
            <a:ext cx="392186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Горизонтальный свиток 4"/>
          <p:cNvSpPr/>
          <p:nvPr/>
        </p:nvSpPr>
        <p:spPr>
          <a:xfrm>
            <a:off x="179512" y="4149080"/>
            <a:ext cx="4608512" cy="27089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А еще она слепила 500 капустных пельменей для фронтового подарка.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феврале 1942 года </a:t>
            </a:r>
            <a:r>
              <a:rPr lang="ru-RU" dirty="0" err="1" smtClean="0">
                <a:solidFill>
                  <a:schemeClr val="tx1"/>
                </a:solidFill>
              </a:rPr>
              <a:t>нытвенцы</a:t>
            </a:r>
            <a:r>
              <a:rPr lang="ru-RU" dirty="0" smtClean="0">
                <a:solidFill>
                  <a:schemeClr val="tx1"/>
                </a:solidFill>
              </a:rPr>
              <a:t> заполнили целый вагон поезда подарками для бойцов. Там были теплые вещи и продукты – мед, пирожки и полмиллиона пельменей!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5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23526" y="5661248"/>
            <a:ext cx="4104457" cy="864096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800000"/>
                </a:solidFill>
              </a:rPr>
              <a:t>Михаил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99992" y="620688"/>
            <a:ext cx="4320480" cy="446449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3000" b="1" dirty="0" smtClean="0">
                <a:solidFill>
                  <a:srgbClr val="800000"/>
                </a:solidFill>
              </a:rPr>
              <a:t>Михаил </a:t>
            </a:r>
            <a:r>
              <a:rPr lang="ru-RU" sz="3000" b="1" dirty="0">
                <a:solidFill>
                  <a:srgbClr val="800000"/>
                </a:solidFill>
              </a:rPr>
              <a:t>Арсеньевич </a:t>
            </a:r>
            <a:r>
              <a:rPr lang="ru-RU" sz="3000" b="1" dirty="0" smtClean="0">
                <a:solidFill>
                  <a:srgbClr val="800000"/>
                </a:solidFill>
              </a:rPr>
              <a:t>ОРЛОВ, </a:t>
            </a:r>
            <a:r>
              <a:rPr lang="ru-RU" sz="2800" dirty="0"/>
              <a:t>1928 г. р</a:t>
            </a:r>
            <a:r>
              <a:rPr lang="ru-RU" sz="2800" dirty="0" smtClean="0"/>
              <a:t>. – </a:t>
            </a:r>
            <a:r>
              <a:rPr lang="ru-RU" sz="2800" dirty="0"/>
              <a:t>будущий муж тёти </a:t>
            </a:r>
            <a:r>
              <a:rPr lang="ru-RU" sz="2800" dirty="0" smtClean="0"/>
              <a:t>Шуры, в 1942 году подростком был эвакуирован в </a:t>
            </a:r>
            <a:r>
              <a:rPr lang="ru-RU" sz="2800" dirty="0"/>
              <a:t>Нытву из блокадного </a:t>
            </a:r>
            <a:r>
              <a:rPr lang="ru-RU" sz="2800" dirty="0" smtClean="0"/>
              <a:t>Ленинграда </a:t>
            </a:r>
          </a:p>
        </p:txBody>
      </p:sp>
      <p:pic>
        <p:nvPicPr>
          <p:cNvPr id="1026" name="Picture 2" descr="D:\сохранение\Desktop\15012010172.jpg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5" y="683299"/>
            <a:ext cx="3946822" cy="496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4572000" y="3284984"/>
            <a:ext cx="4392488" cy="33843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августе 1942 года стал </a:t>
            </a:r>
            <a:r>
              <a:rPr lang="ru-RU" b="1" dirty="0" smtClean="0">
                <a:solidFill>
                  <a:schemeClr val="tx1"/>
                </a:solidFill>
              </a:rPr>
              <a:t>учеником кузнеца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Нытвенском</a:t>
            </a:r>
            <a:r>
              <a:rPr lang="ru-RU" dirty="0" smtClean="0">
                <a:solidFill>
                  <a:schemeClr val="tx1"/>
                </a:solidFill>
              </a:rPr>
              <a:t> ремесленном училище (РУ-15). В войну учеба совмещалась с работой, так что вскоре он начал осваивать профессию металлурга сразу на производстве и проработал более </a:t>
            </a:r>
            <a:r>
              <a:rPr lang="ru-RU" b="1" dirty="0" smtClean="0">
                <a:solidFill>
                  <a:schemeClr val="tx1"/>
                </a:solidFill>
              </a:rPr>
              <a:t>30 лет кузнецом в заводском цехе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42485"/>
            <a:ext cx="8668036" cy="302433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3000" b="1" i="1" dirty="0" smtClean="0">
                <a:solidFill>
                  <a:srgbClr val="800000"/>
                </a:solidFill>
              </a:rPr>
              <a:t>Из воспоминаний Михаила:</a:t>
            </a:r>
            <a:r>
              <a:rPr lang="ru-RU" sz="3000" i="1" dirty="0" smtClean="0">
                <a:solidFill>
                  <a:srgbClr val="800000"/>
                </a:solidFill>
              </a:rPr>
              <a:t> </a:t>
            </a:r>
            <a:r>
              <a:rPr lang="ru-RU" sz="3000" i="1" dirty="0"/>
              <a:t>«Ехали в «телячьих» вагонах 15 суток, валились от голода и усталости, тоски по оставшимся родным</a:t>
            </a:r>
            <a:r>
              <a:rPr lang="ru-RU" sz="3000" i="1" dirty="0" smtClean="0"/>
              <a:t>... Нас везли в большом железнодорожном составе и на разных станциях отцепляли по вагону – кому уж где суждено было остаться. </a:t>
            </a:r>
            <a:endParaRPr lang="ru-RU" sz="3000" dirty="0"/>
          </a:p>
        </p:txBody>
      </p:sp>
      <p:pic>
        <p:nvPicPr>
          <p:cNvPr id="6146" name="Picture 2" descr="D:\Ð·Ð°Ð³ÑÑÐ·ÐºÐ° Ð¸Ð· ÑÑÐ¾Ð¼Ð°\1468592240_gelberg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248472" cy="320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299008" y="3068960"/>
            <a:ext cx="4176464" cy="302433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2800" i="1" dirty="0" smtClean="0"/>
              <a:t>Отчетливо запомнилось, как приехали на нытвенскую землю, как с радостью ели жмых, как налили нам по целой тарелке супа, как сводили в баню, расселили по общежитиям»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0772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3548" y="363741"/>
            <a:ext cx="8136904" cy="5976665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Есть </a:t>
            </a:r>
            <a:r>
              <a:rPr lang="ru-RU" sz="3000" dirty="0"/>
              <a:t>еще одна </a:t>
            </a:r>
            <a:r>
              <a:rPr lang="ru-RU" sz="3000" dirty="0" smtClean="0"/>
              <a:t>очень важная страничка </a:t>
            </a:r>
            <a:r>
              <a:rPr lang="ru-RU" sz="3000" dirty="0"/>
              <a:t>в истории моей семьи, связанная с войной. Но об этом никогда не </a:t>
            </a:r>
            <a:r>
              <a:rPr lang="ru-RU" sz="3000" dirty="0" smtClean="0"/>
              <a:t>говорилось вслух, </a:t>
            </a:r>
            <a:r>
              <a:rPr lang="ru-RU" sz="3000" dirty="0"/>
              <a:t>даже тихо, даже в кругу самых близких людей.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4128" y="2564904"/>
            <a:ext cx="3131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начале 1945 года в Нытву прибыл эшелон, в одном из вагонов которого находились изможденные, худые люди, больше похожие на ходячие скелеты. </a:t>
            </a:r>
            <a:endParaRPr lang="ru-RU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2700"/>
            <a:ext cx="4896544" cy="361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42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66" y="1628800"/>
            <a:ext cx="2916634" cy="4566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29213" y="1557783"/>
            <a:ext cx="2750739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ru-RU" sz="30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84376" cy="720080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rgbClr val="800000"/>
                </a:solidFill>
              </a:rPr>
              <a:t>Питер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260648"/>
            <a:ext cx="4824536" cy="277758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Среди прибывших был </a:t>
            </a:r>
            <a:r>
              <a:rPr lang="ru-RU" sz="3000" dirty="0"/>
              <a:t>и </a:t>
            </a:r>
            <a:r>
              <a:rPr lang="ru-RU" sz="3000" b="1" dirty="0" smtClean="0">
                <a:solidFill>
                  <a:srgbClr val="800000"/>
                </a:solidFill>
              </a:rPr>
              <a:t>Питер</a:t>
            </a:r>
            <a:r>
              <a:rPr lang="ru-RU" sz="3000" dirty="0" smtClean="0"/>
              <a:t> (интернированный этнический немец с Поволжья. Мой прадед. </a:t>
            </a:r>
          </a:p>
          <a:p>
            <a:pPr algn="ctr"/>
            <a:r>
              <a:rPr lang="ru-RU" sz="3000" dirty="0" smtClean="0"/>
              <a:t>По рассказам прабабушки Маруси - это был простой рабочий человек. Он хотел защищать своё Отечество – Советский Союз с оружием в руках. А вместо этого стал изгоем в собственной стране только за то, что был немцем по национальности.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5494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067944" y="2852936"/>
            <a:ext cx="4536504" cy="162545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Свою любовь Питер и Мария тщательно скрывали. Его могли за это расстрелять, ее надолго сослать в лагеря. Совместного будущего у них быть не могло</a:t>
            </a:r>
            <a:r>
              <a:rPr lang="ru-RU" sz="3000" dirty="0"/>
              <a:t>.</a:t>
            </a:r>
          </a:p>
        </p:txBody>
      </p:sp>
      <p:pic>
        <p:nvPicPr>
          <p:cNvPr id="9" name="Picture 4" descr="Скульпту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37845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4211960" y="332656"/>
            <a:ext cx="4320480" cy="28083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Питер</a:t>
            </a:r>
            <a:r>
              <a:rPr lang="ru-RU" dirty="0" smtClean="0">
                <a:solidFill>
                  <a:schemeClr val="tx1"/>
                </a:solidFill>
              </a:rPr>
              <a:t> тяжело болел туберкулезом. Как прабабушка Маруся с ним встретилась, кто ей позволил его выхаживать – неизвестно. Но так случилось. Они познакомились поближе. Полюбили друг друга.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08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35960" y="1"/>
            <a:ext cx="9144000" cy="980727"/>
          </a:xfrm>
          <a:prstGeom prst="rect">
            <a:avLst/>
          </a:prstGeom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800000"/>
                </a:solidFill>
              </a:rPr>
              <a:t>Никто не забыт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54352" y="3613006"/>
            <a:ext cx="3743124" cy="11430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45"/>
          <a:stretch>
            <a:fillRect/>
          </a:stretch>
        </p:blipFill>
        <p:spPr bwMode="auto">
          <a:xfrm>
            <a:off x="755576" y="908720"/>
            <a:ext cx="763284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Горизонтальный свиток 6"/>
          <p:cNvSpPr/>
          <p:nvPr/>
        </p:nvSpPr>
        <p:spPr>
          <a:xfrm>
            <a:off x="611560" y="4509120"/>
            <a:ext cx="7992888" cy="22322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9 мая 2018 года я был в числе тех, кто принимал участие в международной общественной акции, проводимой в России и ряде стран ближнего и дальнего зарубежья в День Победы, носящей название «Бессмертный полк».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Огромное количество людей шли колонной по улицам города Чебоксары и несли транспаранты с фотопортретами своих родственников, участвовавших в Великой Отечественной войне. Я с гордостью нес фотографии моих родных!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06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9889" y="250726"/>
            <a:ext cx="9144000" cy="1162050"/>
          </a:xfrm>
          <a:prstGeom prst="rect">
            <a:avLst/>
          </a:prstGeom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800000"/>
                </a:solidFill>
              </a:rPr>
              <a:t>Заключение</a:t>
            </a:r>
            <a:endParaRPr lang="ru-RU" sz="5400" dirty="0">
              <a:solidFill>
                <a:srgbClr val="8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54352" y="3613006"/>
            <a:ext cx="3743124" cy="11430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21595" y="141277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/>
              <a:t>М</a:t>
            </a:r>
            <a:r>
              <a:rPr lang="ru-RU" sz="3000" dirty="0" smtClean="0"/>
              <a:t>ного </a:t>
            </a:r>
            <a:r>
              <a:rPr lang="ru-RU" sz="3000" dirty="0"/>
              <a:t>нового и интересного я </a:t>
            </a:r>
            <a:r>
              <a:rPr lang="ru-RU" sz="3000" dirty="0" smtClean="0"/>
              <a:t>узнал </a:t>
            </a:r>
            <a:r>
              <a:rPr lang="ru-RU" sz="3000" dirty="0"/>
              <a:t>о своей семье. </a:t>
            </a:r>
            <a:r>
              <a:rPr lang="ru-RU" sz="3000" dirty="0" smtClean="0"/>
              <a:t>Это </a:t>
            </a:r>
            <a:r>
              <a:rPr lang="ru-RU" sz="3000" dirty="0"/>
              <a:t>исследование помогло мне встретиться с родными и близкими, стать с</a:t>
            </a:r>
            <a:r>
              <a:rPr lang="ru-RU" sz="3000" dirty="0" smtClean="0"/>
              <a:t> ними </a:t>
            </a:r>
            <a:r>
              <a:rPr lang="ru-RU" sz="3000" dirty="0"/>
              <a:t>ближе. </a:t>
            </a:r>
            <a:endParaRPr lang="ru-RU" sz="3000" dirty="0" smtClean="0"/>
          </a:p>
          <a:p>
            <a:pPr algn="ctr"/>
            <a:r>
              <a:rPr lang="ru-RU" sz="3000" dirty="0" smtClean="0"/>
              <a:t>Я осознал, </a:t>
            </a:r>
            <a:r>
              <a:rPr lang="ru-RU" sz="3000" dirty="0"/>
              <a:t>что история страны – это судьбы сотен людей, которые незаметно жили, </a:t>
            </a:r>
            <a:r>
              <a:rPr lang="ru-RU" sz="3000" dirty="0" smtClean="0"/>
              <a:t>воспитывали </a:t>
            </a:r>
            <a:r>
              <a:rPr lang="ru-RU" sz="3000" dirty="0"/>
              <a:t>детей, воевали, трудились на благо </a:t>
            </a:r>
            <a:r>
              <a:rPr lang="ru-RU" sz="3000" dirty="0" smtClean="0"/>
              <a:t>Родины</a:t>
            </a:r>
            <a:r>
              <a:rPr lang="ru-RU" sz="3000" dirty="0"/>
              <a:t>.</a:t>
            </a:r>
            <a:r>
              <a:rPr lang="ru-RU" sz="3000" dirty="0" smtClean="0"/>
              <a:t>  </a:t>
            </a:r>
          </a:p>
          <a:p>
            <a:pPr algn="ctr"/>
            <a:r>
              <a:rPr lang="ru-RU" sz="3000" b="1" dirty="0" smtClean="0"/>
              <a:t>Знать историю своей семьи, своих корней - значит знать историю России.</a:t>
            </a:r>
            <a:endParaRPr lang="ru-RU" sz="3000" b="1" dirty="0"/>
          </a:p>
        </p:txBody>
      </p:sp>
    </p:spTree>
    <p:extLst>
      <p:ext uri="{BB962C8B-B14F-4D97-AF65-F5344CB8AC3E}">
        <p14:creationId xmlns="" xmlns:p14="http://schemas.microsoft.com/office/powerpoint/2010/main" val="25268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13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5400" b="0" dirty="0" smtClean="0">
                <a:solidFill>
                  <a:srgbClr val="800000"/>
                </a:solidFill>
              </a:rPr>
              <a:t>Цель исследования:</a:t>
            </a:r>
            <a:endParaRPr lang="ru-RU" sz="5400" b="0" dirty="0">
              <a:solidFill>
                <a:srgbClr val="8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717" y="2276872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0" dirty="0" smtClean="0">
                <a:solidFill>
                  <a:srgbClr val="800000"/>
                </a:solidFill>
              </a:rPr>
              <a:t>Задачи:</a:t>
            </a:r>
            <a:endParaRPr lang="ru-RU" sz="5400" b="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424" y="110648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</a:t>
            </a:r>
            <a:r>
              <a:rPr lang="ru-RU" sz="3200" dirty="0" smtClean="0"/>
              <a:t>зучить истори</a:t>
            </a:r>
            <a:r>
              <a:rPr lang="ru-RU" sz="3200" dirty="0"/>
              <a:t>ю</a:t>
            </a:r>
            <a:r>
              <a:rPr lang="ru-RU" sz="3200" dirty="0" smtClean="0"/>
              <a:t> жизни моей </a:t>
            </a:r>
            <a:r>
              <a:rPr lang="ru-RU" sz="3200" dirty="0"/>
              <a:t>семьи в истории </a:t>
            </a:r>
            <a:r>
              <a:rPr lang="ru-RU" sz="3200" dirty="0" smtClean="0"/>
              <a:t>России в период ВОВ.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2416" y="330797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исследовать неизвестные страницы истории моей </a:t>
            </a:r>
            <a:r>
              <a:rPr lang="ru-RU" sz="3200" dirty="0" smtClean="0"/>
              <a:t>семьи.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4424" y="537321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</a:t>
            </a:r>
            <a:r>
              <a:rPr lang="ru-RU" sz="3200" dirty="0" smtClean="0"/>
              <a:t>бъект </a:t>
            </a:r>
            <a:r>
              <a:rPr lang="ru-RU" sz="3200" dirty="0"/>
              <a:t>исследования – мои родные и близкие.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4424" y="4365104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0" dirty="0" smtClean="0">
                <a:solidFill>
                  <a:srgbClr val="800000"/>
                </a:solidFill>
              </a:rPr>
              <a:t>Объект исследования:</a:t>
            </a:r>
            <a:endParaRPr lang="ru-RU" sz="5400" b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3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62050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sz="5400" dirty="0" smtClean="0">
                <a:solidFill>
                  <a:srgbClr val="800000"/>
                </a:solidFill>
              </a:rPr>
              <a:t>Источники информации:</a:t>
            </a:r>
            <a:endParaRPr lang="ru-RU" sz="54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7129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Книга Памяти Нытвенского района Пермской области. - Пермь, 2000.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Фотоматериалы из семейного архива.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Воспоминания родственников.</a:t>
            </a:r>
            <a:endParaRPr lang="en-US" sz="20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И</a:t>
            </a:r>
            <a:r>
              <a:rPr lang="ru-RU" sz="2000" dirty="0" smtClean="0"/>
              <a:t>нформация из </a:t>
            </a:r>
            <a:r>
              <a:rPr lang="ru-RU" sz="2000" dirty="0"/>
              <a:t>сети Интернет </a:t>
            </a:r>
            <a:r>
              <a:rPr lang="ru-RU" sz="2000" dirty="0" smtClean="0"/>
              <a:t>с сайтов электронных банков данных «Мемориал» и «Подвиг народа»:</a:t>
            </a:r>
          </a:p>
          <a:p>
            <a:pPr marL="355600" algn="just" defTabSz="452438">
              <a:spcBef>
                <a:spcPts val="600"/>
              </a:spcBef>
            </a:pP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https://www.obd-memorial.ru/html/info.htm?id=78686792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55600" algn="just" defTabSz="452438">
              <a:spcBef>
                <a:spcPts val="600"/>
              </a:spcBef>
            </a:pPr>
            <a:r>
              <a:rPr lang="en-US" sz="2000" dirty="0" smtClean="0">
                <a:hlinkClick r:id="rId3"/>
              </a:rPr>
              <a:t>http://podvignaroda.ru/?#id=7791785&amp;tab=navDetailManAward</a:t>
            </a:r>
            <a:endParaRPr lang="en-US" sz="2000" dirty="0" smtClean="0"/>
          </a:p>
          <a:p>
            <a:pPr marL="355600" algn="just" defTabSz="452438">
              <a:spcBef>
                <a:spcPts val="600"/>
              </a:spcBef>
            </a:pPr>
            <a:r>
              <a:rPr lang="en-US" sz="2000" dirty="0" smtClean="0">
                <a:hlinkClick r:id="rId3"/>
              </a:rPr>
              <a:t>http://podvignaroda.ru/?#id=7791788&amp;tab=navDetailManAward</a:t>
            </a:r>
            <a:endParaRPr lang="en-US" sz="2000" dirty="0" smtClean="0"/>
          </a:p>
          <a:p>
            <a:pPr marL="355600" algn="just" defTabSz="452438">
              <a:spcBef>
                <a:spcPts val="600"/>
              </a:spcBef>
            </a:pPr>
            <a:r>
              <a:rPr lang="en-US" sz="2000" dirty="0" smtClean="0">
                <a:hlinkClick r:id="rId3"/>
              </a:rPr>
              <a:t>http://podvignaroda.ru/?#id=50747031&amp;tab=navDetailManAward</a:t>
            </a:r>
            <a:endParaRPr lang="en-US" sz="2000" dirty="0" smtClean="0"/>
          </a:p>
          <a:p>
            <a:pPr marL="355600" algn="just" defTabSz="452438">
              <a:spcBef>
                <a:spcPts val="600"/>
              </a:spcBef>
            </a:pPr>
            <a:r>
              <a:rPr lang="en-US" sz="2000" dirty="0" smtClean="0">
                <a:hlinkClick r:id="rId3"/>
              </a:rPr>
              <a:t>http://podvignaroda.ru/?#id=1101701637&amp;tab=navDetailManCard</a:t>
            </a:r>
            <a:endParaRPr lang="ru-RU" sz="2000" dirty="0" smtClean="0"/>
          </a:p>
          <a:p>
            <a:pPr marL="355600" algn="just" defTabSz="452438"/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01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96136" y="188640"/>
            <a:ext cx="3008313" cy="1152128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800000"/>
                </a:solidFill>
              </a:rPr>
              <a:t>Война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24128" y="1538790"/>
            <a:ext cx="3224337" cy="511256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22 июня 1941 </a:t>
            </a:r>
            <a:r>
              <a:rPr lang="ru-RU" sz="3000" dirty="0"/>
              <a:t>года на Советский Союз (так раньше называлась наша страна) напали войска Германии. Началась Великая Отечественная война</a:t>
            </a:r>
            <a:r>
              <a:rPr lang="ru-RU" sz="3000" dirty="0" smtClean="0"/>
              <a:t>.</a:t>
            </a:r>
          </a:p>
          <a:p>
            <a:pPr algn="ctr"/>
            <a:endParaRPr lang="ru-RU" sz="32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0" y="451759"/>
            <a:ext cx="4616967" cy="346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79513" y="3933056"/>
            <a:ext cx="5256584" cy="275430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dirty="0" smtClean="0"/>
          </a:p>
          <a:p>
            <a:pPr algn="ctr"/>
            <a:r>
              <a:rPr lang="ru-RU" sz="3500" dirty="0" smtClean="0"/>
              <a:t>В нашей семье по </a:t>
            </a:r>
          </a:p>
          <a:p>
            <a:pPr algn="ctr"/>
            <a:r>
              <a:rPr lang="ru-RU" sz="3500" dirty="0" smtClean="0"/>
              <a:t>материнской линии </a:t>
            </a:r>
          </a:p>
          <a:p>
            <a:pPr algn="ctr"/>
            <a:r>
              <a:rPr lang="ru-RU" sz="3500" b="1" dirty="0" smtClean="0"/>
              <a:t>три солдата-фронтовика </a:t>
            </a:r>
            <a:r>
              <a:rPr lang="ru-RU" sz="3500" dirty="0" smtClean="0"/>
              <a:t>– дядя Паша, дядя Дима и Николай Иванович, братья и первый муж прабабушки Маруси. </a:t>
            </a:r>
          </a:p>
          <a:p>
            <a:pPr algn="just"/>
            <a:endParaRPr lang="ru-RU" sz="3200" dirty="0" smtClean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5128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9"/>
            <a:ext cx="8424936" cy="2448272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Много мужчин ушло на фронт в первый год войны. Всю тяжелую мужскую работу в тылу – на заводах, фабриках, в поле – стали выполнять женщины и старшие дети. </a:t>
            </a:r>
            <a:endParaRPr lang="ru-RU" sz="3000" dirty="0"/>
          </a:p>
        </p:txBody>
      </p:sp>
      <p:pic>
        <p:nvPicPr>
          <p:cNvPr id="2050" name="Picture 2" descr="http://eng.mzperm.ru/images/70year/pic_mot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11"/>
          <a:stretch/>
        </p:blipFill>
        <p:spPr bwMode="auto">
          <a:xfrm>
            <a:off x="1173731" y="2513329"/>
            <a:ext cx="6730870" cy="372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73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4048" y="1196752"/>
            <a:ext cx="3923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/>
              <a:t>Мои прабабушки и прадедушки тоже защищали Родину и были участниками войны: прабабушки трудились в тылу, прадедушки сражались на фронте.</a:t>
            </a:r>
          </a:p>
        </p:txBody>
      </p:sp>
      <p:pic>
        <p:nvPicPr>
          <p:cNvPr id="2060" name="Picture 12" descr="http://1.bp.blogspot.com/-JUOyjjykqmM/UBlrZ3m9TQI/AAAAAAAACl0/PXUvDGFSxYs/s1600/detyiv-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15" r="31963"/>
          <a:stretch/>
        </p:blipFill>
        <p:spPr bwMode="auto">
          <a:xfrm>
            <a:off x="828652" y="548680"/>
            <a:ext cx="3786643" cy="278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fs00.infourok.ru/images/doc/180/206530/img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12" t="3318" r="44253" b="57543"/>
          <a:stretch/>
        </p:blipFill>
        <p:spPr bwMode="auto">
          <a:xfrm>
            <a:off x="611560" y="3877037"/>
            <a:ext cx="4220828" cy="246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54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5430" y="5661248"/>
            <a:ext cx="4104456" cy="412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</a:t>
            </a:r>
            <a:endParaRPr lang="ru-RU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404664"/>
            <a:ext cx="4176464" cy="38164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3000" b="1" dirty="0" smtClean="0">
                <a:solidFill>
                  <a:srgbClr val="800000"/>
                </a:solidFill>
              </a:rPr>
              <a:t>Дмитрий Иванович ПАЧИН</a:t>
            </a:r>
            <a:r>
              <a:rPr lang="ru-RU" sz="3000" b="1" dirty="0" smtClean="0"/>
              <a:t>,</a:t>
            </a:r>
            <a:r>
              <a:rPr lang="ru-RU" sz="3000" dirty="0" smtClean="0"/>
              <a:t> </a:t>
            </a:r>
            <a:endParaRPr lang="en-US" sz="3000" dirty="0" smtClean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3000" dirty="0" smtClean="0"/>
              <a:t>1923 г. р. </a:t>
            </a:r>
            <a:endParaRPr lang="en-US" sz="3000" dirty="0" smtClean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3000" dirty="0" smtClean="0"/>
              <a:t>служил </a:t>
            </a:r>
            <a:r>
              <a:rPr lang="ru-RU" sz="3000" b="1" dirty="0"/>
              <a:t>механиком в авиационном </a:t>
            </a:r>
            <a:r>
              <a:rPr lang="ru-RU" sz="3000" b="1" dirty="0" smtClean="0"/>
              <a:t>полку </a:t>
            </a:r>
            <a:r>
              <a:rPr lang="ru-RU" sz="3000" dirty="0" smtClean="0"/>
              <a:t>с января 1943 года, </a:t>
            </a:r>
            <a:r>
              <a:rPr lang="ru-RU" sz="3000" dirty="0"/>
              <a:t>готовил самолеты к вылетам. </a:t>
            </a:r>
            <a:endParaRPr lang="ru-RU" sz="3000" dirty="0" smtClean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3000" b="1" dirty="0" smtClean="0"/>
              <a:t> </a:t>
            </a:r>
            <a:endParaRPr lang="ru-RU" sz="1600" dirty="0" smtClean="0"/>
          </a:p>
        </p:txBody>
      </p:sp>
      <p:pic>
        <p:nvPicPr>
          <p:cNvPr id="2053" name="Picture 5" descr="D:\Ð·Ð°Ð³ÑÑÐ·ÐºÐ° Ð¸Ð· ÑÑÐ¾Ð¼Ð°\150120101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23" t="13080" r="49989" b="33631"/>
          <a:stretch/>
        </p:blipFill>
        <p:spPr bwMode="auto">
          <a:xfrm>
            <a:off x="4788024" y="476672"/>
            <a:ext cx="385668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Горизонтальный свиток 4"/>
          <p:cNvSpPr/>
          <p:nvPr/>
        </p:nvSpPr>
        <p:spPr>
          <a:xfrm>
            <a:off x="107504" y="4149080"/>
            <a:ext cx="4608512" cy="25922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Место службы:</a:t>
            </a:r>
            <a:r>
              <a:rPr lang="ru-RU" sz="1400" dirty="0" smtClean="0">
                <a:solidFill>
                  <a:schemeClr val="tx1"/>
                </a:solidFill>
              </a:rPr>
              <a:t> 13-ый истребительный авиационный полк, 9-ой штурмовой авиационной дивизии (</a:t>
            </a:r>
            <a:r>
              <a:rPr lang="ru-RU" sz="1400" dirty="0" err="1" smtClean="0">
                <a:solidFill>
                  <a:schemeClr val="tx1"/>
                </a:solidFill>
              </a:rPr>
              <a:t>шад</a:t>
            </a:r>
            <a:r>
              <a:rPr lang="ru-RU" sz="1400" dirty="0" smtClean="0">
                <a:solidFill>
                  <a:schemeClr val="tx1"/>
                </a:solidFill>
              </a:rPr>
              <a:t>) ВВС Краснознаменного Балтийского Флота (старший сержант); 14-ый гвардейский истребительный авиационный полк 8-й минно-торпедной авиационной Гатчинской Краснознаменной дивизии ВВС Краснознаменного Балтийского Флота (гвардии старшина)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7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4704"/>
            <a:ext cx="88569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3000" dirty="0" smtClean="0"/>
              <a:t>Орденом Красной звезды (1943 г.),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3000" dirty="0" smtClean="0"/>
              <a:t>Орденом </a:t>
            </a:r>
            <a:r>
              <a:rPr lang="ru-RU" sz="3000" dirty="0"/>
              <a:t>Отечественной войны II </a:t>
            </a:r>
            <a:r>
              <a:rPr lang="ru-RU" sz="3000" dirty="0" smtClean="0"/>
              <a:t>степени (1944 г.),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3000" dirty="0" smtClean="0"/>
              <a:t>Медалью за оборону </a:t>
            </a:r>
            <a:r>
              <a:rPr lang="ru-RU" sz="3000" dirty="0"/>
              <a:t>Ленинграда (1943 г</a:t>
            </a:r>
            <a:r>
              <a:rPr lang="ru-RU" sz="3000" dirty="0" smtClean="0"/>
              <a:t>.).</a:t>
            </a:r>
            <a:endParaRPr lang="ru-RU" sz="3000" i="1" dirty="0" smtClean="0"/>
          </a:p>
          <a:p>
            <a:pPr algn="r">
              <a:spcBef>
                <a:spcPts val="0"/>
              </a:spcBef>
            </a:pPr>
            <a:endParaRPr lang="ru-RU" sz="1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3000" b="1" i="1" dirty="0" smtClean="0">
                <a:solidFill>
                  <a:srgbClr val="800000"/>
                </a:solidFill>
              </a:rPr>
              <a:t>выдержки из документов военного времени:</a:t>
            </a:r>
            <a:r>
              <a:rPr lang="ru-RU" sz="3000" i="1" dirty="0" smtClean="0">
                <a:solidFill>
                  <a:srgbClr val="800000"/>
                </a:solidFill>
              </a:rPr>
              <a:t> </a:t>
            </a:r>
            <a:endParaRPr lang="ru-RU" sz="3000" i="1" dirty="0">
              <a:solidFill>
                <a:srgbClr val="8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24" r="1003"/>
          <a:stretch/>
        </p:blipFill>
        <p:spPr bwMode="auto">
          <a:xfrm>
            <a:off x="813673" y="2857584"/>
            <a:ext cx="7619992" cy="17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Д.И.ПАЧИН награжден:</a:t>
            </a:r>
            <a:endParaRPr lang="ru-RU" sz="4000" b="1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75" y="4788757"/>
            <a:ext cx="6589990" cy="186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93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174586" y="5517232"/>
            <a:ext cx="3744416" cy="770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t" anchorCtr="1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</a:t>
            </a:r>
            <a:endParaRPr lang="ru-RU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90109" y="548680"/>
            <a:ext cx="4641932" cy="374441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3000" b="1" dirty="0" smtClean="0">
                <a:solidFill>
                  <a:srgbClr val="800000"/>
                </a:solidFill>
              </a:rPr>
              <a:t>Павел Иванович ПАЧИН</a:t>
            </a:r>
            <a:r>
              <a:rPr lang="ru-RU" sz="3000" dirty="0" smtClean="0">
                <a:solidFill>
                  <a:srgbClr val="800000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3000" dirty="0" smtClean="0"/>
              <a:t>1911 г. р.</a:t>
            </a:r>
          </a:p>
          <a:p>
            <a:pPr algn="ctr">
              <a:spcBef>
                <a:spcPts val="600"/>
              </a:spcBef>
            </a:pPr>
            <a:r>
              <a:rPr lang="ru-RU" sz="3000" dirty="0" smtClean="0"/>
              <a:t> </a:t>
            </a:r>
            <a:r>
              <a:rPr lang="ru-RU" sz="2400" dirty="0" smtClean="0"/>
              <a:t>был рядовым бойцом пехоты. </a:t>
            </a:r>
          </a:p>
          <a:p>
            <a:pPr algn="ctr">
              <a:spcBef>
                <a:spcPts val="600"/>
              </a:spcBef>
            </a:pPr>
            <a:endParaRPr lang="ru-RU" sz="3000" dirty="0"/>
          </a:p>
        </p:txBody>
      </p:sp>
      <p:pic>
        <p:nvPicPr>
          <p:cNvPr id="5122" name="Picture 2" descr="D:\Ð·Ð°Ð³ÑÑÐ·ÐºÐ° Ð¸Ð· ÑÑÐ¾Ð¼Ð°\15012010163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331" t="18686" r="21605" b="31114"/>
          <a:stretch/>
        </p:blipFill>
        <p:spPr bwMode="auto">
          <a:xfrm>
            <a:off x="5156149" y="548680"/>
            <a:ext cx="3780443" cy="4581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Вертикальный свиток 4"/>
          <p:cNvSpPr/>
          <p:nvPr/>
        </p:nvSpPr>
        <p:spPr>
          <a:xfrm>
            <a:off x="251520" y="2276872"/>
            <a:ext cx="4752528" cy="43204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По данным </a:t>
            </a:r>
            <a:r>
              <a:rPr lang="ru-RU" i="1" dirty="0" err="1" smtClean="0">
                <a:solidFill>
                  <a:schemeClr val="tx1"/>
                </a:solidFill>
              </a:rPr>
              <a:t>Нытвенского</a:t>
            </a:r>
            <a:r>
              <a:rPr lang="ru-RU" i="1" dirty="0" smtClean="0">
                <a:solidFill>
                  <a:schemeClr val="tx1"/>
                </a:solidFill>
              </a:rPr>
              <a:t> райвоенкомата </a:t>
            </a:r>
            <a:r>
              <a:rPr lang="ru-RU" i="1" dirty="0" err="1" smtClean="0">
                <a:solidFill>
                  <a:schemeClr val="tx1"/>
                </a:solidFill>
              </a:rPr>
              <a:t>Молотовской</a:t>
            </a:r>
            <a:r>
              <a:rPr lang="ru-RU" i="1" dirty="0" smtClean="0">
                <a:solidFill>
                  <a:schemeClr val="tx1"/>
                </a:solidFill>
              </a:rPr>
              <a:t> области: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воевал с июля по август.1941 в 215 полку 180-й стрелковой дивизии </a:t>
            </a:r>
            <a:r>
              <a:rPr lang="ru-RU" b="1" dirty="0" smtClean="0">
                <a:solidFill>
                  <a:schemeClr val="tx1"/>
                </a:solidFill>
              </a:rPr>
              <a:t>разведчиком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 августа 1941 по март 1942 года </a:t>
            </a:r>
            <a:r>
              <a:rPr lang="ru-RU" b="1" dirty="0" smtClean="0">
                <a:solidFill>
                  <a:schemeClr val="tx1"/>
                </a:solidFill>
              </a:rPr>
              <a:t>находился в плену, бежал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марта по июль1942 служил в 114 лыжном батальоне </a:t>
            </a:r>
            <a:r>
              <a:rPr lang="ru-RU" b="1" dirty="0" smtClean="0">
                <a:solidFill>
                  <a:schemeClr val="tx1"/>
                </a:solidFill>
              </a:rPr>
              <a:t>телефонистом,</a:t>
            </a:r>
            <a:r>
              <a:rPr lang="ru-RU" dirty="0" smtClean="0">
                <a:solidFill>
                  <a:schemeClr val="tx1"/>
                </a:solidFill>
              </a:rPr>
              <a:t> в г. Великие Луки; снова </a:t>
            </a:r>
            <a:r>
              <a:rPr lang="ru-RU" b="1" dirty="0" smtClean="0">
                <a:solidFill>
                  <a:schemeClr val="tx1"/>
                </a:solidFill>
              </a:rPr>
              <a:t>попал в плен</a:t>
            </a:r>
            <a:r>
              <a:rPr lang="ru-RU" dirty="0" smtClean="0">
                <a:solidFill>
                  <a:schemeClr val="tx1"/>
                </a:solidFill>
              </a:rPr>
              <a:t>. Освобожден в 1944 г.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93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445224"/>
            <a:ext cx="3656385" cy="748615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rgbClr val="800000"/>
                </a:solidFill>
              </a:rPr>
              <a:t>Мария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404665"/>
            <a:ext cx="5256584" cy="3528391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3000" dirty="0"/>
              <a:t>Прабабушка </a:t>
            </a:r>
            <a:r>
              <a:rPr lang="ru-RU" sz="3000" dirty="0" smtClean="0"/>
              <a:t>Маруся </a:t>
            </a:r>
            <a:endParaRPr lang="ru-RU" sz="3000" b="1" dirty="0"/>
          </a:p>
          <a:p>
            <a:pPr algn="ctr">
              <a:spcBef>
                <a:spcPts val="600"/>
              </a:spcBef>
            </a:pPr>
            <a:r>
              <a:rPr lang="ru-RU" sz="3000" b="1" dirty="0" smtClean="0">
                <a:solidFill>
                  <a:srgbClr val="800000"/>
                </a:solidFill>
              </a:rPr>
              <a:t>Мария Ивановна ПАЧИНА (КОРОТАЕВА),</a:t>
            </a:r>
            <a:r>
              <a:rPr lang="ru-RU" sz="3000" b="1" dirty="0" smtClean="0"/>
              <a:t> 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/>
              <a:t>1913 г. р. – мама </a:t>
            </a:r>
            <a:r>
              <a:rPr lang="ru-RU" sz="2400" dirty="0"/>
              <a:t>моей бабушки </a:t>
            </a:r>
            <a:r>
              <a:rPr lang="ru-RU" sz="2400" dirty="0" smtClean="0"/>
              <a:t>Лиды.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/>
              <a:t>Маруся </a:t>
            </a:r>
            <a:r>
              <a:rPr lang="ru-RU" sz="2400" dirty="0"/>
              <a:t>заменила </a:t>
            </a:r>
            <a:r>
              <a:rPr lang="ru-RU" sz="2400" b="1" dirty="0" smtClean="0"/>
              <a:t>кочегара,</a:t>
            </a:r>
            <a:r>
              <a:rPr lang="ru-RU" sz="2400" dirty="0" smtClean="0"/>
              <a:t> </a:t>
            </a:r>
            <a:r>
              <a:rPr lang="ru-RU" sz="2400" dirty="0"/>
              <a:t>ушедшего на </a:t>
            </a:r>
            <a:r>
              <a:rPr lang="ru-RU" sz="2400" dirty="0" smtClean="0"/>
              <a:t>фронт, </a:t>
            </a:r>
            <a:r>
              <a:rPr lang="ru-RU" sz="2400" dirty="0"/>
              <a:t>на </a:t>
            </a:r>
            <a:r>
              <a:rPr lang="ru-RU" sz="2400" b="1" dirty="0" smtClean="0"/>
              <a:t>Нытвенском</a:t>
            </a:r>
            <a:r>
              <a:rPr lang="ru-RU" sz="2400" dirty="0" smtClean="0"/>
              <a:t> </a:t>
            </a:r>
            <a:r>
              <a:rPr lang="ru-RU" sz="2400" b="1" dirty="0" smtClean="0"/>
              <a:t>металлургическом заводе</a:t>
            </a:r>
            <a:endParaRPr lang="ru-RU" sz="24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lum bright="-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28"/>
          <a:stretch/>
        </p:blipFill>
        <p:spPr bwMode="auto">
          <a:xfrm>
            <a:off x="5580112" y="260648"/>
            <a:ext cx="3434792" cy="4831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Горизонтальный свиток 4"/>
          <p:cNvSpPr/>
          <p:nvPr/>
        </p:nvSpPr>
        <p:spPr>
          <a:xfrm>
            <a:off x="179512" y="3501008"/>
            <a:ext cx="5184576" cy="33569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Всю смену ей нужно было возить груженые углём </a:t>
            </a:r>
            <a:r>
              <a:rPr lang="ru-RU" dirty="0" err="1" smtClean="0">
                <a:solidFill>
                  <a:schemeClr val="tx1"/>
                </a:solidFill>
              </a:rPr>
              <a:t>коломашки</a:t>
            </a:r>
            <a:r>
              <a:rPr lang="ru-RU" dirty="0" smtClean="0">
                <a:solidFill>
                  <a:schemeClr val="tx1"/>
                </a:solidFill>
              </a:rPr>
              <a:t> (тележки), поддерживать огонь в печи, подбрасывать уголь. Это была очень тяжелая работа.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 4 года войны она </a:t>
            </a:r>
            <a:r>
              <a:rPr lang="ru-RU" b="1" dirty="0" smtClean="0">
                <a:solidFill>
                  <a:schemeClr val="tx1"/>
                </a:solidFill>
              </a:rPr>
              <a:t>работала по 14-15 часов в день</a:t>
            </a:r>
            <a:r>
              <a:rPr lang="ru-RU" dirty="0" smtClean="0">
                <a:solidFill>
                  <a:schemeClr val="tx1"/>
                </a:solidFill>
              </a:rPr>
              <a:t>. Рабочая смена длилась 12 часов, но после окончания работы у печи прабабушка шла разгружать вагоны с углем.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28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1583</TotalTime>
  <Words>1067</Words>
  <Application>Microsoft Office PowerPoint</Application>
  <PresentationFormat>Экран (4:3)</PresentationFormat>
  <Paragraphs>93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История моей семьи в истории моего Отечества (1941-1945 г. г.)</vt:lpstr>
      <vt:lpstr>Цель исследования:</vt:lpstr>
      <vt:lpstr>Война</vt:lpstr>
      <vt:lpstr>Слайд 4</vt:lpstr>
      <vt:lpstr>Слайд 5</vt:lpstr>
      <vt:lpstr>Дмитрий</vt:lpstr>
      <vt:lpstr>Слайд 7</vt:lpstr>
      <vt:lpstr>Слайд 8</vt:lpstr>
      <vt:lpstr>Мария</vt:lpstr>
      <vt:lpstr>Награды прабабушки</vt:lpstr>
      <vt:lpstr>Николай</vt:lpstr>
      <vt:lpstr>Александра </vt:lpstr>
      <vt:lpstr>Михаил</vt:lpstr>
      <vt:lpstr>Слайд 14</vt:lpstr>
      <vt:lpstr>Слайд 15</vt:lpstr>
      <vt:lpstr>Питер</vt:lpstr>
      <vt:lpstr>Слайд 17</vt:lpstr>
      <vt:lpstr>Слайд 18</vt:lpstr>
      <vt:lpstr>Слайд 19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семью в истории Отечества</dc:title>
  <dc:creator>user</dc:creator>
  <cp:lastModifiedBy>Дима</cp:lastModifiedBy>
  <cp:revision>179</cp:revision>
  <dcterms:created xsi:type="dcterms:W3CDTF">2017-03-25T10:22:47Z</dcterms:created>
  <dcterms:modified xsi:type="dcterms:W3CDTF">2019-01-30T21:08:20Z</dcterms:modified>
</cp:coreProperties>
</file>