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24"/>
  </p:notesMasterIdLst>
  <p:sldIdLst>
    <p:sldId id="283" r:id="rId2"/>
    <p:sldId id="256" r:id="rId3"/>
    <p:sldId id="266" r:id="rId4"/>
    <p:sldId id="268" r:id="rId5"/>
    <p:sldId id="280" r:id="rId6"/>
    <p:sldId id="257" r:id="rId7"/>
    <p:sldId id="258" r:id="rId8"/>
    <p:sldId id="272" r:id="rId9"/>
    <p:sldId id="265" r:id="rId10"/>
    <p:sldId id="281" r:id="rId11"/>
    <p:sldId id="284" r:id="rId12"/>
    <p:sldId id="285" r:id="rId13"/>
    <p:sldId id="273" r:id="rId14"/>
    <p:sldId id="276" r:id="rId15"/>
    <p:sldId id="270" r:id="rId16"/>
    <p:sldId id="260" r:id="rId17"/>
    <p:sldId id="274" r:id="rId18"/>
    <p:sldId id="278" r:id="rId19"/>
    <p:sldId id="262" r:id="rId20"/>
    <p:sldId id="279" r:id="rId21"/>
    <p:sldId id="264" r:id="rId22"/>
    <p:sldId id="282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86993" autoAdjust="0"/>
  </p:normalViewPr>
  <p:slideViewPr>
    <p:cSldViewPr>
      <p:cViewPr varScale="1">
        <p:scale>
          <a:sx n="116" d="100"/>
          <a:sy n="116" d="100"/>
        </p:scale>
        <p:origin x="146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348AD081-63D6-4DFD-9D55-4A9A8D22072B}"/>
    <pc:docChg chg="modSld">
      <pc:chgData name="" userId="" providerId="" clId="Web-{348AD081-63D6-4DFD-9D55-4A9A8D22072B}" dt="2018-03-12T15:43:30.181" v="24"/>
      <pc:docMkLst>
        <pc:docMk/>
      </pc:docMkLst>
      <pc:sldChg chg="modSp">
        <pc:chgData name="" userId="" providerId="" clId="Web-{348AD081-63D6-4DFD-9D55-4A9A8D22072B}" dt="2018-03-12T15:40:09.368" v="0"/>
        <pc:sldMkLst>
          <pc:docMk/>
          <pc:sldMk cId="184460881" sldId="266"/>
        </pc:sldMkLst>
        <pc:spChg chg="mod">
          <ac:chgData name="" userId="" providerId="" clId="Web-{348AD081-63D6-4DFD-9D55-4A9A8D22072B}" dt="2018-03-12T15:40:09.368" v="0"/>
          <ac:spMkLst>
            <pc:docMk/>
            <pc:sldMk cId="184460881" sldId="266"/>
            <ac:spMk id="3" creationId="{00000000-0000-0000-0000-000000000000}"/>
          </ac:spMkLst>
        </pc:spChg>
      </pc:sldChg>
      <pc:sldChg chg="modSp">
        <pc:chgData name="" userId="" providerId="" clId="Web-{348AD081-63D6-4DFD-9D55-4A9A8D22072B}" dt="2018-03-12T15:41:27.384" v="3"/>
        <pc:sldMkLst>
          <pc:docMk/>
          <pc:sldMk cId="580804449" sldId="268"/>
        </pc:sldMkLst>
        <pc:spChg chg="mod">
          <ac:chgData name="" userId="" providerId="" clId="Web-{348AD081-63D6-4DFD-9D55-4A9A8D22072B}" dt="2018-03-12T15:41:27.384" v="3"/>
          <ac:spMkLst>
            <pc:docMk/>
            <pc:sldMk cId="580804449" sldId="268"/>
            <ac:spMk id="3" creationId="{00000000-0000-0000-0000-000000000000}"/>
          </ac:spMkLst>
        </pc:spChg>
      </pc:sldChg>
      <pc:sldChg chg="modSp">
        <pc:chgData name="" userId="" providerId="" clId="Web-{348AD081-63D6-4DFD-9D55-4A9A8D22072B}" dt="2018-03-12T15:41:52.243" v="8"/>
        <pc:sldMkLst>
          <pc:docMk/>
          <pc:sldMk cId="3318466707" sldId="269"/>
        </pc:sldMkLst>
        <pc:spChg chg="mod">
          <ac:chgData name="" userId="" providerId="" clId="Web-{348AD081-63D6-4DFD-9D55-4A9A8D22072B}" dt="2018-03-12T15:41:52.243" v="8"/>
          <ac:spMkLst>
            <pc:docMk/>
            <pc:sldMk cId="3318466707" sldId="269"/>
            <ac:spMk id="3" creationId="{00000000-0000-0000-0000-000000000000}"/>
          </ac:spMkLst>
        </pc:spChg>
      </pc:sldChg>
      <pc:sldChg chg="modSp">
        <pc:chgData name="" userId="" providerId="" clId="Web-{348AD081-63D6-4DFD-9D55-4A9A8D22072B}" dt="2018-03-12T15:43:30.181" v="24"/>
        <pc:sldMkLst>
          <pc:docMk/>
          <pc:sldMk cId="2635532299" sldId="270"/>
        </pc:sldMkLst>
        <pc:picChg chg="mod">
          <ac:chgData name="" userId="" providerId="" clId="Web-{348AD081-63D6-4DFD-9D55-4A9A8D22072B}" dt="2018-03-12T15:43:30.181" v="24"/>
          <ac:picMkLst>
            <pc:docMk/>
            <pc:sldMk cId="2635532299" sldId="270"/>
            <ac:picMk id="4" creationId="{00000000-0000-0000-0000-000000000000}"/>
          </ac:picMkLst>
        </pc:picChg>
      </pc:sldChg>
      <pc:sldChg chg="modSp">
        <pc:chgData name="" userId="" providerId="" clId="Web-{348AD081-63D6-4DFD-9D55-4A9A8D22072B}" dt="2018-03-12T15:42:59.009" v="23"/>
        <pc:sldMkLst>
          <pc:docMk/>
          <pc:sldMk cId="0" sldId="280"/>
        </pc:sldMkLst>
        <pc:spChg chg="mod">
          <ac:chgData name="" userId="" providerId="" clId="Web-{348AD081-63D6-4DFD-9D55-4A9A8D22072B}" dt="2018-03-12T15:42:59.009" v="23"/>
          <ac:spMkLst>
            <pc:docMk/>
            <pc:sldMk cId="0" sldId="280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AE50F6-4A4C-4C1D-B6A4-4966A158B3E7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ED042-BC8C-479D-974C-564FB1F6D8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833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ED042-BC8C-479D-974C-564FB1F6D8CD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367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A7E921-EF41-4BB0-BB29-20691993CA6C}" type="datetimeFigureOut">
              <a:rPr lang="ru-RU" smtClean="0"/>
              <a:pPr>
                <a:defRPr/>
              </a:pPr>
              <a:t>31.01.2019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0F7145A-D4CE-4295-A02C-69BD9ED071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21B06A-B4EE-4E3B-BB10-341A0ABC9F36}" type="datetimeFigureOut">
              <a:rPr lang="ru-RU" smtClean="0"/>
              <a:pPr>
                <a:defRPr/>
              </a:pPr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3820A4-EA23-45C6-989E-8D5C72C54C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566E65-A4B1-4915-B473-AB4D7966200B}" type="datetimeFigureOut">
              <a:rPr lang="ru-RU" smtClean="0"/>
              <a:pPr>
                <a:defRPr/>
              </a:pPr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A39E5E-DF1B-4A87-A69D-7D38C2253D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117D8282-DE7A-46F4-9499-4D11A4D8B94D}" type="datetimeFigureOut">
              <a:rPr lang="ru-RU" smtClean="0"/>
              <a:pPr>
                <a:defRPr/>
              </a:pPr>
              <a:t>31.01.2019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2ED5BCC3-765B-4B30-A8F7-C331BE012D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421BC5-E002-4DEF-8ECB-7772DA76578A}" type="datetimeFigureOut">
              <a:rPr lang="ru-RU" smtClean="0"/>
              <a:pPr>
                <a:defRPr/>
              </a:pPr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06C398-2DF8-449E-8CBD-450848507D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8B01B5-1FA4-4860-9587-FD637DC6ECE0}" type="datetimeFigureOut">
              <a:rPr lang="ru-RU" smtClean="0"/>
              <a:pPr>
                <a:defRPr/>
              </a:pPr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F050BE-F0AC-4704-8D62-23CDA0DE4E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AA06AF-D3CA-4995-92DD-C791B4F4F70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BD8593-4B86-41A5-8F64-6CB60D97D248}" type="datetimeFigureOut">
              <a:rPr lang="ru-RU" smtClean="0"/>
              <a:pPr>
                <a:defRPr/>
              </a:pPr>
              <a:t>31.01.2019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70A863-23AE-44EF-8DD2-EFE49304A6F4}" type="datetimeFigureOut">
              <a:rPr lang="ru-RU" smtClean="0"/>
              <a:pPr>
                <a:defRPr/>
              </a:pPr>
              <a:t>31.01.2019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86679B-2B59-411B-B1CB-A11D76A21D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20EB68-EC8E-4C7A-98C4-01B99E6C1391}" type="datetimeFigureOut">
              <a:rPr lang="ru-RU" smtClean="0"/>
              <a:pPr>
                <a:defRPr/>
              </a:pPr>
              <a:t>31.01.2019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0E31AA-D63B-407B-95A6-1670BB48AB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94B344E9-AA15-4C90-A11E-7ADD19783F99}" type="datetimeFigureOut">
              <a:rPr lang="ru-RU" smtClean="0"/>
              <a:pPr>
                <a:defRPr/>
              </a:pPr>
              <a:t>31.01.2019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57EA517-8B54-483F-ACF0-DAF4AB1784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578C087-7076-4ADC-B406-34A30F4E2E9D}" type="datetimeFigureOut">
              <a:rPr lang="ru-RU" smtClean="0"/>
              <a:pPr>
                <a:defRPr/>
              </a:pPr>
              <a:t>31.01.2019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B3BE782-4545-4BE1-8EFD-2A6CDA8123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1546B02-02E0-45BF-A0DB-D00D26F477D0}" type="datetimeFigureOut">
              <a:rPr lang="ru-RU" smtClean="0"/>
              <a:pPr>
                <a:defRPr/>
              </a:pPr>
              <a:t>31.01.2019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7CF0F99-4E97-4896-9D6E-873F0787A5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260648"/>
            <a:ext cx="8631391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40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43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Крутые  берега  Лучесы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12" y="836712"/>
            <a:ext cx="7956376" cy="50842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67544" y="5958924"/>
            <a:ext cx="8057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Sitka Banner" panose="02000505000000020004" pitchFamily="2" charset="0"/>
              </a:rPr>
              <a:t>Фотография реки Лучесы из архива школьного музея.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Sitka Banner" panose="02000505000000020004" pitchFamily="2" charset="0"/>
              </a:rPr>
              <a:t>Сделана в 1973 году во время второго похода по местам боёв дивизии</a:t>
            </a:r>
            <a:endParaRPr lang="ru-RU" dirty="0">
              <a:solidFill>
                <a:srgbClr val="002060"/>
              </a:solidFill>
              <a:latin typeface="Sitka Banner" panose="02000505000000020004" pitchFamily="2" charset="0"/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7860173" y="404664"/>
            <a:ext cx="914400" cy="914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77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CA54F91-B941-4262-8934-E48657E38E43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124744"/>
            <a:ext cx="7406842" cy="518560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9723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Картина ветерана дивизии </a:t>
            </a:r>
            <a:r>
              <a:rPr lang="ru-RU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Яфаркина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Бориса Кирилловича «Бой на исходе дня 23.06.1944 г.». 1950 г.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630932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Из фондов школьного музея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7956376" y="836712"/>
            <a:ext cx="914400" cy="914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ост через Лучесу из Витебская энциклопед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988446"/>
            <a:ext cx="7416824" cy="525973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116632"/>
            <a:ext cx="6480720" cy="79208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Мост  через реку Лучесу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7884368" y="260648"/>
            <a:ext cx="914400" cy="914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6237312"/>
            <a:ext cx="7457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Фотография военного времени с сайта «Витебская энциклопедия»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5-конечная звезда 7"/>
          <p:cNvSpPr/>
          <p:nvPr/>
        </p:nvSpPr>
        <p:spPr>
          <a:xfrm>
            <a:off x="7956376" y="116632"/>
            <a:ext cx="914400" cy="914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0"/>
            <a:ext cx="8280920" cy="1190592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n w="3200">
                  <a:solidFill>
                    <a:srgbClr val="00B0F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  <a:t>Мосты </a:t>
            </a:r>
            <a:r>
              <a:rPr lang="ru-RU" sz="3600" dirty="0" smtClean="0">
                <a:ln w="3200">
                  <a:solidFill>
                    <a:srgbClr val="00B0F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  <a:t>спасены</a:t>
            </a:r>
            <a:r>
              <a:rPr lang="ru-RU" sz="3600" dirty="0">
                <a:ln w="3200">
                  <a:solidFill>
                    <a:srgbClr val="00B0F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  <a:t>.</a:t>
            </a:r>
            <a:r>
              <a:rPr lang="ru-RU" sz="3600" dirty="0" smtClean="0">
                <a:ln w="3200">
                  <a:solidFill>
                    <a:srgbClr val="00B0F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  <a:t> А вместе с ними сохранены многие солдатские жизни!</a:t>
            </a:r>
            <a:endParaRPr lang="ru-RU" sz="3600" dirty="0">
              <a:ln w="3200">
                <a:solidFill>
                  <a:srgbClr val="00B0F0">
                    <a:alpha val="25000"/>
                  </a:srgbClr>
                </a:solidFill>
                <a:prstDash val="solid"/>
                <a:round/>
              </a:ln>
              <a:solidFill>
                <a:srgbClr val="0070C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124744"/>
            <a:ext cx="3817886" cy="51845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91680" y="6237312"/>
            <a:ext cx="6003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Sitka Banner" panose="02000505000000020004" pitchFamily="2" charset="0"/>
              </a:rPr>
              <a:t>Документы из архива школьного музея</a:t>
            </a:r>
            <a:endParaRPr lang="ru-RU" sz="2400" dirty="0">
              <a:solidFill>
                <a:srgbClr val="002060"/>
              </a:solidFill>
              <a:latin typeface="Sitka Banner" panose="02000505000000020004" pitchFamily="2" charset="0"/>
            </a:endParaRPr>
          </a:p>
        </p:txBody>
      </p:sp>
      <p:pic>
        <p:nvPicPr>
          <p:cNvPr id="9" name="Рисунок 8" descr="IMG_87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124744"/>
            <a:ext cx="3600400" cy="517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5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55776" y="0"/>
            <a:ext cx="4320480" cy="75632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n w="3200">
                  <a:solidFill>
                    <a:srgbClr val="00206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  <a:t>17 июля 1944 </a:t>
            </a:r>
            <a:r>
              <a:rPr lang="ru-RU" dirty="0" smtClean="0">
                <a:ln w="3200">
                  <a:solidFill>
                    <a:srgbClr val="00206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  <a:t>года.</a:t>
            </a:r>
            <a:endParaRPr lang="ru-RU" dirty="0">
              <a:ln w="3200">
                <a:solidFill>
                  <a:srgbClr val="002060">
                    <a:alpha val="25000"/>
                  </a:srgbClr>
                </a:solidFill>
                <a:prstDash val="solid"/>
                <a:round/>
              </a:ln>
              <a:solidFill>
                <a:srgbClr val="0070C0"/>
              </a:solidFill>
            </a:endParaRPr>
          </a:p>
        </p:txBody>
      </p:sp>
      <p:pic>
        <p:nvPicPr>
          <p:cNvPr id="6" name="Содержимое 5" descr="Пленные немцы в Москв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836712"/>
            <a:ext cx="4009942" cy="56083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5220072" y="3645024"/>
            <a:ext cx="312707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Пленные немцы в Москве.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СССР, Москва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РИА Новости архив,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фотограф Михаил Трахман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6" y="4293096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5-конечная звезда 8"/>
          <p:cNvSpPr/>
          <p:nvPr/>
        </p:nvSpPr>
        <p:spPr>
          <a:xfrm>
            <a:off x="7164288" y="692696"/>
            <a:ext cx="1224136" cy="122413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38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profil\Desktop\druginin m 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476672"/>
            <a:ext cx="3834744" cy="52519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30281" y="1844824"/>
            <a:ext cx="4806216" cy="2376264"/>
          </a:xfrm>
        </p:spPr>
        <p:txBody>
          <a:bodyPr>
            <a:noAutofit/>
          </a:bodyPr>
          <a:lstStyle/>
          <a:p>
            <a:pPr algn="ctr"/>
            <a:r>
              <a:rPr lang="ru-RU" sz="2300" dirty="0" smtClean="0">
                <a:ln w="3200">
                  <a:solidFill>
                    <a:srgbClr val="0070C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  <a:t>Комсорг </a:t>
            </a:r>
            <a:br>
              <a:rPr lang="ru-RU" sz="2300" dirty="0" smtClean="0">
                <a:ln w="3200">
                  <a:solidFill>
                    <a:srgbClr val="0070C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</a:br>
            <a:r>
              <a:rPr lang="ru-RU" sz="2300" dirty="0" smtClean="0">
                <a:ln w="3200">
                  <a:solidFill>
                    <a:srgbClr val="0070C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  <a:t>первого  стрелкового  батальона</a:t>
            </a:r>
            <a:br>
              <a:rPr lang="ru-RU" sz="2300" dirty="0" smtClean="0">
                <a:ln w="3200">
                  <a:solidFill>
                    <a:srgbClr val="0070C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</a:br>
            <a:r>
              <a:rPr lang="ru-RU" sz="2300" dirty="0" smtClean="0">
                <a:ln w="3200">
                  <a:solidFill>
                    <a:srgbClr val="0070C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  <a:t>61-го гвардейского стрелкового полка </a:t>
            </a:r>
            <a:br>
              <a:rPr lang="ru-RU" sz="2300" dirty="0" smtClean="0">
                <a:ln w="3200">
                  <a:solidFill>
                    <a:srgbClr val="0070C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</a:br>
            <a:r>
              <a:rPr lang="ru-RU" sz="2300" dirty="0" smtClean="0">
                <a:ln w="3200">
                  <a:solidFill>
                    <a:srgbClr val="0070C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  <a:t>19-й гвардейской стрелковой дивизии</a:t>
            </a:r>
            <a:br>
              <a:rPr lang="ru-RU" sz="2300" dirty="0" smtClean="0">
                <a:ln w="3200">
                  <a:solidFill>
                    <a:srgbClr val="0070C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</a:br>
            <a:r>
              <a:rPr lang="ru-RU" sz="2300" dirty="0" smtClean="0">
                <a:ln w="3200">
                  <a:solidFill>
                    <a:srgbClr val="0070C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  <a:t>Михаил Иванович  Дружинин</a:t>
            </a:r>
            <a:br>
              <a:rPr lang="ru-RU" sz="2300" dirty="0" smtClean="0">
                <a:ln w="3200">
                  <a:solidFill>
                    <a:srgbClr val="0070C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  <a:latin typeface="Sitka Banner"/>
              </a:rPr>
              <a:t> 1945 г.</a:t>
            </a:r>
            <a:r>
              <a:rPr lang="ru-RU" sz="2400" dirty="0" smtClean="0">
                <a:solidFill>
                  <a:srgbClr val="002060"/>
                </a:solidFill>
                <a:latin typeface="Sitka Banner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Sitka Banner"/>
              </a:rPr>
            </a:br>
            <a:endParaRPr lang="ru-RU" sz="2300" dirty="0">
              <a:ln w="3200">
                <a:solidFill>
                  <a:srgbClr val="0070C0">
                    <a:alpha val="25000"/>
                  </a:srgbClr>
                </a:solidFill>
                <a:prstDash val="solid"/>
                <a:round/>
              </a:ln>
              <a:solidFill>
                <a:srgbClr val="0070C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5856452"/>
            <a:ext cx="4355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Sitka Banner"/>
              </a:rPr>
              <a:t>Фотография из архива школьного музея</a:t>
            </a:r>
            <a:endParaRPr lang="ru-RU" sz="1400" dirty="0">
              <a:solidFill>
                <a:srgbClr val="002060"/>
              </a:solidFill>
              <a:latin typeface="Sitka Banner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7776670" y="354360"/>
            <a:ext cx="914400" cy="914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53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 descr="C:\Users\Пользователь\Desktop\Дружинин Михаил Иванович\Дружинин наградной лис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860" y="550866"/>
            <a:ext cx="4258132" cy="6046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Содержимое 1"/>
          <p:cNvSpPr>
            <a:spLocks noGrp="1"/>
          </p:cNvSpPr>
          <p:nvPr>
            <p:ph idx="1"/>
          </p:nvPr>
        </p:nvSpPr>
        <p:spPr>
          <a:xfrm>
            <a:off x="4644008" y="5589240"/>
            <a:ext cx="4104456" cy="72008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Sitka Banner" panose="02000505000000020004" pitchFamily="2" charset="0"/>
              </a:rPr>
              <a:t>ЦАМО.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Sitka Banner" panose="02000505000000020004" pitchFamily="2" charset="0"/>
              </a:rPr>
              <a:t>Наградной лист Дружинина М.И. 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Sitka Banner" panose="02000505000000020004" pitchFamily="2" charset="0"/>
              </a:rPr>
              <a:t>Документ с портала «Память народа»</a:t>
            </a:r>
            <a:endParaRPr lang="ru-RU" sz="1800" b="1" dirty="0">
              <a:solidFill>
                <a:srgbClr val="002060"/>
              </a:solidFill>
              <a:latin typeface="Sitka Banner" panose="02000505000000020004" pitchFamily="2" charset="0"/>
            </a:endParaRPr>
          </a:p>
        </p:txBody>
      </p:sp>
      <p:pic>
        <p:nvPicPr>
          <p:cNvPr id="16388" name="Picture 3" descr="C:\Users\Пользователь\Desktop\mulyazh-zvezdy-geroj-sovetskogo-soyuza-8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700808"/>
            <a:ext cx="3119349" cy="2898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64160" y="78160"/>
            <a:ext cx="8556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дерзость и отвагу при взятии мостов через Лучесу. </a:t>
            </a:r>
            <a:endParaRPr lang="ru-RU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858" r="-72" b="3926"/>
          <a:stretch/>
        </p:blipFill>
        <p:spPr>
          <a:xfrm>
            <a:off x="1403648" y="1340768"/>
            <a:ext cx="5972699" cy="463252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52400"/>
            <a:ext cx="8640960" cy="12192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n w="3200">
                  <a:solidFill>
                    <a:srgbClr val="002060"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</a:rPr>
              <a:t>Легендарный комбат Фёдоров Борис Фёдорович рассказывает о подвиге  комсорга Дружинина </a:t>
            </a:r>
            <a:endParaRPr lang="ru-RU" sz="3600" dirty="0">
              <a:ln w="3200">
                <a:solidFill>
                  <a:srgbClr val="002060">
                    <a:alpha val="25000"/>
                  </a:srgbClr>
                </a:solidFill>
                <a:prstDash val="solid"/>
                <a:round/>
              </a:ln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6021288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Sitka Display" panose="02000505000000020004" pitchFamily="2" charset="0"/>
              </a:rPr>
              <a:t>Станция Замосточье. Командир батальона  Фёдоров Б.Ф. </a:t>
            </a:r>
            <a:r>
              <a:rPr lang="ru-RU" sz="1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1984 г.</a:t>
            </a:r>
            <a:r>
              <a:rPr lang="ru-RU" sz="1400" dirty="0" smtClean="0">
                <a:solidFill>
                  <a:srgbClr val="002060"/>
                </a:solidFill>
                <a:latin typeface="Sitka Display" panose="02000505000000020004" pitchFamily="2" charset="0"/>
              </a:rPr>
              <a:t>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Sitka Display" panose="02000505000000020004" pitchFamily="2" charset="0"/>
              </a:rPr>
              <a:t>Фотография из архива школьного музея.</a:t>
            </a:r>
            <a:endParaRPr lang="ru-RU" sz="1400" dirty="0">
              <a:solidFill>
                <a:srgbClr val="002060"/>
              </a:solidFill>
              <a:latin typeface="Sitka Display" panose="02000505000000020004" pitchFamily="2" charset="0"/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8028384" y="980728"/>
            <a:ext cx="914400" cy="914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27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908720"/>
            <a:ext cx="1977008" cy="260965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51125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Тебя </a:t>
            </a:r>
            <a:r>
              <a:rPr lang="ru-RU" dirty="0">
                <a:solidFill>
                  <a:srgbClr val="002060"/>
                </a:solidFill>
              </a:rPr>
              <a:t>давно на карте я </a:t>
            </a:r>
            <a:r>
              <a:rPr lang="ru-RU" dirty="0" smtClean="0">
                <a:solidFill>
                  <a:srgbClr val="002060"/>
                </a:solidFill>
              </a:rPr>
              <a:t>искал,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Полоска </a:t>
            </a:r>
            <a:r>
              <a:rPr lang="ru-RU" dirty="0">
                <a:solidFill>
                  <a:srgbClr val="002060"/>
                </a:solidFill>
              </a:rPr>
              <a:t>голубая среди леса </a:t>
            </a:r>
            <a:r>
              <a:rPr lang="ru-RU" dirty="0" smtClean="0">
                <a:solidFill>
                  <a:srgbClr val="002060"/>
                </a:solidFill>
              </a:rPr>
              <a:t>–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Простая </a:t>
            </a:r>
            <a:r>
              <a:rPr lang="ru-RU" dirty="0">
                <a:solidFill>
                  <a:srgbClr val="002060"/>
                </a:solidFill>
              </a:rPr>
              <a:t>белорусская </a:t>
            </a:r>
            <a:r>
              <a:rPr lang="ru-RU" dirty="0" smtClean="0">
                <a:solidFill>
                  <a:srgbClr val="002060"/>
                </a:solidFill>
              </a:rPr>
              <a:t>река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С </a:t>
            </a:r>
            <a:r>
              <a:rPr lang="ru-RU" dirty="0">
                <a:solidFill>
                  <a:srgbClr val="002060"/>
                </a:solidFill>
              </a:rPr>
              <a:t>красивым строгим именем Лучеса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endParaRPr lang="ru-RU" sz="800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	</a:t>
            </a:r>
            <a:r>
              <a:rPr lang="ru-RU" dirty="0" smtClean="0">
                <a:solidFill>
                  <a:srgbClr val="002060"/>
                </a:solidFill>
              </a:rPr>
              <a:t>	Мы </a:t>
            </a:r>
            <a:r>
              <a:rPr lang="ru-RU" dirty="0">
                <a:solidFill>
                  <a:srgbClr val="002060"/>
                </a:solidFill>
              </a:rPr>
              <a:t>на рассвете встали пред тобой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	Ты </a:t>
            </a:r>
            <a:r>
              <a:rPr lang="ru-RU" dirty="0">
                <a:solidFill>
                  <a:srgbClr val="002060"/>
                </a:solidFill>
              </a:rPr>
              <a:t>нас ждала, как может ждать невеста</a:t>
            </a:r>
            <a:r>
              <a:rPr lang="ru-RU" dirty="0" smtClean="0">
                <a:solidFill>
                  <a:srgbClr val="002060"/>
                </a:solidFill>
              </a:rPr>
              <a:t>;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	И </a:t>
            </a:r>
            <a:r>
              <a:rPr lang="ru-RU" dirty="0">
                <a:solidFill>
                  <a:srgbClr val="002060"/>
                </a:solidFill>
              </a:rPr>
              <a:t>мы вели здесь долгий </a:t>
            </a:r>
            <a:r>
              <a:rPr lang="ru-RU" dirty="0" smtClean="0">
                <a:solidFill>
                  <a:srgbClr val="002060"/>
                </a:solidFill>
              </a:rPr>
              <a:t>и смертный </a:t>
            </a:r>
            <a:r>
              <a:rPr lang="ru-RU" dirty="0">
                <a:solidFill>
                  <a:srgbClr val="002060"/>
                </a:solidFill>
              </a:rPr>
              <a:t>бой,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	Чтоб </a:t>
            </a:r>
            <a:r>
              <a:rPr lang="ru-RU" dirty="0">
                <a:solidFill>
                  <a:srgbClr val="002060"/>
                </a:solidFill>
              </a:rPr>
              <a:t>ты была свободною, Лучеса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endParaRPr lang="ru-RU" sz="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			И в память тех, кто в росную траву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		Упал навек, свой долг отдавши честно,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		Я будущую дочку назову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		Твоим прекрасным именем, Лучеса.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260648"/>
            <a:ext cx="7859216" cy="756320"/>
          </a:xfrm>
        </p:spPr>
        <p:txBody>
          <a:bodyPr/>
          <a:lstStyle/>
          <a:p>
            <a:r>
              <a:rPr lang="ru-RU" dirty="0">
                <a:ln w="3200">
                  <a:solidFill>
                    <a:srgbClr val="FF000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  <a:t>Поэт-фронтовик Георгий </a:t>
            </a:r>
            <a:r>
              <a:rPr lang="ru-RU" dirty="0" smtClean="0">
                <a:ln w="3200">
                  <a:solidFill>
                    <a:srgbClr val="FF000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  <a:t>Ушков</a:t>
            </a:r>
            <a:endParaRPr lang="ru-RU" dirty="0">
              <a:ln w="3200">
                <a:solidFill>
                  <a:srgbClr val="FF0000">
                    <a:alpha val="25000"/>
                  </a:srgbClr>
                </a:solidFill>
                <a:prstDash val="solid"/>
                <a:round/>
              </a:ln>
              <a:solidFill>
                <a:srgbClr val="0070C0"/>
              </a:solidFill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8316416" y="620688"/>
            <a:ext cx="662880" cy="653752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17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/>
          </p:cNvSpPr>
          <p:nvPr>
            <p:ph idx="1"/>
          </p:nvPr>
        </p:nvSpPr>
        <p:spPr>
          <a:xfrm>
            <a:off x="251520" y="1916832"/>
            <a:ext cx="9036496" cy="4678363"/>
          </a:xfrm>
        </p:spPr>
        <p:txBody>
          <a:bodyPr/>
          <a:lstStyle/>
          <a:p>
            <a:r>
              <a:rPr lang="ru-RU" sz="2200" dirty="0">
                <a:solidFill>
                  <a:srgbClr val="FF0000"/>
                </a:solidFill>
                <a:latin typeface="Arial" charset="0"/>
              </a:rPr>
              <a:t>Медаль «Золотая Звезда</a:t>
            </a:r>
            <a:r>
              <a:rPr lang="ru-RU" sz="2200" dirty="0" smtClean="0">
                <a:solidFill>
                  <a:srgbClr val="FF0000"/>
                </a:solidFill>
                <a:latin typeface="Arial" charset="0"/>
              </a:rPr>
              <a:t>» с вручением ордена Ленина</a:t>
            </a:r>
            <a:r>
              <a:rPr lang="ru-RU" sz="2200" dirty="0">
                <a:solidFill>
                  <a:srgbClr val="000066"/>
                </a:solidFill>
                <a:latin typeface="Arial" charset="0"/>
              </a:rPr>
              <a:t> (1945);</a:t>
            </a:r>
          </a:p>
          <a:p>
            <a:r>
              <a:rPr lang="ru-RU" sz="2200" dirty="0">
                <a:solidFill>
                  <a:srgbClr val="FF0000"/>
                </a:solidFill>
                <a:latin typeface="Arial" charset="0"/>
              </a:rPr>
              <a:t>орден Октябрьской Революции</a:t>
            </a:r>
            <a:r>
              <a:rPr lang="ru-RU" sz="2200" dirty="0">
                <a:solidFill>
                  <a:srgbClr val="000066"/>
                </a:solidFill>
                <a:latin typeface="Arial" charset="0"/>
              </a:rPr>
              <a:t> (1980);</a:t>
            </a:r>
          </a:p>
          <a:p>
            <a:r>
              <a:rPr lang="ru-RU" sz="2200" dirty="0">
                <a:solidFill>
                  <a:srgbClr val="FF0000"/>
                </a:solidFill>
                <a:latin typeface="Arial" charset="0"/>
              </a:rPr>
              <a:t>два ордена Отечественной войны</a:t>
            </a:r>
            <a:r>
              <a:rPr lang="ru-RU" sz="2200" dirty="0">
                <a:solidFill>
                  <a:srgbClr val="000066"/>
                </a:solidFill>
                <a:latin typeface="Arial" charset="0"/>
              </a:rPr>
              <a:t> 1 степени (1945, 1985);</a:t>
            </a:r>
          </a:p>
          <a:p>
            <a:r>
              <a:rPr lang="ru-RU" sz="2200" dirty="0">
                <a:solidFill>
                  <a:srgbClr val="FF0000"/>
                </a:solidFill>
                <a:latin typeface="Arial" charset="0"/>
              </a:rPr>
              <a:t>орден Отечественной войны</a:t>
            </a:r>
            <a:r>
              <a:rPr lang="ru-RU" sz="2200" dirty="0">
                <a:solidFill>
                  <a:srgbClr val="000066"/>
                </a:solidFill>
                <a:latin typeface="Arial" charset="0"/>
              </a:rPr>
              <a:t> 2 степени (1944);</a:t>
            </a:r>
          </a:p>
          <a:p>
            <a:r>
              <a:rPr lang="ru-RU" sz="2200" dirty="0">
                <a:solidFill>
                  <a:srgbClr val="FF0000"/>
                </a:solidFill>
                <a:latin typeface="Arial" charset="0"/>
              </a:rPr>
              <a:t>орден Трудового Красного Знамени </a:t>
            </a:r>
            <a:r>
              <a:rPr lang="ru-RU" sz="2200" dirty="0">
                <a:solidFill>
                  <a:srgbClr val="000066"/>
                </a:solidFill>
                <a:latin typeface="Arial" charset="0"/>
              </a:rPr>
              <a:t>(1966);</a:t>
            </a:r>
          </a:p>
          <a:p>
            <a:r>
              <a:rPr lang="ru-RU" sz="2200" dirty="0">
                <a:solidFill>
                  <a:srgbClr val="FF0000"/>
                </a:solidFill>
                <a:latin typeface="Arial" charset="0"/>
              </a:rPr>
              <a:t>три</a:t>
            </a:r>
            <a:r>
              <a:rPr lang="ru-RU" sz="2200" dirty="0">
                <a:solidFill>
                  <a:srgbClr val="000066"/>
                </a:solidFill>
                <a:latin typeface="Arial" charset="0"/>
              </a:rPr>
              <a:t> </a:t>
            </a:r>
            <a:r>
              <a:rPr lang="ru-RU" sz="2200" dirty="0">
                <a:solidFill>
                  <a:srgbClr val="FF0000"/>
                </a:solidFill>
                <a:latin typeface="Arial" charset="0"/>
              </a:rPr>
              <a:t>ордена Красной Звезды</a:t>
            </a:r>
            <a:r>
              <a:rPr lang="ru-RU" sz="2200" dirty="0">
                <a:solidFill>
                  <a:srgbClr val="000066"/>
                </a:solidFill>
                <a:latin typeface="Arial" charset="0"/>
              </a:rPr>
              <a:t> (1945, 1954, 1976);</a:t>
            </a:r>
          </a:p>
          <a:p>
            <a:r>
              <a:rPr lang="ru-RU" sz="2200" dirty="0">
                <a:solidFill>
                  <a:srgbClr val="FF0000"/>
                </a:solidFill>
                <a:latin typeface="Arial" charset="0"/>
              </a:rPr>
              <a:t>орден «За службу Родине в Вооружённых Силах </a:t>
            </a:r>
            <a:r>
              <a:rPr lang="ru-RU" sz="2200" dirty="0" smtClean="0">
                <a:solidFill>
                  <a:srgbClr val="FF0000"/>
                </a:solidFill>
                <a:latin typeface="Arial" charset="0"/>
              </a:rPr>
              <a:t>СССР»</a:t>
            </a:r>
            <a:r>
              <a:rPr lang="ru-RU" sz="2200" dirty="0" smtClean="0">
                <a:solidFill>
                  <a:srgbClr val="000066"/>
                </a:solidFill>
                <a:latin typeface="Arial" charset="0"/>
              </a:rPr>
              <a:t> (1976);</a:t>
            </a:r>
          </a:p>
          <a:p>
            <a:r>
              <a:rPr lang="ru-RU" sz="2200" dirty="0" smtClean="0">
                <a:solidFill>
                  <a:srgbClr val="000066"/>
                </a:solidFill>
                <a:latin typeface="Arial" charset="0"/>
              </a:rPr>
              <a:t>медали;</a:t>
            </a:r>
          </a:p>
          <a:p>
            <a:r>
              <a:rPr lang="ru-RU" sz="2200" dirty="0" smtClean="0">
                <a:solidFill>
                  <a:srgbClr val="000066"/>
                </a:solidFill>
                <a:latin typeface="Arial" charset="0"/>
              </a:rPr>
              <a:t>иностранные ордена.</a:t>
            </a:r>
          </a:p>
          <a:p>
            <a:endParaRPr lang="ru-RU" sz="2200" dirty="0">
              <a:solidFill>
                <a:srgbClr val="000066"/>
              </a:solidFill>
            </a:endParaRPr>
          </a:p>
        </p:txBody>
      </p:sp>
      <p:sp>
        <p:nvSpPr>
          <p:cNvPr id="24578" name="Rectangle 2"/>
          <p:cNvSpPr>
            <a:spLocks noGrp="1"/>
          </p:cNvSpPr>
          <p:nvPr>
            <p:ph type="title"/>
          </p:nvPr>
        </p:nvSpPr>
        <p:spPr bwMode="auto">
          <a:xfrm>
            <a:off x="107504" y="332656"/>
            <a:ext cx="8784976" cy="1117153"/>
          </a:xfrm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600" dirty="0" smtClean="0">
                <a:ln>
                  <a:noFill/>
                </a:ln>
                <a:solidFill>
                  <a:srgbClr val="0070C0"/>
                </a:solidFill>
                <a:effectLst/>
                <a:latin typeface="Century" pitchFamily="18" charset="0"/>
              </a:rPr>
              <a:t>Награды</a:t>
            </a:r>
            <a:br>
              <a:rPr lang="ru-RU" sz="3600" dirty="0" smtClean="0">
                <a:ln>
                  <a:noFill/>
                </a:ln>
                <a:solidFill>
                  <a:srgbClr val="0070C0"/>
                </a:solidFill>
                <a:effectLst/>
                <a:latin typeface="Century" pitchFamily="18" charset="0"/>
              </a:rPr>
            </a:br>
            <a:r>
              <a:rPr lang="ru-RU" sz="3600" dirty="0" smtClean="0">
                <a:ln>
                  <a:noFill/>
                </a:ln>
                <a:solidFill>
                  <a:srgbClr val="0070C0"/>
                </a:solidFill>
                <a:effectLst/>
                <a:latin typeface="Century" pitchFamily="18" charset="0"/>
              </a:rPr>
              <a:t>Михаила Ивановича Дружинина</a:t>
            </a:r>
            <a:endParaRPr lang="ru-RU" sz="3600" dirty="0">
              <a:ln>
                <a:noFill/>
              </a:ln>
              <a:solidFill>
                <a:srgbClr val="0070C0"/>
              </a:solidFill>
              <a:effectLst/>
              <a:latin typeface="Century" pitchFamily="18" charset="0"/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7884368" y="188640"/>
            <a:ext cx="1130424" cy="108012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7524131" cy="2328044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000" dirty="0">
              <a:solidFill>
                <a:schemeClr val="tx1"/>
              </a:solidFill>
            </a:endParaRPr>
          </a:p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Работу выполнили учащиеся 8б класса: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Астанина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Дарья,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Барциц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Давид,  Соловьёва Анна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Руководители: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истории Полтанов Анатолий Григорьевич,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 Полтанова Людмила Евгеньевна</a:t>
            </a:r>
          </a:p>
          <a:p>
            <a:pPr algn="r" fontAlgn="auto">
              <a:spcAft>
                <a:spcPts val="0"/>
              </a:spcAft>
              <a:defRPr/>
            </a:pP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348880"/>
            <a:ext cx="8305800" cy="1152128"/>
          </a:xfrm>
        </p:spPr>
        <p:txBody>
          <a:bodyPr>
            <a:normAutofit/>
            <a:scene3d>
              <a:camera prst="obliqueBottomLeft"/>
              <a:lightRig rig="threePt" dir="t"/>
            </a:scene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i="1" dirty="0">
                <a:solidFill>
                  <a:srgbClr val="0070C0"/>
                </a:solidFill>
              </a:rPr>
              <a:t>Комсорг Дружинин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71192" y="692696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 автономное  общеобразовательное учреждение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средняя общеобразовательная школа  №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32г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Томска</a:t>
            </a:r>
          </a:p>
        </p:txBody>
      </p:sp>
      <p:pic>
        <p:nvPicPr>
          <p:cNvPr id="5" name="Рисунок 4" descr="Логотип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1542415" cy="153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88640"/>
            <a:ext cx="8219256" cy="1844824"/>
          </a:xfrm>
        </p:spPr>
        <p:txBody>
          <a:bodyPr/>
          <a:lstStyle/>
          <a:p>
            <a:r>
              <a:rPr lang="ru-RU" sz="2300" dirty="0">
                <a:solidFill>
                  <a:srgbClr val="0070C0"/>
                </a:solidFill>
              </a:rPr>
              <a:t>Генерал-полковник (1978</a:t>
            </a:r>
            <a:r>
              <a:rPr lang="ru-RU" sz="2300" dirty="0" smtClean="0">
                <a:solidFill>
                  <a:srgbClr val="0070C0"/>
                </a:solidFill>
              </a:rPr>
              <a:t>)</a:t>
            </a:r>
            <a:endParaRPr lang="ru-RU" sz="2300" dirty="0">
              <a:solidFill>
                <a:srgbClr val="0070C0"/>
              </a:solidFill>
            </a:endParaRPr>
          </a:p>
          <a:p>
            <a:r>
              <a:rPr lang="ru-RU" sz="2300" dirty="0">
                <a:solidFill>
                  <a:srgbClr val="0070C0"/>
                </a:solidFill>
              </a:rPr>
              <a:t>Кандидат в члены ЦК КПСС (1981</a:t>
            </a:r>
            <a:r>
              <a:rPr lang="ru-RU" sz="2300" dirty="0" smtClean="0">
                <a:solidFill>
                  <a:srgbClr val="0070C0"/>
                </a:solidFill>
              </a:rPr>
              <a:t>)</a:t>
            </a:r>
            <a:endParaRPr lang="ru-RU" sz="2300" dirty="0">
              <a:solidFill>
                <a:srgbClr val="0070C0"/>
              </a:solidFill>
            </a:endParaRPr>
          </a:p>
          <a:p>
            <a:r>
              <a:rPr lang="ru-RU" sz="2300" dirty="0">
                <a:solidFill>
                  <a:srgbClr val="0070C0"/>
                </a:solidFill>
              </a:rPr>
              <a:t>Депутат Верховного Совета РСФСР </a:t>
            </a:r>
          </a:p>
          <a:p>
            <a:r>
              <a:rPr lang="ru-RU" sz="2300" dirty="0">
                <a:solidFill>
                  <a:srgbClr val="0070C0"/>
                </a:solidFill>
              </a:rPr>
              <a:t>Почётный гражданин города Витебска</a:t>
            </a:r>
          </a:p>
          <a:p>
            <a:endParaRPr lang="ru-RU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7308304" y="476672"/>
            <a:ext cx="914400" cy="914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6165304"/>
            <a:ext cx="7704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Среди однополчан. Москва, 1991 г. Фотография из фондов школьного музея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027" name="Picture 3" descr="C:\Users\user\Documents\01 Музей\01 Личный состав\01 Личный состав Сканы\Дружинин Михаил Иванович\Мы с Дружининым в Москве 19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916832"/>
            <a:ext cx="5904656" cy="42540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55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 marL="0" indent="0">
              <a:buNone/>
            </a:pPr>
            <a:endParaRPr lang="ru-RU" sz="2400" dirty="0"/>
          </a:p>
          <a:p>
            <a:endParaRPr lang="ru-RU" sz="2400" dirty="0"/>
          </a:p>
        </p:txBody>
      </p:sp>
      <p:sp>
        <p:nvSpPr>
          <p:cNvPr id="26626" name="Rectangle 2"/>
          <p:cNvSpPr>
            <a:spLocks noGrp="1"/>
          </p:cNvSpPr>
          <p:nvPr>
            <p:ph type="title"/>
          </p:nvPr>
        </p:nvSpPr>
        <p:spPr bwMode="auto">
          <a:xfrm>
            <a:off x="539552" y="188641"/>
            <a:ext cx="7488436" cy="576064"/>
          </a:xfrm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dirty="0">
                <a:ln>
                  <a:noFill/>
                </a:ln>
                <a:solidFill>
                  <a:srgbClr val="000066"/>
                </a:solidFill>
                <a:effectLst/>
              </a:rPr>
              <a:t>Подвиг твой переживет века…</a:t>
            </a:r>
          </a:p>
        </p:txBody>
      </p:sp>
      <p:pic>
        <p:nvPicPr>
          <p:cNvPr id="26628" name="Picture 4" descr="Кунцевское кладбищ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052736"/>
            <a:ext cx="3197896" cy="4320480"/>
          </a:xfrm>
          <a:prstGeom prst="rect">
            <a:avLst/>
          </a:prstGeom>
          <a:noFill/>
        </p:spPr>
      </p:pic>
      <p:sp>
        <p:nvSpPr>
          <p:cNvPr id="3" name="5-конечная звезда 2"/>
          <p:cNvSpPr/>
          <p:nvPr/>
        </p:nvSpPr>
        <p:spPr>
          <a:xfrm>
            <a:off x="8027988" y="260350"/>
            <a:ext cx="914400" cy="9144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64704"/>
            <a:ext cx="3610744" cy="51226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6021288"/>
            <a:ext cx="45234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</a:rPr>
              <a:t>Генерал-полковник, Герой Советского Союза Дружинин М.И.</a:t>
            </a:r>
          </a:p>
          <a:p>
            <a:pPr algn="ctr"/>
            <a:r>
              <a:rPr lang="ru-RU" sz="1200" dirty="0" smtClean="0">
                <a:solidFill>
                  <a:srgbClr val="002060"/>
                </a:solidFill>
              </a:rPr>
              <a:t>Фотография из архива </a:t>
            </a:r>
            <a:r>
              <a:rPr lang="ru-RU" sz="1200" dirty="0" smtClean="0">
                <a:solidFill>
                  <a:srgbClr val="002060"/>
                </a:solidFill>
              </a:rPr>
              <a:t>школьного </a:t>
            </a:r>
            <a:r>
              <a:rPr lang="ru-RU" sz="1200" dirty="0" smtClean="0">
                <a:solidFill>
                  <a:srgbClr val="002060"/>
                </a:solidFill>
              </a:rPr>
              <a:t>музея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5445224"/>
            <a:ext cx="4421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002060"/>
                </a:solidFill>
              </a:rPr>
              <a:t>Могила Дружинина М.И. на Кунцевском кладбище Москвы.</a:t>
            </a:r>
          </a:p>
          <a:p>
            <a:pPr algn="ctr"/>
            <a:r>
              <a:rPr lang="ru-RU" sz="1200" dirty="0" smtClean="0">
                <a:solidFill>
                  <a:srgbClr val="002060"/>
                </a:solidFill>
              </a:rPr>
              <a:t>Фотография с сайта </a:t>
            </a:r>
            <a:r>
              <a:rPr lang="ru-RU" sz="1200" dirty="0" err="1" smtClean="0">
                <a:solidFill>
                  <a:srgbClr val="002060"/>
                </a:solidFill>
              </a:rPr>
              <a:t>Википедия</a:t>
            </a:r>
            <a:endParaRPr lang="ru-RU" sz="1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/>
          </p:cNvSpPr>
          <p:nvPr>
            <p:ph idx="1"/>
          </p:nvPr>
        </p:nvSpPr>
        <p:spPr>
          <a:xfrm>
            <a:off x="251520" y="1124744"/>
            <a:ext cx="8892480" cy="504056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Литература и источники:</a:t>
            </a:r>
          </a:p>
          <a:p>
            <a:pPr marL="457200" indent="-457200">
              <a:buFont typeface="+mj-lt"/>
              <a:buAutoNum type="arabicPeriod"/>
              <a:tabLst>
                <a:tab pos="295275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Герои Советского Союза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.-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М.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Военное издательство, 1987</a:t>
            </a:r>
            <a:endParaRPr lang="en-US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  <a:tabLst>
                <a:tab pos="295275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Дружинин М.И. Мужают юноши в строю. - М.: Изд. ДОСААФ СССР, 1986</a:t>
            </a:r>
            <a:endParaRPr lang="en-US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  <a:tabLst>
                <a:tab pos="295275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Архив музея Боевой славы 19 гвардейской стрелковой дивизии.</a:t>
            </a:r>
            <a:r>
              <a:rPr lang="fi-FI" sz="1600" dirty="0" smtClean="0">
                <a:solidFill>
                  <a:schemeClr val="bg1"/>
                </a:solidFill>
              </a:rPr>
              <a:t> Ф. 2, д.</a:t>
            </a:r>
            <a:r>
              <a:rPr lang="ru-RU" sz="1600" dirty="0" smtClean="0">
                <a:solidFill>
                  <a:schemeClr val="bg1"/>
                </a:solidFill>
              </a:rPr>
              <a:t> 10</a:t>
            </a:r>
          </a:p>
          <a:p>
            <a:pPr marL="457200" indent="-457200">
              <a:buFont typeface="+mj-lt"/>
              <a:buAutoNum type="arabicPeriod"/>
              <a:tabLst>
                <a:tab pos="2952750" algn="l"/>
              </a:tabLst>
            </a:pPr>
            <a:r>
              <a:rPr lang="ru-RU" sz="1600" dirty="0" smtClean="0">
                <a:solidFill>
                  <a:schemeClr val="bg1"/>
                </a:solidFill>
              </a:rPr>
              <a:t>ЦАМО. </a:t>
            </a:r>
            <a:r>
              <a:rPr lang="fi-FI" sz="1600" dirty="0" smtClean="0">
                <a:solidFill>
                  <a:schemeClr val="bg1"/>
                </a:solidFill>
              </a:rPr>
              <a:t>Ф. </a:t>
            </a:r>
            <a:r>
              <a:rPr lang="ru-RU" sz="1600" dirty="0" smtClean="0">
                <a:solidFill>
                  <a:schemeClr val="bg1"/>
                </a:solidFill>
              </a:rPr>
              <a:t>33</a:t>
            </a:r>
            <a:r>
              <a:rPr lang="fi-FI" sz="1600" dirty="0" smtClean="0">
                <a:solidFill>
                  <a:schemeClr val="bg1"/>
                </a:solidFill>
              </a:rPr>
              <a:t>, on.</a:t>
            </a:r>
            <a:r>
              <a:rPr lang="ru-RU" sz="1600" dirty="0" smtClean="0">
                <a:solidFill>
                  <a:schemeClr val="bg1"/>
                </a:solidFill>
              </a:rPr>
              <a:t> 686196</a:t>
            </a:r>
            <a:r>
              <a:rPr lang="fi-FI" sz="1600" dirty="0" smtClean="0">
                <a:solidFill>
                  <a:schemeClr val="bg1"/>
                </a:solidFill>
              </a:rPr>
              <a:t>, д. </a:t>
            </a:r>
            <a:r>
              <a:rPr lang="ru-RU" sz="1600" dirty="0" smtClean="0">
                <a:solidFill>
                  <a:schemeClr val="bg1"/>
                </a:solidFill>
              </a:rPr>
              <a:t>1439 – по данным сайта «Память народа»</a:t>
            </a:r>
          </a:p>
          <a:p>
            <a:pPr marL="457200" indent="-457200">
              <a:buFont typeface="+mj-lt"/>
              <a:buAutoNum type="arabicPeriod"/>
              <a:tabLst>
                <a:tab pos="295275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Дружинин М.И. Идём в атаку мы, руднянцы.//Красное знамя.-1981.-1авг.</a:t>
            </a:r>
          </a:p>
          <a:p>
            <a:pPr marL="457200" indent="-457200">
              <a:buFont typeface="+mj-lt"/>
              <a:buAutoNum type="arabicPeriod"/>
              <a:tabLst>
                <a:tab pos="295275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Память народа. Информационный интернет-проект </a:t>
            </a:r>
            <a:r>
              <a:rPr lang="en-US" sz="1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https://pamyat-naroda.ru</a:t>
            </a:r>
            <a:endParaRPr lang="ru-RU" sz="16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  <a:tabLst>
                <a:tab pos="295275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Интернет-проект Герои страны </a:t>
            </a:r>
            <a:r>
              <a:rPr lang="en-US" sz="1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www.warheroes.ru</a:t>
            </a:r>
            <a:endParaRPr lang="ru-RU" sz="16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  <a:tabLst>
                <a:tab pos="295275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Интернет-портал «Музей 19-й гвардейской стрелковой дивизии» </a:t>
            </a:r>
            <a:r>
              <a:rPr lang="en-US" sz="1600" u="sng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http://museum19.tom.ru</a:t>
            </a:r>
            <a:endParaRPr lang="ru-RU" u="sng" dirty="0" smtClean="0">
              <a:solidFill>
                <a:srgbClr val="000066"/>
              </a:solidFill>
            </a:endParaRPr>
          </a:p>
          <a:p>
            <a:pPr marL="457200" indent="-457200">
              <a:buFont typeface="+mj-lt"/>
              <a:buAutoNum type="arabicPeriod"/>
              <a:tabLst>
                <a:tab pos="2952750" algn="l"/>
              </a:tabLst>
            </a:pPr>
            <a:r>
              <a:rPr lang="ru-RU" sz="1600" dirty="0" smtClean="0">
                <a:solidFill>
                  <a:schemeClr val="bg1"/>
                </a:solidFill>
              </a:rPr>
              <a:t>Свободная энциклопедия </a:t>
            </a:r>
            <a:r>
              <a:rPr lang="ru-RU" sz="1600" dirty="0" err="1" smtClean="0">
                <a:solidFill>
                  <a:schemeClr val="bg1"/>
                </a:solidFill>
              </a:rPr>
              <a:t>ВикипедиЯ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en-US" sz="1600" u="sng" dirty="0" smtClean="0">
                <a:solidFill>
                  <a:srgbClr val="002060"/>
                </a:solidFill>
              </a:rPr>
              <a:t>https://ru.wikipedia.org</a:t>
            </a:r>
            <a:endParaRPr lang="ru-RU" sz="1600" u="sng" dirty="0" smtClean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  <a:tabLst>
                <a:tab pos="295275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Интернет-портал Витебская энциклопедия </a:t>
            </a:r>
            <a:r>
              <a:rPr lang="en-US" sz="1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http://www.evitebsk.com/wiki/</a:t>
            </a:r>
            <a:endParaRPr lang="ru-RU" sz="1600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  <a:tabLst>
                <a:tab pos="2952750" algn="l"/>
              </a:tabLst>
            </a:pPr>
            <a:r>
              <a:rPr lang="ru-RU" sz="1600" dirty="0" smtClean="0">
                <a:solidFill>
                  <a:schemeClr val="bg1"/>
                </a:solidFill>
              </a:rPr>
              <a:t>В работе использованы фотографии из общедоступного  </a:t>
            </a:r>
            <a:r>
              <a:rPr lang="ru-RU" sz="1600" dirty="0" err="1" smtClean="0">
                <a:solidFill>
                  <a:schemeClr val="bg1"/>
                </a:solidFill>
              </a:rPr>
              <a:t>фотобанка</a:t>
            </a:r>
            <a:r>
              <a:rPr lang="ru-RU" sz="1600" dirty="0" smtClean="0">
                <a:solidFill>
                  <a:schemeClr val="bg1"/>
                </a:solidFill>
              </a:rPr>
              <a:t>  «</a:t>
            </a:r>
            <a:r>
              <a:rPr lang="ru-RU" sz="1600" dirty="0" err="1" smtClean="0">
                <a:solidFill>
                  <a:schemeClr val="bg1"/>
                </a:solidFill>
              </a:rPr>
              <a:t>Яндекс</a:t>
            </a:r>
            <a:r>
              <a:rPr lang="ru-RU" sz="1600" dirty="0" smtClean="0">
                <a:solidFill>
                  <a:schemeClr val="bg1"/>
                </a:solidFill>
              </a:rPr>
              <a:t> картинки»</a:t>
            </a:r>
          </a:p>
          <a:p>
            <a:pPr marL="457200" indent="-457200">
              <a:buFont typeface="+mj-lt"/>
              <a:buAutoNum type="arabicPeriod"/>
              <a:tabLst>
                <a:tab pos="2952750" algn="l"/>
              </a:tabLst>
            </a:pPr>
            <a:r>
              <a:rPr lang="ru-RU" sz="1600" dirty="0" smtClean="0">
                <a:solidFill>
                  <a:schemeClr val="bg1"/>
                </a:solidFill>
              </a:rPr>
              <a:t>В работе использовано стихотворение </a:t>
            </a:r>
            <a:r>
              <a:rPr lang="ru-RU" sz="1600" dirty="0" err="1" smtClean="0">
                <a:solidFill>
                  <a:schemeClr val="bg1"/>
                </a:solidFill>
              </a:rPr>
              <a:t>Ушкова</a:t>
            </a:r>
            <a:r>
              <a:rPr lang="ru-RU" sz="1600" dirty="0" smtClean="0">
                <a:solidFill>
                  <a:schemeClr val="bg1"/>
                </a:solidFill>
              </a:rPr>
              <a:t> Георгия Алексеевича, текст взят с сайта «Победа. Витебск» </a:t>
            </a:r>
            <a:r>
              <a:rPr lang="en-US" sz="1600" dirty="0" smtClean="0">
                <a:solidFill>
                  <a:schemeClr val="bg1"/>
                </a:solidFill>
              </a:rPr>
              <a:t>www.pobeda.witebsk.by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27650" name="Rectangle 2"/>
          <p:cNvSpPr>
            <a:spLocks noGrp="1"/>
          </p:cNvSpPr>
          <p:nvPr>
            <p:ph type="title"/>
          </p:nvPr>
        </p:nvSpPr>
        <p:spPr bwMode="auto">
          <a:xfrm>
            <a:off x="467544" y="188640"/>
            <a:ext cx="8229600" cy="864095"/>
          </a:xfrm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4800" b="1" i="1" dirty="0">
                <a:ln>
                  <a:noFill/>
                </a:ln>
                <a:solidFill>
                  <a:srgbClr val="002060"/>
                </a:solidFill>
                <a:effectLst/>
              </a:rPr>
              <a:t>Спасибо за внимание!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31640" y="5877272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Приглашаем на экскурсию в наш музей!</a:t>
            </a:r>
            <a:endParaRPr lang="ru-RU" sz="2400" dirty="0"/>
          </a:p>
        </p:txBody>
      </p:sp>
      <p:sp>
        <p:nvSpPr>
          <p:cNvPr id="6" name="5-конечная звезда 5"/>
          <p:cNvSpPr/>
          <p:nvPr/>
        </p:nvSpPr>
        <p:spPr>
          <a:xfrm>
            <a:off x="8028384" y="188640"/>
            <a:ext cx="914400" cy="914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07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152400"/>
            <a:ext cx="7056784" cy="612304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«Комсомольцы-добровольцы…»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08720"/>
            <a:ext cx="7128792" cy="52277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5-конечная звезда 5"/>
          <p:cNvSpPr/>
          <p:nvPr/>
        </p:nvSpPr>
        <p:spPr>
          <a:xfrm>
            <a:off x="8028384" y="260648"/>
            <a:ext cx="914400" cy="914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6237312"/>
            <a:ext cx="5515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Автор плаката</a:t>
            </a:r>
            <a:r>
              <a:rPr lang="ru-RU" dirty="0" smtClean="0">
                <a:solidFill>
                  <a:srgbClr val="002060"/>
                </a:solidFill>
              </a:rPr>
              <a:t>: Мальцев Пётр Тарасович. 1941 г.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6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08720"/>
            <a:ext cx="7687873" cy="525658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Приём заявлений на фронт</a:t>
            </a:r>
          </a:p>
        </p:txBody>
      </p:sp>
      <p:sp>
        <p:nvSpPr>
          <p:cNvPr id="6" name="5-конечная звезда 5"/>
          <p:cNvSpPr/>
          <p:nvPr/>
        </p:nvSpPr>
        <p:spPr>
          <a:xfrm>
            <a:off x="8100392" y="260648"/>
            <a:ext cx="914400" cy="914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6165304"/>
            <a:ext cx="79896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2060"/>
                </a:solidFill>
              </a:rPr>
              <a:t>Добровольцы Ленинградского станкостроительного завода им. Свердлова подают заявления о зачислении их на фронт.</a:t>
            </a:r>
          </a:p>
          <a:p>
            <a:pPr algn="ctr"/>
            <a:r>
              <a:rPr lang="ru-RU" sz="1000" b="1" dirty="0" smtClean="0">
                <a:solidFill>
                  <a:srgbClr val="002060"/>
                </a:solidFill>
              </a:rPr>
              <a:t>3 июля 1941 г.  Фотограф Михаил  Анатольевич Трахман (1918-1976)</a:t>
            </a:r>
            <a:endParaRPr lang="ru-RU" sz="1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80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60B1292F-D10E-41EE-A0D8-ED61B8A329F0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628800"/>
            <a:ext cx="3888432" cy="466083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16632"/>
            <a:ext cx="8839200" cy="1424995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Героев </a:t>
            </a:r>
            <a:r>
              <a:rPr lang="ru-RU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Советского Союза есть имена воинов 19 гвардейской стрелковой дивизии</a:t>
            </a:r>
          </a:p>
        </p:txBody>
      </p:sp>
      <p:pic>
        <p:nvPicPr>
          <p:cNvPr id="8" name="Рисунок 7" descr="D98271EC-883B-4BAF-BC1A-15C74E778DC9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628800"/>
            <a:ext cx="2952328" cy="4695515"/>
          </a:xfrm>
          <a:prstGeom prst="rect">
            <a:avLst/>
          </a:prstGeom>
        </p:spPr>
      </p:pic>
      <p:sp>
        <p:nvSpPr>
          <p:cNvPr id="6" name="5-конечная звезда 5"/>
          <p:cNvSpPr/>
          <p:nvPr/>
        </p:nvSpPr>
        <p:spPr>
          <a:xfrm>
            <a:off x="8100392" y="1196752"/>
            <a:ext cx="914400" cy="914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848872" cy="71784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>
                <a:ln w="3200">
                  <a:solidFill>
                    <a:srgbClr val="FFFF0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  <a:t>Михаил Иванович Дружинин.  1940 г.</a:t>
            </a:r>
          </a:p>
        </p:txBody>
      </p:sp>
      <p:sp>
        <p:nvSpPr>
          <p:cNvPr id="5" name="5-конечная звезда 4"/>
          <p:cNvSpPr/>
          <p:nvPr/>
        </p:nvSpPr>
        <p:spPr>
          <a:xfrm>
            <a:off x="7884368" y="476672"/>
            <a:ext cx="914400" cy="914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792088"/>
            <a:ext cx="4032448" cy="55508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03648" y="6309320"/>
            <a:ext cx="6480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Sitka Banner"/>
              </a:rPr>
              <a:t>Фотография из книги М.И Дружинина «Мужают юноши в строю»</a:t>
            </a:r>
            <a:endParaRPr lang="ru-RU" sz="1600" dirty="0">
              <a:solidFill>
                <a:srgbClr val="002060"/>
              </a:solidFill>
              <a:latin typeface="Sitka Bann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7" y="2708920"/>
            <a:ext cx="8091005" cy="237626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rgbClr val="0070C0"/>
                </a:solidFill>
              </a:rPr>
              <a:t/>
            </a:r>
            <a:br>
              <a:rPr lang="ru-RU" sz="4400" dirty="0" smtClean="0">
                <a:solidFill>
                  <a:srgbClr val="0070C0"/>
                </a:solidFill>
              </a:rPr>
            </a:br>
            <a:r>
              <a:rPr lang="ru-RU" sz="4400" i="1" dirty="0" smtClean="0">
                <a:solidFill>
                  <a:srgbClr val="0070C0"/>
                </a:solidFill>
              </a:rPr>
              <a:t>«</a:t>
            </a:r>
            <a:r>
              <a:rPr lang="ru-RU" sz="4400" i="1" dirty="0">
                <a:solidFill>
                  <a:srgbClr val="0070C0"/>
                </a:solidFill>
              </a:rPr>
              <a:t>Тов. Дружинину. </a:t>
            </a:r>
            <a:r>
              <a:rPr lang="ru-RU" sz="4400" i="1" dirty="0" smtClean="0">
                <a:solidFill>
                  <a:srgbClr val="0070C0"/>
                </a:solidFill>
              </a:rPr>
              <a:t/>
            </a:r>
            <a:br>
              <a:rPr lang="ru-RU" sz="4400" i="1" dirty="0" smtClean="0">
                <a:solidFill>
                  <a:srgbClr val="0070C0"/>
                </a:solidFill>
              </a:rPr>
            </a:br>
            <a:r>
              <a:rPr lang="ru-RU" sz="4400" i="1" dirty="0" smtClean="0">
                <a:solidFill>
                  <a:srgbClr val="0070C0"/>
                </a:solidFill>
              </a:rPr>
              <a:t>Ещё </a:t>
            </a:r>
            <a:r>
              <a:rPr lang="ru-RU" sz="4400" i="1" dirty="0">
                <a:solidFill>
                  <a:srgbClr val="0070C0"/>
                </a:solidFill>
              </a:rPr>
              <a:t>раз напишешь – посажу на гауптвахту и не выпущу</a:t>
            </a:r>
            <a:r>
              <a:rPr lang="ru-RU" sz="4400" i="1" dirty="0" smtClean="0">
                <a:solidFill>
                  <a:srgbClr val="0070C0"/>
                </a:solidFill>
              </a:rPr>
              <a:t>!»</a:t>
            </a:r>
            <a:endParaRPr lang="ru-RU" sz="4400" i="1" dirty="0">
              <a:solidFill>
                <a:srgbClr val="0070C0"/>
              </a:solidFill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6876256" y="476672"/>
            <a:ext cx="1368152" cy="129614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24544" y="1319064"/>
            <a:ext cx="626469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RightUp"/>
              <a:lightRig rig="threePt" dir="t"/>
            </a:scene3d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Резолюция командира роты на рапорте Дружинина М.И.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08912" cy="720080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ln w="3200">
                  <a:solidFill>
                    <a:srgbClr val="00206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  <a:t>Бои за </a:t>
            </a:r>
            <a:r>
              <a:rPr lang="ru-RU" sz="4400" dirty="0" smtClean="0">
                <a:ln w="3200">
                  <a:solidFill>
                    <a:srgbClr val="002060">
                      <a:alpha val="25000"/>
                    </a:srgbClr>
                  </a:solidFill>
                  <a:prstDash val="solid"/>
                  <a:round/>
                </a:ln>
                <a:solidFill>
                  <a:srgbClr val="0070C0"/>
                </a:solidFill>
              </a:rPr>
              <a:t>освобождение Витебска</a:t>
            </a:r>
            <a:endParaRPr lang="ru-RU" sz="4400" dirty="0">
              <a:ln w="3200">
                <a:solidFill>
                  <a:srgbClr val="002060">
                    <a:alpha val="25000"/>
                  </a:srgbClr>
                </a:solidFill>
                <a:prstDash val="solid"/>
                <a:round/>
              </a:ln>
              <a:solidFill>
                <a:srgbClr val="0070C0"/>
              </a:solidFill>
            </a:endParaRPr>
          </a:p>
        </p:txBody>
      </p:sp>
      <p:pic>
        <p:nvPicPr>
          <p:cNvPr id="5" name="Рисунок 4" descr="05 belorusskaja operacija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052736"/>
            <a:ext cx="7416823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043608" y="609329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Карта-схема боёв за г. Витебск из архива школьного музея.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Составители: Елистратов Ю.К., Полтанов А.Г. 1989 г.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8028384" y="1052736"/>
            <a:ext cx="914400" cy="914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77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630" y="1484784"/>
            <a:ext cx="4844528" cy="45578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7651" name="Rectangle 3"/>
          <p:cNvSpPr>
            <a:spLocks noGrp="1"/>
          </p:cNvSpPr>
          <p:nvPr>
            <p:ph idx="1"/>
          </p:nvPr>
        </p:nvSpPr>
        <p:spPr>
          <a:xfrm>
            <a:off x="539750" y="4437063"/>
            <a:ext cx="8147050" cy="16891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7650" name="Rectangle 2"/>
          <p:cNvSpPr>
            <a:spLocks noGrp="1"/>
          </p:cNvSpPr>
          <p:nvPr>
            <p:ph type="title"/>
          </p:nvPr>
        </p:nvSpPr>
        <p:spPr bwMode="auto">
          <a:xfrm>
            <a:off x="-108520" y="188640"/>
            <a:ext cx="9252520" cy="864095"/>
          </a:xfrm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sz="3200" b="1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Книга М.И. Дружинина и статья в газете «Красное знамя»,  в которых он вспоминает о боях и товарищах</a:t>
            </a:r>
            <a:endParaRPr lang="ru-RU" sz="3200" b="1" dirty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5" name="Picture 7" descr="10141431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3456384" cy="52046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139952" y="6165304"/>
            <a:ext cx="4248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Sitka Banner"/>
              </a:rPr>
              <a:t>Из фондов школьного музея</a:t>
            </a:r>
            <a:endParaRPr lang="ru-RU" sz="2400" dirty="0">
              <a:solidFill>
                <a:srgbClr val="002060"/>
              </a:solidFill>
              <a:latin typeface="Sitka Banner"/>
            </a:endParaRPr>
          </a:p>
        </p:txBody>
      </p:sp>
      <p:sp>
        <p:nvSpPr>
          <p:cNvPr id="8" name="5-конечная звезда 7"/>
          <p:cNvSpPr/>
          <p:nvPr/>
        </p:nvSpPr>
        <p:spPr>
          <a:xfrm>
            <a:off x="8229600" y="980728"/>
            <a:ext cx="914400" cy="914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2520</TotalTime>
  <Words>589</Words>
  <Application>Microsoft Office PowerPoint</Application>
  <PresentationFormat>Экран (4:3)</PresentationFormat>
  <Paragraphs>94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Calibri</vt:lpstr>
      <vt:lpstr>Century</vt:lpstr>
      <vt:lpstr>Constantia</vt:lpstr>
      <vt:lpstr>Sitka Banner</vt:lpstr>
      <vt:lpstr>Sitka Display</vt:lpstr>
      <vt:lpstr>Times New Roman</vt:lpstr>
      <vt:lpstr>Wingdings 2</vt:lpstr>
      <vt:lpstr>Бумажная</vt:lpstr>
      <vt:lpstr>Презентация PowerPoint</vt:lpstr>
      <vt:lpstr>Комсорг Дружинин </vt:lpstr>
      <vt:lpstr>«Комсомольцы-добровольцы…»</vt:lpstr>
      <vt:lpstr>Приём заявлений на фронт</vt:lpstr>
      <vt:lpstr>Среди Героев Советского Союза есть имена воинов 19 гвардейской стрелковой дивизии</vt:lpstr>
      <vt:lpstr>Михаил Иванович Дружинин.  1940 г.</vt:lpstr>
      <vt:lpstr> «Тов. Дружинину.  Ещё раз напишешь – посажу на гауптвахту и не выпущу!»</vt:lpstr>
      <vt:lpstr>Бои за освобождение Витебска</vt:lpstr>
      <vt:lpstr>Книга М.И. Дружинина и статья в газете «Красное знамя»,  в которых он вспоминает о боях и товарищах</vt:lpstr>
      <vt:lpstr>Крутые  берега  Лучесы</vt:lpstr>
      <vt:lpstr>Картина ветерана дивизии Яфаркина Бориса Кирилловича «Бой на исходе дня 23.06.1944 г.». 1950 г.</vt:lpstr>
      <vt:lpstr>Мост  через реку Лучесу</vt:lpstr>
      <vt:lpstr>Мосты спасены. А вместе с ними сохранены многие солдатские жизни!</vt:lpstr>
      <vt:lpstr>17 июля 1944 года.</vt:lpstr>
      <vt:lpstr>Комсорг  первого  стрелкового  батальона 61-го гвардейского стрелкового полка  19-й гвардейской стрелковой дивизии Михаил Иванович  Дружинин  1945 г. </vt:lpstr>
      <vt:lpstr>Презентация PowerPoint</vt:lpstr>
      <vt:lpstr>Легендарный комбат Фёдоров Борис Фёдорович рассказывает о подвиге  комсорга Дружинина </vt:lpstr>
      <vt:lpstr>Поэт-фронтовик Георгий Ушков</vt:lpstr>
      <vt:lpstr>Награды Михаила Ивановича Дружинина</vt:lpstr>
      <vt:lpstr>Презентация PowerPoint</vt:lpstr>
      <vt:lpstr>Подвиг твой переживет века…</vt:lpstr>
      <vt:lpstr>Спасибо за внимание!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Дружинин Михаил Иванович</dc:title>
  <dc:creator>Анатолий Полтанов</dc:creator>
  <cp:lastModifiedBy>Анатолий Полтанов</cp:lastModifiedBy>
  <cp:revision>414</cp:revision>
  <dcterms:created xsi:type="dcterms:W3CDTF">2018-01-29T06:00:31Z</dcterms:created>
  <dcterms:modified xsi:type="dcterms:W3CDTF">2019-01-31T15:47:26Z</dcterms:modified>
</cp:coreProperties>
</file>