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3" r:id="rId3"/>
    <p:sldId id="256" r:id="rId4"/>
    <p:sldId id="265" r:id="rId5"/>
    <p:sldId id="267" r:id="rId6"/>
    <p:sldId id="268" r:id="rId7"/>
    <p:sldId id="270" r:id="rId8"/>
    <p:sldId id="266" r:id="rId9"/>
    <p:sldId id="257" r:id="rId10"/>
    <p:sldId id="272" r:id="rId11"/>
    <p:sldId id="258" r:id="rId12"/>
    <p:sldId id="271" r:id="rId13"/>
    <p:sldId id="273" r:id="rId14"/>
    <p:sldId id="275" r:id="rId15"/>
    <p:sldId id="274" r:id="rId16"/>
    <p:sldId id="280" r:id="rId17"/>
    <p:sldId id="277" r:id="rId18"/>
    <p:sldId id="259" r:id="rId19"/>
    <p:sldId id="264" r:id="rId20"/>
    <p:sldId id="281" r:id="rId21"/>
    <p:sldId id="261" r:id="rId22"/>
    <p:sldId id="269" r:id="rId23"/>
  </p:sldIdLst>
  <p:sldSz cx="10512425" cy="7200900"/>
  <p:notesSz cx="6858000" cy="9144000"/>
  <p:defaultTextStyle>
    <a:defPPr>
      <a:defRPr lang="ru-RU"/>
    </a:defPPr>
    <a:lvl1pPr marL="0" algn="l" defTabSz="101217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6087" algn="l" defTabSz="101217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2173" algn="l" defTabSz="101217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8260" algn="l" defTabSz="101217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24346" algn="l" defTabSz="101217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30433" algn="l" defTabSz="101217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36518" algn="l" defTabSz="101217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42605" algn="l" defTabSz="101217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48691" algn="l" defTabSz="101217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9">
          <p15:clr>
            <a:srgbClr val="A4A3A4"/>
          </p15:clr>
        </p15:guide>
        <p15:guide id="2" pos="33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55" d="100"/>
          <a:sy n="55" d="100"/>
        </p:scale>
        <p:origin x="250" y="38"/>
      </p:cViewPr>
      <p:guideLst>
        <p:guide orient="horz" pos="2269"/>
        <p:guide pos="331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437" y="2236947"/>
            <a:ext cx="8935562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6868" y="4080514"/>
            <a:ext cx="7358697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6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2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8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0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6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4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48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21512" y="288375"/>
            <a:ext cx="2365296" cy="61441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5621" y="288375"/>
            <a:ext cx="6920679" cy="6144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415" y="4627250"/>
            <a:ext cx="8935562" cy="1430179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0415" y="3052053"/>
            <a:ext cx="8935562" cy="157519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60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21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82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243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304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36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426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48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5622" y="1680216"/>
            <a:ext cx="4642988" cy="475226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3821" y="1680216"/>
            <a:ext cx="4642988" cy="475226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5621" y="1611869"/>
            <a:ext cx="4644814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087" indent="0">
              <a:buNone/>
              <a:defRPr sz="2200" b="1"/>
            </a:lvl2pPr>
            <a:lvl3pPr marL="1012173" indent="0">
              <a:buNone/>
              <a:defRPr sz="2000" b="1"/>
            </a:lvl3pPr>
            <a:lvl4pPr marL="1518260" indent="0">
              <a:buNone/>
              <a:defRPr sz="1800" b="1"/>
            </a:lvl4pPr>
            <a:lvl5pPr marL="2024346" indent="0">
              <a:buNone/>
              <a:defRPr sz="1800" b="1"/>
            </a:lvl5pPr>
            <a:lvl6pPr marL="2530433" indent="0">
              <a:buNone/>
              <a:defRPr sz="1800" b="1"/>
            </a:lvl6pPr>
            <a:lvl7pPr marL="3036518" indent="0">
              <a:buNone/>
              <a:defRPr sz="1800" b="1"/>
            </a:lvl7pPr>
            <a:lvl8pPr marL="3542605" indent="0">
              <a:buNone/>
              <a:defRPr sz="1800" b="1"/>
            </a:lvl8pPr>
            <a:lvl9pPr marL="404869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21" y="2283619"/>
            <a:ext cx="4644814" cy="414885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40168" y="1611869"/>
            <a:ext cx="4646638" cy="671750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087" indent="0">
              <a:buNone/>
              <a:defRPr sz="2200" b="1"/>
            </a:lvl2pPr>
            <a:lvl3pPr marL="1012173" indent="0">
              <a:buNone/>
              <a:defRPr sz="2000" b="1"/>
            </a:lvl3pPr>
            <a:lvl4pPr marL="1518260" indent="0">
              <a:buNone/>
              <a:defRPr sz="1800" b="1"/>
            </a:lvl4pPr>
            <a:lvl5pPr marL="2024346" indent="0">
              <a:buNone/>
              <a:defRPr sz="1800" b="1"/>
            </a:lvl5pPr>
            <a:lvl6pPr marL="2530433" indent="0">
              <a:buNone/>
              <a:defRPr sz="1800" b="1"/>
            </a:lvl6pPr>
            <a:lvl7pPr marL="3036518" indent="0">
              <a:buNone/>
              <a:defRPr sz="1800" b="1"/>
            </a:lvl7pPr>
            <a:lvl8pPr marL="3542605" indent="0">
              <a:buNone/>
              <a:defRPr sz="1800" b="1"/>
            </a:lvl8pPr>
            <a:lvl9pPr marL="404869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40168" y="2283619"/>
            <a:ext cx="4646638" cy="414885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623" y="286707"/>
            <a:ext cx="3458516" cy="122015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10067" y="286703"/>
            <a:ext cx="5876737" cy="6145768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5623" y="1506856"/>
            <a:ext cx="3458516" cy="4925616"/>
          </a:xfrm>
        </p:spPr>
        <p:txBody>
          <a:bodyPr/>
          <a:lstStyle>
            <a:lvl1pPr marL="0" indent="0">
              <a:buNone/>
              <a:defRPr sz="1500"/>
            </a:lvl1pPr>
            <a:lvl2pPr marL="506087" indent="0">
              <a:buNone/>
              <a:defRPr sz="1300"/>
            </a:lvl2pPr>
            <a:lvl3pPr marL="1012173" indent="0">
              <a:buNone/>
              <a:defRPr sz="1100"/>
            </a:lvl3pPr>
            <a:lvl4pPr marL="1518260" indent="0">
              <a:buNone/>
              <a:defRPr sz="1000"/>
            </a:lvl4pPr>
            <a:lvl5pPr marL="2024346" indent="0">
              <a:buNone/>
              <a:defRPr sz="1000"/>
            </a:lvl5pPr>
            <a:lvl6pPr marL="2530433" indent="0">
              <a:buNone/>
              <a:defRPr sz="1000"/>
            </a:lvl6pPr>
            <a:lvl7pPr marL="3036518" indent="0">
              <a:buNone/>
              <a:defRPr sz="1000"/>
            </a:lvl7pPr>
            <a:lvl8pPr marL="3542605" indent="0">
              <a:buNone/>
              <a:defRPr sz="1000"/>
            </a:lvl8pPr>
            <a:lvl9pPr marL="404869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509" y="5040635"/>
            <a:ext cx="6307455" cy="59507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60509" y="643414"/>
            <a:ext cx="6307455" cy="4320540"/>
          </a:xfrm>
        </p:spPr>
        <p:txBody>
          <a:bodyPr/>
          <a:lstStyle>
            <a:lvl1pPr marL="0" indent="0">
              <a:buNone/>
              <a:defRPr sz="3500"/>
            </a:lvl1pPr>
            <a:lvl2pPr marL="506087" indent="0">
              <a:buNone/>
              <a:defRPr sz="3100"/>
            </a:lvl2pPr>
            <a:lvl3pPr marL="1012173" indent="0">
              <a:buNone/>
              <a:defRPr sz="2700"/>
            </a:lvl3pPr>
            <a:lvl4pPr marL="1518260" indent="0">
              <a:buNone/>
              <a:defRPr sz="2200"/>
            </a:lvl4pPr>
            <a:lvl5pPr marL="2024346" indent="0">
              <a:buNone/>
              <a:defRPr sz="2200"/>
            </a:lvl5pPr>
            <a:lvl6pPr marL="2530433" indent="0">
              <a:buNone/>
              <a:defRPr sz="2200"/>
            </a:lvl6pPr>
            <a:lvl7pPr marL="3036518" indent="0">
              <a:buNone/>
              <a:defRPr sz="2200"/>
            </a:lvl7pPr>
            <a:lvl8pPr marL="3542605" indent="0">
              <a:buNone/>
              <a:defRPr sz="2200"/>
            </a:lvl8pPr>
            <a:lvl9pPr marL="4048691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0509" y="5635710"/>
            <a:ext cx="6307455" cy="845105"/>
          </a:xfrm>
        </p:spPr>
        <p:txBody>
          <a:bodyPr/>
          <a:lstStyle>
            <a:lvl1pPr marL="0" indent="0">
              <a:buNone/>
              <a:defRPr sz="1500"/>
            </a:lvl1pPr>
            <a:lvl2pPr marL="506087" indent="0">
              <a:buNone/>
              <a:defRPr sz="1300"/>
            </a:lvl2pPr>
            <a:lvl3pPr marL="1012173" indent="0">
              <a:buNone/>
              <a:defRPr sz="1100"/>
            </a:lvl3pPr>
            <a:lvl4pPr marL="1518260" indent="0">
              <a:buNone/>
              <a:defRPr sz="1000"/>
            </a:lvl4pPr>
            <a:lvl5pPr marL="2024346" indent="0">
              <a:buNone/>
              <a:defRPr sz="1000"/>
            </a:lvl5pPr>
            <a:lvl6pPr marL="2530433" indent="0">
              <a:buNone/>
              <a:defRPr sz="1000"/>
            </a:lvl6pPr>
            <a:lvl7pPr marL="3036518" indent="0">
              <a:buNone/>
              <a:defRPr sz="1000"/>
            </a:lvl7pPr>
            <a:lvl8pPr marL="3542605" indent="0">
              <a:buNone/>
              <a:defRPr sz="1000"/>
            </a:lvl8pPr>
            <a:lvl9pPr marL="404869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626" y="288374"/>
            <a:ext cx="9461183" cy="1200150"/>
          </a:xfrm>
          <a:prstGeom prst="rect">
            <a:avLst/>
          </a:prstGeom>
        </p:spPr>
        <p:txBody>
          <a:bodyPr vert="horz" lIns="101216" tIns="50609" rIns="101216" bIns="5060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5626" y="1680216"/>
            <a:ext cx="9461183" cy="4752261"/>
          </a:xfrm>
          <a:prstGeom prst="rect">
            <a:avLst/>
          </a:prstGeom>
        </p:spPr>
        <p:txBody>
          <a:bodyPr vert="horz" lIns="101216" tIns="50609" rIns="101216" bIns="506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5622" y="6674173"/>
            <a:ext cx="2452899" cy="383381"/>
          </a:xfrm>
          <a:prstGeom prst="rect">
            <a:avLst/>
          </a:prstGeom>
        </p:spPr>
        <p:txBody>
          <a:bodyPr vert="horz" lIns="101216" tIns="50609" rIns="101216" bIns="5060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91745" y="6674173"/>
            <a:ext cx="3328935" cy="383381"/>
          </a:xfrm>
          <a:prstGeom prst="rect">
            <a:avLst/>
          </a:prstGeom>
        </p:spPr>
        <p:txBody>
          <a:bodyPr vert="horz" lIns="101216" tIns="50609" rIns="101216" bIns="5060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33904" y="6674173"/>
            <a:ext cx="2452899" cy="383381"/>
          </a:xfrm>
          <a:prstGeom prst="rect">
            <a:avLst/>
          </a:prstGeom>
        </p:spPr>
        <p:txBody>
          <a:bodyPr vert="horz" lIns="101216" tIns="50609" rIns="101216" bIns="5060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ipe dir="r"/>
  </p:transition>
  <p:txStyles>
    <p:titleStyle>
      <a:lvl1pPr algn="ctr" defTabSz="101217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9566" indent="-379566" algn="l" defTabSz="101217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90" indent="-316305" algn="l" defTabSz="101217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5214" indent="-253041" algn="l" defTabSz="101217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1302" indent="-253041" algn="l" defTabSz="101217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7388" indent="-253041" algn="l" defTabSz="101217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83475" indent="-253041" algn="l" defTabSz="101217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9562" indent="-253041" algn="l" defTabSz="101217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95648" indent="-253041" algn="l" defTabSz="101217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01734" indent="-253041" algn="l" defTabSz="101217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2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6087" algn="l" defTabSz="1012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2173" algn="l" defTabSz="1012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8260" algn="l" defTabSz="1012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4346" algn="l" defTabSz="1012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0433" algn="l" defTabSz="1012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6518" algn="l" defTabSz="1012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2605" algn="l" defTabSz="1012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48691" algn="l" defTabSz="101217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myat-naroda.ru/heroes/kld-card_uchet_officer8138701/" TargetMode="External"/><Relationship Id="rId7" Type="http://schemas.openxmlformats.org/officeDocument/2006/relationships/hyperlink" Target="https://1418museum.ru/heroes/33784198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dvignaroda.ru/?#id=38979238&amp;tab=navDetailDocument" TargetMode="External"/><Relationship Id="rId5" Type="http://schemas.openxmlformats.org/officeDocument/2006/relationships/hyperlink" Target="http://podvignaroda.ru/?#id=25589475&amp;tab=navDetailManAward" TargetMode="External"/><Relationship Id="rId4" Type="http://schemas.openxmlformats.org/officeDocument/2006/relationships/hyperlink" Target="https://pamyat-naroda.ru/heroes/podvig-chelovek_nagrazhdenie2075049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77"/>
            <a:ext cx="10512425" cy="7204577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23763" y="297954"/>
            <a:ext cx="9288661" cy="164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1" tIns="50915" rIns="101831" bIns="50915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Исторический музей «Веков связующая нить» при муниципальном общеобразовательном учреждении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Амвросиевская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школа №6»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Амвросиевского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района Донецкой Народной Республики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«ПОИСК»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42547" y="1103500"/>
            <a:ext cx="8541404" cy="38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1" tIns="50915" rIns="101831" bIns="50915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101" y="2016274"/>
            <a:ext cx="10387324" cy="1949484"/>
          </a:xfrm>
          <a:prstGeom prst="rect">
            <a:avLst/>
          </a:prstGeom>
          <a:noFill/>
        </p:spPr>
        <p:txBody>
          <a:bodyPr wrap="square" lIns="101831" tIns="50915" rIns="101831" bIns="5091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МУЖЕСТВУ  ЗАБВЕНИЯ </a:t>
            </a:r>
          </a:p>
          <a:p>
            <a:pPr algn="ctr">
              <a:defRPr/>
            </a:pPr>
            <a:r>
              <a:rPr lang="ru-RU" sz="60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БЫВАЕТ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1676" y="5866969"/>
            <a:ext cx="5042419" cy="1333931"/>
          </a:xfrm>
          <a:prstGeom prst="rect">
            <a:avLst/>
          </a:prstGeom>
        </p:spPr>
        <p:txBody>
          <a:bodyPr wrap="square" lIns="101831" tIns="50915" rIns="101831" bIns="50915">
            <a:spAutoFit/>
          </a:bodyPr>
          <a:lstStyle/>
          <a:p>
            <a:pPr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Екатерина Сергеевна</a:t>
            </a:r>
          </a:p>
          <a:p>
            <a:pPr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Руководитель: Тур Лариса Ивановна, учитель истории</a:t>
            </a:r>
          </a:p>
          <a:p>
            <a:pPr>
              <a:defRPr/>
            </a:pPr>
            <a:r>
              <a:rPr lang="ru-RU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11266" name="Picture 2" descr="https://obldmsh.rnd.muzkult.ru/media/2020/04/28/1255325146/My_-nasledniki_Pobed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10255" y="3312418"/>
            <a:ext cx="3725540" cy="37643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59638" y="792138"/>
            <a:ext cx="64851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Прадедушка Иван уверенно и твёрдо, с честью и совестью прошёл всю войну от самого начала до конца, познавая истинную цену Победы! Не раз</a:t>
            </a:r>
            <a:r>
              <a:rPr lang="ru-RU" sz="18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испытал боль поражений, горечь потерь, смотрел смерти в лицо. До Германии гнал врага с оружием в руках! Он не был трусом и никогда не прятался за чужой спиной! Поэтому и получил 19 правительственных наград, из которых  9 – боевые!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 он был очень скромный, не любил при людях их носить. </a:t>
            </a:r>
            <a:r>
              <a:rPr lang="ru-RU" sz="1800" dirty="0" smtClean="0"/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 войне вспоминал  редко, старался побыстрее её забыть, словно кошмарный сон. А детям он своим лишь говорил: «Храни вас Бог, чтоб ваше поколение не испытало то, что испытали мы».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760690"/>
            <a:ext cx="363453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Сводная информация о награждении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07879" y="0"/>
            <a:ext cx="9104546" cy="93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Он смерти смотрел в лицо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4307" t="3266" r="3818" b="11821"/>
          <a:stretch>
            <a:fillRect/>
          </a:stretch>
        </p:blipFill>
        <p:spPr bwMode="auto">
          <a:xfrm>
            <a:off x="287659" y="1152179"/>
            <a:ext cx="353410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902169" y="6539180"/>
            <a:ext cx="44184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Записи о награждении в орденской книжке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 l="8562" t="8758" r="3675" b="14760"/>
          <a:stretch>
            <a:fillRect/>
          </a:stretch>
        </p:blipFill>
        <p:spPr bwMode="auto">
          <a:xfrm>
            <a:off x="3617107" y="4104506"/>
            <a:ext cx="3420740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1521" y="3960490"/>
            <a:ext cx="3679258" cy="26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 descr="C:\Users\Лариса\Desktop\Слободенюк К\mfcJj9EIG1o.jpg"/>
          <p:cNvPicPr>
            <a:picLocks noChangeAspect="1" noChangeArrowheads="1"/>
          </p:cNvPicPr>
          <p:nvPr/>
        </p:nvPicPr>
        <p:blipFill>
          <a:blip r:embed="rId6" cstate="print"/>
          <a:srcRect l="16800" t="18200" r="20668" b="15302"/>
          <a:stretch>
            <a:fillRect/>
          </a:stretch>
        </p:blipFill>
        <p:spPr bwMode="auto">
          <a:xfrm>
            <a:off x="8534422" y="3960490"/>
            <a:ext cx="1834318" cy="262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109113" y="792139"/>
            <a:ext cx="318951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Ордена, медали деда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столе моем лежат.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Яркой памятью Победы,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Силой, мужеством блестят.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смотрю, не отрываясь,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обрывки прошлых лет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все больше погружаюсь</a:t>
            </a:r>
            <a:b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ужасы минувших бед. 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07879" y="0"/>
            <a:ext cx="9104546" cy="93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Дорогие сердцу реликвии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02169" y="2953584"/>
            <a:ext cx="6413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 многих семьях есть вещи, которые передаются из поколения в поколение. У кого-то это книги, дорогие украшения, иконы, а возможно что-то и другое. В нашей же семье дорогие сердцу реликвии – это награды моего прадеда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Ивана Петровича. Ведь не каждая семья может гордиться таким родственником как у нас.</a:t>
            </a:r>
          </a:p>
          <a:p>
            <a:pPr algn="just" fontAlgn="base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7632" y="4608562"/>
            <a:ext cx="10048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Ордена и медали рождаются и умирают, в их судьбе отражается субъективный ход истории. Когда смотрю на награды прадеда, понимаю, как они бесценны для нашей семьи, нашей страны. Это память о трудных годах и испытаниях, которые вынес на плечах мой прадедушка Иван, наш народ, это порой изломанные человеческие судьбы. Никакой ценой нельзя измерить эти награды, потому что это святыни, которым люди должны поклоняться. </a:t>
            </a:r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Ордена и медали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Ивана Павловича – семейная реликвия, которую я буду хранить и передавать по наследству из поколения в поколение, чтобы ничто не забывалось и никто не забывался. </a:t>
            </a: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7632" y="4248522"/>
            <a:ext cx="3563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Рассматривая семейные реликвии.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Фото из семейного архива, 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694" y="943726"/>
            <a:ext cx="2921883" cy="330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4700" y="936155"/>
            <a:ext cx="3143511" cy="204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512424" cy="72009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07879" y="0"/>
            <a:ext cx="9104546" cy="93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Две медали «За отвагу»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l="4074" r="16486"/>
          <a:stretch>
            <a:fillRect/>
          </a:stretch>
        </p:blipFill>
        <p:spPr bwMode="auto">
          <a:xfrm>
            <a:off x="2879948" y="1152178"/>
            <a:ext cx="2661326" cy="57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 l="14880" r="8595"/>
          <a:stretch>
            <a:fillRect/>
          </a:stretch>
        </p:blipFill>
        <p:spPr bwMode="auto">
          <a:xfrm>
            <a:off x="359668" y="1152178"/>
            <a:ext cx="2565555" cy="57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612540" y="1944266"/>
            <a:ext cx="474454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612539" y="792139"/>
            <a:ext cx="47035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 приказа по артиллерии 29 танкового корпуса 5 гвардейской танковой армии 2-го Украинского фронта № 2/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 29.07.1943г.: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НАГРАДИТЬ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И.П., помощника начальника связи 271 миномётного полка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12539" y="3600451"/>
            <a:ext cx="47035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 приказа по артиллерии 29 танкового корпуса 5 гвардейской танковой армии 2-го Украинского фронта № 29/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 28.12.1943г.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НАГРАДИТЬ лейтенанта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И.П., начальника связи  1-го дивизиона 271 Знаменского миномётного полка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633910" y="4896594"/>
            <a:ext cx="474027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9868" y="2232298"/>
            <a:ext cx="15846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512424" cy="72009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09021" y="0"/>
            <a:ext cx="10190956" cy="84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Два ордена «Красной Звезды»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96459" y="720131"/>
            <a:ext cx="39908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 приказа по артиллерии 5 гвардейской танковой армии  2-го Украинского фронта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№ 18/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 28.08.1944г.: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НАГРАДИТ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Ь старшего лейтенанта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И.П., начальника связи  1-го дивизиона 271 Знаменского полка за то, что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«… в боях за освобождение Белоруссии и Литвы непрерывно обеспечивал дивизион связью.  В боях под … и Вильнюсом под непрерывным обстрелом и бомбёжкой противника… лично сам устранил до 10 порывов связи. В личной схватке с врагом уничтожил 2-х солдат и 1-го офицера противника».</a:t>
            </a: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732" y="6696794"/>
            <a:ext cx="4703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Наградной лист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16653"/>
          <a:stretch>
            <a:fillRect/>
          </a:stretch>
        </p:blipFill>
        <p:spPr bwMode="auto">
          <a:xfrm>
            <a:off x="287659" y="1152178"/>
            <a:ext cx="261679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 l="7376" t="3315"/>
          <a:stretch>
            <a:fillRect/>
          </a:stretch>
        </p:blipFill>
        <p:spPr bwMode="auto">
          <a:xfrm>
            <a:off x="7109113" y="3600450"/>
            <a:ext cx="29279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Лариса\AppData\Local\Microsoft\Windows\Temporary Internet Files\Content.Word\000004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4453" y="1152178"/>
            <a:ext cx="3563271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7725" y="4248522"/>
            <a:ext cx="15846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07879" y="0"/>
            <a:ext cx="9104546" cy="93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Боевые медали прадеда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668" y="2232298"/>
            <a:ext cx="3205005" cy="482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7108" y="936154"/>
            <a:ext cx="328723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4051" y="4225013"/>
            <a:ext cx="3563271" cy="242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https://1.bp.blogspot.com/-yc2tQ5alplI/Xi7aQoDqH-I/AAAAAAAATHo/2Dm-M_XdpWs1IROB1Ei_r3kDjpqk4A4jwCLcBGAsYHQ/s1600/img18.jpg"/>
          <p:cNvPicPr>
            <a:picLocks noChangeAspect="1" noChangeArrowheads="1"/>
          </p:cNvPicPr>
          <p:nvPr/>
        </p:nvPicPr>
        <p:blipFill>
          <a:blip r:embed="rId6" cstate="print"/>
          <a:srcRect t="3149" b="4172"/>
          <a:stretch>
            <a:fillRect/>
          </a:stretch>
        </p:blipFill>
        <p:spPr bwMode="auto">
          <a:xfrm>
            <a:off x="6966582" y="936155"/>
            <a:ext cx="3403312" cy="239026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681521" y="3312419"/>
            <a:ext cx="3705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Указом Президиума Верховного Совета СССР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 22 декабря 1942 года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И.П. НАГРАЖДЁН медалью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«За оборону Ленинграда»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587553" y="1008162"/>
            <a:ext cx="5253856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Солдату я слагаю оду.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Был ратный путь его тяжёл,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Он всё прошёл: огонь и воду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 трубы медные прошёл!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5932" y="2232298"/>
            <a:ext cx="15846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07879" y="0"/>
            <a:ext cx="9104546" cy="93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Боевые отличия прадеда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7724" y="4320530"/>
            <a:ext cx="3912942" cy="278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 l="10449"/>
          <a:stretch>
            <a:fillRect/>
          </a:stretch>
        </p:blipFill>
        <p:spPr bwMode="auto">
          <a:xfrm>
            <a:off x="287660" y="1080170"/>
            <a:ext cx="2891247" cy="589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/>
          <a:srcRect l="2112"/>
          <a:stretch>
            <a:fillRect/>
          </a:stretch>
        </p:blipFill>
        <p:spPr bwMode="auto">
          <a:xfrm>
            <a:off x="3239988" y="1080170"/>
            <a:ext cx="3181039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 cstate="print"/>
          <a:srcRect r="2256"/>
          <a:stretch>
            <a:fillRect/>
          </a:stretch>
        </p:blipFill>
        <p:spPr bwMode="auto">
          <a:xfrm>
            <a:off x="5897601" y="864146"/>
            <a:ext cx="4489722" cy="29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5193" y="3888482"/>
            <a:ext cx="4061678" cy="36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97601" y="1008162"/>
            <a:ext cx="44967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50502" y="3312418"/>
            <a:ext cx="1425308" cy="52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07879" y="0"/>
            <a:ext cx="9104546" cy="176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Юбилейные и трудовые         </a:t>
            </a:r>
          </a:p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награды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6655" t="3516" r="2840" b="10336"/>
          <a:stretch>
            <a:fillRect/>
          </a:stretch>
        </p:blipFill>
        <p:spPr bwMode="auto">
          <a:xfrm>
            <a:off x="6895317" y="4824587"/>
            <a:ext cx="3527247" cy="225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59668" y="5904706"/>
            <a:ext cx="6464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Хранятся в нашей семье и отличия прадедушки за долголетний добросовестный труд: медали «За доблестный труд в ознаменование 100-летия рождения Ленина», 1970г. и «Ветеран труда», 1978г. 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68" y="1152178"/>
            <a:ext cx="5049056" cy="474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5400228" y="1656234"/>
            <a:ext cx="4968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«ХХ лет победы в Великой Отечественной войне»,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«25 лет победы в войне 1941-1945гг.»,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«ХХХ лет победы в Великой Отечественной войне» (участнику войны), 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«40 лет победы в Великой Отечественной войне» (участнику войны),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«50 лет Вооружённых сил СССР»,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«60 лет Вооружённых сил СССР»,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«70 лет Вооружённых сил СССР»,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«50 лет освобождения Украины».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00228" y="4968602"/>
            <a:ext cx="17103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Удостоверение к медали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«Ветеран труда»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35472" y="0"/>
            <a:ext cx="7767931" cy="93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Послевоенная жизнь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33187" y="6840810"/>
            <a:ext cx="36345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Военный билет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4018" t="4970" r="3576" b="3169"/>
          <a:stretch>
            <a:fillRect/>
          </a:stretch>
        </p:blipFill>
        <p:spPr bwMode="auto">
          <a:xfrm>
            <a:off x="1122818" y="4392539"/>
            <a:ext cx="3563271" cy="24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 cstate="print"/>
          <a:srcRect t="4116" r="1408" b="5332"/>
          <a:stretch>
            <a:fillRect/>
          </a:stretch>
        </p:blipFill>
        <p:spPr bwMode="auto">
          <a:xfrm>
            <a:off x="5327477" y="4392538"/>
            <a:ext cx="377922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52694" y="3888482"/>
            <a:ext cx="3135679" cy="1296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(в центре)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Фото из семейного архива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102" y="1080170"/>
            <a:ext cx="3990864" cy="280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115965" y="792138"/>
            <a:ext cx="62000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После окончания войны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И.П. не оставил службу: с февраля по сентябрь 1946г. – начальник связи полка, в октябре 1949 - июле 1951гг. – дежурный по связи,  с июля по декабрь 1951г. – начальник узла связи, в декабре 1951г. – июле 1955г. – офицер отделения вооружения  и боеприпасов, а в июле 1955г. - октябре 1957г.  - был дежурным по связи сначала в с.Линово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Пужанского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района Брянской области Белорусской ССР, а с 1955г. – в г.Остов под Ленинградом, где вышел на военную пенсию по выслуге лет.  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1956г. Вернулся в Линово. Демобилизовался 18.10.1957 года. Работал заместителем директора по сырью и топливу на спиртовом заводе. В 1961г. переехал Челябинск, где работал мастером на тракторном заводе. </a:t>
            </a:r>
          </a:p>
          <a:p>
            <a:pPr indent="355600"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56012" y="720130"/>
            <a:ext cx="68600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1946 г. в белорусском с. Линово прадедушка Иван женился на девушке Ольге.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 девушка, как и многие её сверстницы, в годы войны проявила исключительный трудовой героизм: копала окопы, работала в колхозе. Как могла помогала фронту. Иван Павлович супругой Ольгой Иосифовной вырастили и воспитали троих детей: сына – Владимира, 1947г.р. (моего дедушку), дочерей – Лилию, 1948г.р. и Татьяну, 1952г.р. </a:t>
            </a:r>
          </a:p>
          <a:p>
            <a:pPr indent="3556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1968году семья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поехала в гости к сестре Лилии в Амвросиевку. Им  так здесь понравилось, что они решили переехать в Донбасс на постоянное место жительства. 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60" y="1224186"/>
            <a:ext cx="3170062" cy="427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Лариса\Desktop\Слободенюк К\ZERCluSjmz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3927" y="4248522"/>
            <a:ext cx="4145518" cy="28080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07879" y="0"/>
            <a:ext cx="7767931" cy="93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Семья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84004" y="4392538"/>
            <a:ext cx="29218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Построили дом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Нахаловке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обзавелись хозяйством. Прадедушка работал на пилораме. Вместе помогали детям, воспитывали внуков.</a:t>
            </a:r>
          </a:p>
          <a:p>
            <a:pPr indent="3556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668" y="5544666"/>
            <a:ext cx="31356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с супругой Ольгой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1946г. Фото из семейного архива.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44044" y="6264746"/>
            <a:ext cx="25098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Семья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Середина 50-х гг.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Фото из семейного архива.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167980" y="1630144"/>
            <a:ext cx="72008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бесконечном многообразии человеческой жизни, встреч и расставаний, память  всегда занимала в ней особое, видное место. Память вобрала в себя, по сути, всю историю человечества и судьбу каждого человека. Память не позволяет нам забыть про ту войну, которая вошла в историю, как Великая Отечественная 1941 – 1945 гг.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Эти слова из песни композитора Оскара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Фельцмана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поэта Владимира Сергеева не только пробуждают память, но и ставят в один строй со словами «ветеран войны», «герои войны» несколько подзабытое слово «фронтовик». Ни участник Великой Отечественной войны, а фронтовик: человек, который во время боевых действий был на линии фронта, на передовой!  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Судьба моего прадеда, его однополчан - судьба России... Они были из когорты тех, о ком словами песни сказано «Была война, но мы пришли живыми, чтоб новой жизни сеять семена».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Поколение победителей уже почти сменило поколение детей войны, тех, кто изведал, испытал на себе все её тяготы. </a:t>
            </a:r>
          </a:p>
          <a:p>
            <a:pPr algn="ctr" fontAlgn="base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Я, рожденный после войны,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Так безжалостно ранен ею.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  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3551" t="7432" r="9457" b="5864"/>
          <a:stretch>
            <a:fillRect/>
          </a:stretch>
        </p:blipFill>
        <p:spPr bwMode="auto">
          <a:xfrm>
            <a:off x="196367" y="3960490"/>
            <a:ext cx="306441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09021" y="0"/>
            <a:ext cx="10333487" cy="84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Фронтовики, наденьте ордена!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13681" y="648122"/>
            <a:ext cx="5253856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base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                            Солдат в атаку шел не за награду,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 fontAlgn="base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                              Но велика награды той цена.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 fontAlgn="base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                              Во имя чести воинской и правды,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r" fontAlgn="base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                              Фронтовики, наденьте ордена!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" descr="Слободенюк"/>
          <p:cNvPicPr>
            <a:picLocks noChangeAspect="1" noChangeArrowheads="1"/>
          </p:cNvPicPr>
          <p:nvPr/>
        </p:nvPicPr>
        <p:blipFill>
          <a:blip r:embed="rId4" cstate="print"/>
          <a:srcRect l="5740" t="5923" r="12555" b="9407"/>
          <a:stretch>
            <a:fillRect/>
          </a:stretch>
        </p:blipFill>
        <p:spPr bwMode="auto">
          <a:xfrm>
            <a:off x="837756" y="792138"/>
            <a:ext cx="1924166" cy="268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3456434"/>
            <a:ext cx="35632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Фото из семейного альбома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408763"/>
            <a:ext cx="35632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(1-й справа)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 боевыми товарищами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Фото из семейного альбома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89515" y="6408763"/>
            <a:ext cx="7126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Так можно сказать о моём  дедушке Вове, который рос среди людей, в чьих жизнях навсегда остановилась война.</a:t>
            </a: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12425" cy="720457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472" y="1"/>
            <a:ext cx="8676953" cy="933827"/>
          </a:xfrm>
          <a:prstGeom prst="rect">
            <a:avLst/>
          </a:prstGeom>
          <a:noFill/>
        </p:spPr>
        <p:txBody>
          <a:bodyPr wrap="square" lIns="101837" tIns="50918" rIns="101837" bIns="509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Помним мы Героев имена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8479" y="1800214"/>
            <a:ext cx="9937596" cy="412283"/>
          </a:xfrm>
          <a:prstGeom prst="rect">
            <a:avLst/>
          </a:prstGeom>
        </p:spPr>
        <p:txBody>
          <a:bodyPr wrap="square" lIns="101841" tIns="50921" rIns="101841" bIns="50921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8161" y="5263110"/>
            <a:ext cx="10222375" cy="28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41" tIns="50921" rIns="101841" bIns="50921" numCol="1" anchor="ctr" anchorCtr="0" compatLnSpc="1">
            <a:prstTxWarp prst="textNoShape">
              <a:avLst/>
            </a:prstTxWarp>
            <a:spAutoFit/>
          </a:bodyPr>
          <a:lstStyle/>
          <a:p>
            <a:pPr indent="254603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7660" y="864147"/>
            <a:ext cx="9957132" cy="6709907"/>
          </a:xfrm>
          <a:prstGeom prst="rect">
            <a:avLst/>
          </a:prstGeom>
        </p:spPr>
        <p:txBody>
          <a:bodyPr wrap="square" lIns="91815" tIns="45907" rIns="91815" bIns="45907">
            <a:spAutoFit/>
          </a:bodyPr>
          <a:lstStyle/>
          <a:p>
            <a:pPr indent="354013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Время неутомимо срывает листки календаря Истории. В будущем году мы будем встречать 76-ю весну Победы. Мы – третье и четвертое поколение Победителей. Давно поросли окопы, сравнялись с землей могилы безымянных солдат.</a:t>
            </a:r>
          </a:p>
          <a:p>
            <a:pPr indent="354013" algn="ctr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От Героев былых времен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         Не осталось порой Имён...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           Те, кто приняли смертный бой,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           Стали просто землёй и травой...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Ушли из жизни матери, провожавшие на фронт мужей, сыновей, дочерей; тем, кто воевал давно за девяносто. Но жива Память!  Память о героизме и мужестве родных и близких людях: в пожелтевших фотографиях, наградах, треугольниках фронтовых писем, воспоминаниях… </a:t>
            </a:r>
          </a:p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Нет ни одной семьи в нашей стране, в чьей жизни война не оставила бы свой кровавый след.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Прошла война, прошла страда,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Но боль взывает к людям: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Давайте, люди, никогда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Об этом не забудем.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Пусть память верную о ней 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Хранят, об этой муке,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 дети нынешних детей,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 наших внуков внуки.</a:t>
            </a:r>
          </a:p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Строки из стихотворения поэта Александра Твардовского призывают нас помнить тех, кто воевал в Великой Отечественной войне, помнить о том, какой ценой была достигнута Победа!</a:t>
            </a:r>
          </a:p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мы – помним! В нашей семье свято хранится память о прадедушке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Слободенюке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Иване Павловиче.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12425" cy="7204577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23959" y="-46166"/>
            <a:ext cx="10190956" cy="102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Благодарная память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29524"/>
            <a:ext cx="185486" cy="40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814" tIns="45906" rIns="91814" bIns="4590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7659" y="1440210"/>
            <a:ext cx="100283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9067" algn="just" defTabSz="918134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 большому сожалению, прадедушки не стало в 23 мая 1996 года. Похоронен на городском кладбище в Амвросиевке. Хоронили его как героя, несли подушечки с боевыми наградами.</a:t>
            </a:r>
          </a:p>
          <a:p>
            <a:pPr indent="459067" algn="just" defTabSz="918134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 лично не знала этого замечательного человека, но много знаю о нём из рассказов моего папы и бабушки. Мы часто вспоминаем Героя нашей семьи и говорим спасибо за мирное небо над нашей головой. Я восхищаюсь мужеством, стойкостью и силой духа своего прадедушки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И.П. </a:t>
            </a:r>
          </a:p>
          <a:p>
            <a:pPr indent="459067" algn="just" defTabSz="918134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Пока мы помним о прошлом, у нас есть будущее</a:t>
            </a:r>
            <a:r>
              <a:rPr lang="ru-RU" sz="1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Я живу на этой земле, благодарная ему:  ведь без него не было бы и меня…</a:t>
            </a:r>
          </a:p>
          <a:p>
            <a:pPr indent="459067" algn="just" defTabSz="918134" fontAlgn="base">
              <a:spcBef>
                <a:spcPct val="0"/>
              </a:spcBef>
              <a:spcAft>
                <a:spcPct val="0"/>
              </a:spcAft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13681" y="792139"/>
            <a:ext cx="525385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Для нас Герой не умирает,</a:t>
            </a:r>
          </a:p>
          <a:p>
            <a:pPr algn="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Лишь рядом быть перестает.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01027" y="4320530"/>
            <a:ext cx="591503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9067" algn="just" defTabSz="918134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fontAlgn="base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0009" y="3456434"/>
            <a:ext cx="487020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470008" y="5760690"/>
            <a:ext cx="4846049" cy="52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6" rIns="91814" bIns="4590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8134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Сохранение памяти о моём прадедушке не сайте проекта «Дорога Памяти», 2020 год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63064" y="6123682"/>
            <a:ext cx="5253856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Не мечтай о светлом новом дне,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Если, попирая память дедов,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 кровавой ты забыл войне,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 великой ты забыл Победе!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https://saratov.gov.ru/upload/iblock/eef/doroga_pamjati.jpg"/>
          <p:cNvPicPr>
            <a:picLocks noChangeAspect="1" noChangeArrowheads="1"/>
          </p:cNvPicPr>
          <p:nvPr/>
        </p:nvPicPr>
        <p:blipFill>
          <a:blip r:embed="rId4" cstate="print"/>
          <a:srcRect l="24000" r="23000" b="34870"/>
          <a:stretch>
            <a:fillRect/>
          </a:stretch>
        </p:blipFill>
        <p:spPr bwMode="auto">
          <a:xfrm>
            <a:off x="7465440" y="4176514"/>
            <a:ext cx="1255812" cy="885834"/>
          </a:xfrm>
          <a:prstGeom prst="rect">
            <a:avLst/>
          </a:prstGeom>
          <a:noFill/>
        </p:spPr>
      </p:pic>
      <p:pic>
        <p:nvPicPr>
          <p:cNvPr id="23" name="Picture 4" descr="C:\Users\Лариса\Desktop\фото март 2015\IMG_20150425_165121.jpg"/>
          <p:cNvPicPr>
            <a:picLocks noChangeAspect="1" noChangeArrowheads="1"/>
          </p:cNvPicPr>
          <p:nvPr/>
        </p:nvPicPr>
        <p:blipFill>
          <a:blip r:embed="rId5" cstate="print"/>
          <a:srcRect l="50775" r="9700"/>
          <a:stretch>
            <a:fillRect/>
          </a:stretch>
        </p:blipFill>
        <p:spPr bwMode="auto">
          <a:xfrm>
            <a:off x="338898" y="3528443"/>
            <a:ext cx="1567839" cy="2238355"/>
          </a:xfrm>
          <a:prstGeom prst="rect">
            <a:avLst/>
          </a:prstGeom>
          <a:noFill/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9268" y="3528442"/>
            <a:ext cx="3064413" cy="226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15652" y="5688682"/>
            <a:ext cx="5273641" cy="52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4" tIns="45906" rIns="91814" bIns="4590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8134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Сохранение памяти о прадедушке в альманахе «Только тот, кто помнит о прошлом, достоин будущего», 2015 год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77"/>
            <a:ext cx="10512425" cy="7204577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36614" y="128678"/>
            <a:ext cx="9362656" cy="77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7" tIns="50919" rIns="101837" bIns="50919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2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иссякнет память поколений…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90050" y="6130603"/>
            <a:ext cx="10222375" cy="40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13" tIns="45905" rIns="91813" bIns="45905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8119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</a:t>
            </a:r>
            <a:endParaRPr kumimoji="0" lang="ru-RU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9667" y="1872259"/>
            <a:ext cx="99563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 семейный архив – это шкатулка с наградами и альбом всех историй, правдивых и важных. Его начали собирать моя бабушка и папа, мы с сестрой продолжим эту работу и передадим детям, а они нашим внукам. Ведь люди живы, пока о них помнят…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Память нетленна и вечна.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Смотрю на фотографии и награды прадеда и понимаю: славится наша страна героями, защитниками земли русской. Время стирает в памяти многое, но ему неподвластна героика прошлого: подвиги, совершённые на полях сражений. Радость Победы всегда будет жить в наших сердцах! Так пусть же не иссякнет память о тех страшных годах. Пусть со временем всё возрастает гордость за наших предков. Мы должны помнить свою историю! Я горжусь своим прадедом!</a:t>
            </a:r>
            <a:endParaRPr lang="ru-RU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just"/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Особый смысл имеют для меня слова: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42416" y="792138"/>
            <a:ext cx="5253856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 сколько весен не пройдёт –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Одну мы помнить будем свято.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Весну, которую народ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Великой сделал в сорок пятом.</a:t>
            </a:r>
          </a:p>
        </p:txBody>
      </p:sp>
      <p:pic>
        <p:nvPicPr>
          <p:cNvPr id="4" name="Picture 2" descr="https://sun9-44.userapi.com/impf/EW4V6XknojWn1bT4u6PSTerSBPhrGBxyiZFdFA/moTf4Gh-Lew.jpg?size=266x189&amp;quality=96&amp;proxy=1&amp;sign=50a3b0e17bd6afd2f7fd60646f839dc4&amp;type=albu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2540" y="648123"/>
            <a:ext cx="2049268" cy="1471231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467724" y="5832699"/>
            <a:ext cx="3705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Пересмотрите ваши домашние альбомы, вспомните историю своей семьи – вам есть о чем рассказать!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s://s018.radikal.ru/i512/1705/81/820ca343aaf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6131" y="4104506"/>
            <a:ext cx="5337396" cy="1656184"/>
          </a:xfrm>
          <a:prstGeom prst="rect">
            <a:avLst/>
          </a:prstGeom>
          <a:noFill/>
        </p:spPr>
      </p:pic>
      <p:pic>
        <p:nvPicPr>
          <p:cNvPr id="2056" name="Picture 8" descr="https://sun9-19.userapi.com/c845218/v845218644/1e96a2/BdiEbVpZBXQ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102"/>
          <a:stretch>
            <a:fillRect/>
          </a:stretch>
        </p:blipFill>
        <p:spPr bwMode="auto">
          <a:xfrm>
            <a:off x="359668" y="4415569"/>
            <a:ext cx="4489722" cy="278533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77"/>
            <a:ext cx="10512425" cy="720457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09021" y="0"/>
            <a:ext cx="90497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Источники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735" y="1152178"/>
            <a:ext cx="1011969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Материалы семейного архива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Фотографии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И.П.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И.П.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Воспоминания бабушки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Подлесной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А.А., 1950г.р. – супруги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В.И.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Воспоминания моего дедушки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В.И., 1947г.р.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Воспоминания моего папы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С., 1974г.р.</a:t>
            </a:r>
          </a:p>
          <a:p>
            <a:pPr marL="342900" indent="-34290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Электронные ресурсы: 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ОБД «Память народа» 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https://pamyat-naroda.ru/heroes/kld-card_uchet_officer8138701/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https://pamyat-naroda.ru/heroes/podvig-chelovek_nagrazhdenie20750497/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https://pamyat-naroda.ru/heroes/podvig-chelovek_nagrazhdenie25589475/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ОБД «Подвиг народа» 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http://podvignaroda.ru/?#id=25589475&amp;tab=navDetailManAward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http://podvignaroda.ru/?#id=38979238&amp;tab=navDetailDocument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Дорога Памяти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https://1418museum.ru/heroes/33784198/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Альманах «Только тот, кто помнит о прошлом, достоин будущего».</a:t>
            </a:r>
          </a:p>
          <a:p>
            <a:pPr marL="342900" indent="-34290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endParaRPr lang="ru-RU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27477" y="1728242"/>
            <a:ext cx="5393437" cy="57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7" tIns="50919" rIns="101837" bIns="50919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31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512424" cy="72009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35472" y="0"/>
            <a:ext cx="8676953" cy="933827"/>
          </a:xfrm>
          <a:prstGeom prst="rect">
            <a:avLst/>
          </a:prstGeom>
          <a:noFill/>
        </p:spPr>
        <p:txBody>
          <a:bodyPr wrap="square" lIns="101837" tIns="50918" rIns="101837" bIns="509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Листая старый альбом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59" y="1080170"/>
            <a:ext cx="332944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96367" y="3744466"/>
            <a:ext cx="3349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С.В. (папа),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Подлесная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А.А. (бабушка), моя сестра Мария и я –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Екатерина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545842" y="737593"/>
            <a:ext cx="6841481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54013" algn="just"/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Неправильно считать, что история – это только громкие события, великие даты, знаменитости. Историю делаем мы, каждый день. За большими историческими событиями можно проследить по государственным архивам, историю же своей семьи мы </a:t>
            </a:r>
            <a:r>
              <a:rPr lang="ru-RU" sz="1800" spc="-1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отслеживаем по старым фотографиям и </a:t>
            </a: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полуистлевшим личным документам.</a:t>
            </a:r>
          </a:p>
          <a:p>
            <a:pPr marR="0" lvl="0" indent="3635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Поздняя осень… Родительский дом. Тепло и уют. Мой маленький городок, несмотря на ранний час, уже погружён в дремоту. Изредка через раскрытую форточку доносится с улицы шум проезжающей машины, где-то по соседству пролает разбуженная кем-то собака. И опять тихо. </a:t>
            </a:r>
          </a:p>
          <a:p>
            <a:pPr marR="0" lvl="0" indent="3635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один из таких вечеров, к нам приехала бабушка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Шура. </a:t>
            </a:r>
          </a:p>
          <a:p>
            <a:pPr marR="0" lvl="0" indent="3635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мы любим рассматривать старые альбомы с фотографиями. Как много они таят в себе! Сколько интересных событий запечатлено на старых пожелтевших фотоснимках! Сколько человеческих судеб скрывается за этими карточками! Какие-то страницы мы пролистываем быстро, а над некоторыми можем сидеть подолгу, предаваясь воспоминаниям бабушки. В такие моменты я люблю сидеть рядом с ней,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слушать рассказы о её жизни и жизни своих предков.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3635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Самые душевные и волнительные её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рассказы о войне. Далеко за полночь уходят наши житейские разговоры.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Заглянем на страницы военной истории нашей семьи.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7632" y="6893124"/>
            <a:ext cx="320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Альбом семьи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660" y="4464547"/>
            <a:ext cx="3258182" cy="242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21675" y="0"/>
            <a:ext cx="9104546" cy="841494"/>
          </a:xfrm>
          <a:prstGeom prst="rect">
            <a:avLst/>
          </a:prstGeom>
          <a:noFill/>
        </p:spPr>
        <p:txBody>
          <a:bodyPr wrap="square" lIns="101837" tIns="50918" rIns="101837" bIns="509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Детство и юность прадедушки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8898" y="3744466"/>
            <a:ext cx="320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Сбор винограда.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Из семейного альбома.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88373" y="720131"/>
            <a:ext cx="66276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Мой прадедушка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Иван Павлович родился 14 сентября 1918 года в с. Туран Киренского (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Тункинского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района Иркутской области 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Бурято-Монгольской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ССР. Русский. Его отец - Павел, участник Гражданской войны, погиб при установлении советской власти в Забайкалье. Мальчик воспитывался одной мамой, которая работала почтальоном.</a:t>
            </a:r>
          </a:p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1925 году его семья переехала в Азово-Черноморский край (сейчас Краснодарский) в г. Новороссийск. Потом, в 1927 году, переехала в совхоз «Мысхако» (сейчас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с-з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«Малая земля»). Мама  Мария работала уборщицей, а Ваня учился в начальной школе. Жить было трудно: в семье было четверо детей, в стране голод, поэтому, окончив 4 класса в 1932 году, подросток стал работать разнорабочим. После окончания  Новороссийского ФЗУ в 1935 году поступил учиться на 2-й курс вечернего рабфака в совхозе «Абрау-Дюрсо» без отрыва от производства. В 1937 году рабфак перевели в Анапу (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с-з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«Джемете»), где прадедушка работал на винном заводе и продолжал учиться.</a:t>
            </a:r>
          </a:p>
          <a:p>
            <a:pPr indent="354013"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https://forums-su.com/download/file.php?id=3040247&amp;mode=view/%D0%9A%D1%80%D1%8B%D0%BC%20001.jpg"/>
          <p:cNvSpPr>
            <a:spLocks noChangeAspect="1" noChangeArrowheads="1"/>
          </p:cNvSpPr>
          <p:nvPr/>
        </p:nvSpPr>
        <p:spPr bwMode="auto">
          <a:xfrm>
            <a:off x="153971" y="-144463"/>
            <a:ext cx="30165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667" y="1368202"/>
            <a:ext cx="332648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https://gorod-novoross.ru/news_foto/full/post_54_es67m_byj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68" y="4248522"/>
            <a:ext cx="3328706" cy="231069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1676" y="6552778"/>
            <a:ext cx="320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Долина Абрау-Дюрсо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ic.pics.livejournal.com/iradoktorka/35330346/966342/966342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3033" y="5184626"/>
            <a:ext cx="2494290" cy="189021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688373" y="5400650"/>
            <a:ext cx="4204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Как видим, детство и юность будущего Героя были вполне обычными для тех лет. Необычным, видимо, было само время, в котором подрастало поколение, вступающее во взрослую жизнь в предвоенные годы.</a:t>
            </a: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12424" cy="7200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472" y="1"/>
            <a:ext cx="8676953" cy="933827"/>
          </a:xfrm>
          <a:prstGeom prst="rect">
            <a:avLst/>
          </a:prstGeom>
          <a:noFill/>
        </p:spPr>
        <p:txBody>
          <a:bodyPr wrap="square" lIns="101837" tIns="50918" rIns="101837" bIns="509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Призван в Красную Армию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89515" y="6893124"/>
            <a:ext cx="4988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 военного билета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Семейный архив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07940" y="720130"/>
            <a:ext cx="741160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800" dirty="0" smtClean="0"/>
              <a:t> 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Так как оборона Советского Союза была священным долгом всего трудового населения, достигнув призывного возраста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И.П. был призван в  Советскую Армию 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Анапским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райвоенкоматом Краснодарского края 14 октября 1938 года. Окончил школу сержантского состава «Аракчеевские казармы» в Новгороде. Вступил в 1938 году в ВЛКСМ.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345" t="3931" r="49327" b="47311"/>
          <a:stretch>
            <a:fillRect/>
          </a:stretch>
        </p:blipFill>
        <p:spPr bwMode="auto">
          <a:xfrm>
            <a:off x="3118249" y="4824586"/>
            <a:ext cx="3061314" cy="209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182" t="5503" r="5300" b="6449"/>
          <a:stretch>
            <a:fillRect/>
          </a:stretch>
        </p:blipFill>
        <p:spPr bwMode="auto">
          <a:xfrm>
            <a:off x="215652" y="1152178"/>
            <a:ext cx="261679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https://pastvu.com/_p/a/s/v/e/sve2tcm05b1crn36p3.jpg"/>
          <p:cNvPicPr>
            <a:picLocks noChangeAspect="1" noChangeArrowheads="1"/>
          </p:cNvPicPr>
          <p:nvPr/>
        </p:nvPicPr>
        <p:blipFill>
          <a:blip r:embed="rId5" cstate="print"/>
          <a:srcRect l="2042" t="1457" b="19886"/>
          <a:stretch>
            <a:fillRect/>
          </a:stretch>
        </p:blipFill>
        <p:spPr bwMode="auto">
          <a:xfrm>
            <a:off x="6396459" y="2088283"/>
            <a:ext cx="3965145" cy="225444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807940" y="2088282"/>
            <a:ext cx="356327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Будучи командиром радиоотделения 334-го артиллерийского полка,  с 30.11.1939г. по 13.03. 1940г. участвовал в войне с белофиннами.</a:t>
            </a:r>
          </a:p>
          <a:p>
            <a:pPr indent="354013" algn="just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После её окончания дислоцировался в г.Лахденпохья (Карелия), откуда 10 июня был направлен под Ленинград в школу по подготовке радиоспециалистов.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51123" t="11766" r="2218" b="58083"/>
          <a:stretch>
            <a:fillRect/>
          </a:stretch>
        </p:blipFill>
        <p:spPr bwMode="auto">
          <a:xfrm>
            <a:off x="6396459" y="4824586"/>
            <a:ext cx="3990864" cy="209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6450296" y="4320530"/>
            <a:ext cx="4062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Аракчеевские казармы. с.Медведь.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Семейный архив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4206" y="1"/>
            <a:ext cx="9104546" cy="1457047"/>
          </a:xfrm>
          <a:prstGeom prst="rect">
            <a:avLst/>
          </a:prstGeom>
          <a:noFill/>
        </p:spPr>
        <p:txBody>
          <a:bodyPr wrap="square" lIns="101837" tIns="50918" rIns="101837" bIns="509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прадедушки в Великой Отечественной войне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328642"/>
            <a:ext cx="320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Из семейного альбома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3188" y="1296195"/>
            <a:ext cx="75541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далёком для меня 1941 году мой прадедушка Иван, как и тысячи других солдат, встал на защиту нашей Родины. Участвовал в Великой Отечественной войне в 1941-1945гг.  Воевал на Ленинградском фронте (15.11.1941-15.03.1942гг., помощник командира взвода), Воронежском, Степном, 1-м Украинском  (01.03.1943-09.05.1945гг., начальник связи полка дивизиона и начальник связи полка).</a:t>
            </a:r>
          </a:p>
          <a:p>
            <a:pPr indent="354013"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Лариса\Desktop\Слободенюк К\dhjUEGCD9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867" y="1368202"/>
            <a:ext cx="2661038" cy="3960440"/>
          </a:xfrm>
          <a:prstGeom prst="rect">
            <a:avLst/>
          </a:prstGeom>
          <a:noFill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 l="51034" t="11767" r="1713" b="69405"/>
          <a:stretch>
            <a:fillRect/>
          </a:stretch>
        </p:blipFill>
        <p:spPr bwMode="auto">
          <a:xfrm>
            <a:off x="6984403" y="2765158"/>
            <a:ext cx="3331653" cy="107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 l="51034" t="41185" r="1713" b="16452"/>
          <a:stretch>
            <a:fillRect/>
          </a:stretch>
        </p:blipFill>
        <p:spPr bwMode="auto">
          <a:xfrm>
            <a:off x="6984403" y="3809276"/>
            <a:ext cx="3331653" cy="242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895317" y="6192738"/>
            <a:ext cx="3617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 военного билета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Семейный архив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33188" y="2952379"/>
            <a:ext cx="40621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После сильного истощения и скорбута  (цинги), в результате пережитой блокады Ленинграда, с 05.03.1942г. находился на лечении в эвакогоспиталях №№ 1327, 2222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, 2763.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07.05.1942г.  выписался из госпиталя и прибыл в г. Вологду в 34-й запасной стрелковый полк.</a:t>
            </a:r>
          </a:p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 02.06.1942г. по 10.02.1943г. – курсант и преподаватель в школе младших лейтенантов города Архангельска. С 10.02.1943г.  -</a:t>
            </a:r>
          </a:p>
          <a:p>
            <a:pPr indent="354013"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9668" y="6264746"/>
            <a:ext cx="677021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лейтенант, начальник  связи 3-го дивизиона 271-го миномётного полка 5-й танковой армии. С декабря 1943г.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И. П. – член коммунистической партии Советского Союза.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512424" cy="7200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92941" y="-143966"/>
            <a:ext cx="8819484" cy="1764824"/>
          </a:xfrm>
          <a:prstGeom prst="rect">
            <a:avLst/>
          </a:prstGeom>
          <a:noFill/>
        </p:spPr>
        <p:txBody>
          <a:bodyPr wrap="square" lIns="101837" tIns="50918" rIns="101837" bIns="509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Участник войны на четырёх фронтах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58496" y="1440211"/>
            <a:ext cx="61288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Прадедушка воевал в составе 271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минп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271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минп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УкрФ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271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минп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271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минп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ТА; 334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Ленинградская воен. школа по подготовке радиоспециалистов; 34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зсп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271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минп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АрхВО</a:t>
            </a:r>
            <a:r>
              <a:rPr lang="ru-RU" sz="1800" dirty="0" smtClean="0"/>
              <a:t>. </a:t>
            </a:r>
          </a:p>
          <a:p>
            <a:pPr indent="35560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Участвуя в боях на четырёх фронтах,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И.П. громил немецко-фашистских захватчиков под Ленинградом, Прохоровкой, Белгородом на Курской дуге,  на Украине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5249" r="15416"/>
          <a:stretch>
            <a:fillRect/>
          </a:stretch>
        </p:blipFill>
        <p:spPr bwMode="auto">
          <a:xfrm>
            <a:off x="287659" y="4104507"/>
            <a:ext cx="3970385" cy="238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659" y="1224187"/>
            <a:ext cx="3977787" cy="24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 descr="C:\Users\Лариса\Desktop\Слободенюк К\Tap691kRvy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5564" y="3456434"/>
            <a:ext cx="2351489" cy="342670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329761" y="3384426"/>
            <a:ext cx="36345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(Харьков, Знаменка, Кривой Рог), в Белоруссии был участником операции «Багратион». </a:t>
            </a:r>
            <a:endParaRPr lang="ru-RU" sz="1800" dirty="0" smtClean="0"/>
          </a:p>
          <a:p>
            <a:pPr indent="354013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Освобождал Европу. С боями прошёл Литву, Латвию, Польшу. Участник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Млавско-Эльбингской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(14.1-26.1.45г.) и Восточно-Прусской (13.1-25.4.45г.) операций, освобождал Кёнигсберг, воевал на территории Германии.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7660" y="3672458"/>
            <a:ext cx="3990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Карта боевых действий, в которых участвовал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в 1943-1944гг.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668" y="6480770"/>
            <a:ext cx="3990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Карта боевых действий, в которых участвовал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в 1943-1945гг.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72292" y="6480770"/>
            <a:ext cx="3563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Наградной документ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Из семейного архива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94083" y="216074"/>
            <a:ext cx="9318342" cy="779939"/>
          </a:xfrm>
          <a:prstGeom prst="rect">
            <a:avLst/>
          </a:prstGeom>
          <a:noFill/>
        </p:spPr>
        <p:txBody>
          <a:bodyPr wrap="square" lIns="101837" tIns="50918" rIns="101837" bIns="509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Воспоминания </a:t>
            </a:r>
            <a:r>
              <a:rPr lang="ru-RU" sz="4400" b="1" spc="55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Слободенюка</a:t>
            </a:r>
            <a:r>
              <a:rPr lang="ru-RU" sz="4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И.П.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15965" y="936154"/>
            <a:ext cx="62000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Всю войну мой прадедушка прошёл связистом. Это сегодня можно по телефону позвонить в любую точку мира и не только услышать, но и увидеть абонента. А раньше, чтобы связаться с кем-нибудь, нужны были провода. 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Много было различных случаев в его жизни в эти суровые фронтовые годы. Многое ему пришлось испытать и пережить. Как вспоминает мой дедушка, отец рассказывал ему, что: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«Срок жизни на фронте полкового связиста был краток. В условиях военных действий при ожесточенном артиллерийском  или минометном обстреле противником</a:t>
            </a: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345" t="3931" b="5649"/>
          <a:stretch>
            <a:fillRect/>
          </a:stretch>
        </p:blipFill>
        <p:spPr bwMode="auto">
          <a:xfrm>
            <a:off x="5904284" y="3744466"/>
            <a:ext cx="4398337" cy="278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59668" y="3784580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наших позиций,  налетах пикирующих бомбардировщиков, от взрывов, под гусеницами танков, зачастую тонкая проволока, связывающая воинские подразделения, постоянно рвалась. И командир, которому в такие моменты связь была жизненно необходима, требовал её немедленного восстановления. Вот и приходилось вылезать из окопа под бомбы и мины в любую погоду, чтобы отыскать место разрыва и срастить порванную линию связи. Было очень страшно, но долг был превыше всего. Некоторые мои товарищи не вернулись ….».</a:t>
            </a:r>
          </a:p>
        </p:txBody>
      </p:sp>
      <p:sp>
        <p:nvSpPr>
          <p:cNvPr id="8194" name="AutoShape 2" descr="https://www.permgaspi.ru/images/Prikamye_in_the_GPW/Troops_of_communication_of_Red_Army_in_the_GPW/14.jpg"/>
          <p:cNvSpPr>
            <a:spLocks noChangeAspect="1" noChangeArrowheads="1"/>
          </p:cNvSpPr>
          <p:nvPr/>
        </p:nvSpPr>
        <p:spPr bwMode="auto">
          <a:xfrm>
            <a:off x="153971" y="-144463"/>
            <a:ext cx="30165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s://www.permgaspi.ru/images/Prikamye_in_the_GPW/Troops_of_communication_of_Red_Army_in_the_GPW/14.jpg"/>
          <p:cNvSpPr>
            <a:spLocks noChangeAspect="1" noChangeArrowheads="1"/>
          </p:cNvSpPr>
          <p:nvPr/>
        </p:nvSpPr>
        <p:spPr bwMode="auto">
          <a:xfrm>
            <a:off x="153971" y="-144463"/>
            <a:ext cx="30165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https://img.ww2facts.net/img/war-2019/drugoj-lend-liz-vojna-provodov-3.jpg"/>
          <p:cNvSpPr>
            <a:spLocks noChangeAspect="1" noChangeArrowheads="1"/>
          </p:cNvSpPr>
          <p:nvPr/>
        </p:nvSpPr>
        <p:spPr bwMode="auto">
          <a:xfrm>
            <a:off x="153971" y="-144463"/>
            <a:ext cx="301657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676" y="1080170"/>
            <a:ext cx="3528392" cy="247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5904284" y="6408762"/>
            <a:ext cx="3492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 военного билета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Семейный архив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9668" y="3528442"/>
            <a:ext cx="37770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Связист, налаживающий связь</a:t>
            </a: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usana.ru/files/21728/653/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10512424" cy="72009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118249" y="1008162"/>
            <a:ext cx="7197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годы войны прадедушка дважды был  ранен (1941г. – осколком в голову, 1944г. –пулей в шею касательно), а подлечившись, снова пошёл воевать.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Суровое испытание выпало на долю тех, кто с оружием защищал Родину на фронте и победа всё же пришла, но для того, чтобы она наступила, пришлось ждать долгих четыре года – самых трудных в истории нашей страны. Люди смеялись и плакали, не верилось, что войне конец, и как жаль было тех, кто не дожил до этого счастливого дня. </a:t>
            </a:r>
          </a:p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Мой прадедушка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Иван Павлович оказался в числе тех, кто вернулся живым на свою Родину, домой… И том, что победа пришла на нашу землю, есть, несомненно, и его заслуга.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5652" y="5544667"/>
            <a:ext cx="29523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Слободенюк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И.П.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(нижний ряд, слева) с фронтовыми товарищами.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Из семейного альбома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C:\Users\Лариса\Desktop\Слободенюк К\7ARGBF46z_w - копия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80687" y="1296194"/>
            <a:ext cx="2837561" cy="4248472"/>
          </a:xfrm>
          <a:prstGeom prst="rect">
            <a:avLst/>
          </a:prstGeom>
          <a:noFill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07879" y="0"/>
            <a:ext cx="9104546" cy="93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39" tIns="50920" rIns="101839" bIns="509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indent="388969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spc="55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Долгожданная Победа!</a:t>
            </a:r>
          </a:p>
        </p:txBody>
      </p:sp>
      <p:pic>
        <p:nvPicPr>
          <p:cNvPr id="12290" name="Picture 2" descr="https://189131.selcdn.ru/leonardo/uploadsForSiteId/85126/content/4a48ab7d-4740-4208-a2f6-e013425148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254" y="4392539"/>
            <a:ext cx="3776648" cy="269960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118249" y="4320531"/>
            <a:ext cx="34920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Иван Павлович окончил войну в звании капитана, в должности начальника связи полка. «Война, говорил он, – это несвойственное состояние человека», - эти слова навсегда запомнила моя бабушка Шура.</a:t>
            </a: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2526</Words>
  <Application>Microsoft Office PowerPoint</Application>
  <PresentationFormat>Custom</PresentationFormat>
  <Paragraphs>205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sukhomlin vladimir</cp:lastModifiedBy>
  <cp:revision>59</cp:revision>
  <dcterms:created xsi:type="dcterms:W3CDTF">2020-12-23T16:54:58Z</dcterms:created>
  <dcterms:modified xsi:type="dcterms:W3CDTF">2021-01-04T19:14:22Z</dcterms:modified>
</cp:coreProperties>
</file>