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0" r:id="rId3"/>
    <p:sldId id="265" r:id="rId4"/>
    <p:sldId id="271" r:id="rId5"/>
    <p:sldId id="272" r:id="rId6"/>
    <p:sldId id="261" r:id="rId7"/>
    <p:sldId id="277" r:id="rId8"/>
    <p:sldId id="278" r:id="rId9"/>
    <p:sldId id="279" r:id="rId10"/>
  </p:sldIdLst>
  <p:sldSz cx="10621963" cy="7200900"/>
  <p:notesSz cx="6858000" cy="9144000"/>
  <p:defaultTextStyle>
    <a:defPPr>
      <a:defRPr lang="ru-RU"/>
    </a:defPPr>
    <a:lvl1pPr marL="0" algn="l" defTabSz="1028853" rtl="0" eaLnBrk="1" latinLnBrk="0" hangingPunct="1">
      <a:defRPr sz="2000" kern="1200">
        <a:solidFill>
          <a:schemeClr val="tx1"/>
        </a:solidFill>
        <a:latin typeface="+mn-lt"/>
        <a:ea typeface="+mn-ea"/>
        <a:cs typeface="+mn-cs"/>
      </a:defRPr>
    </a:lvl1pPr>
    <a:lvl2pPr marL="514427" algn="l" defTabSz="1028853" rtl="0" eaLnBrk="1" latinLnBrk="0" hangingPunct="1">
      <a:defRPr sz="2000" kern="1200">
        <a:solidFill>
          <a:schemeClr val="tx1"/>
        </a:solidFill>
        <a:latin typeface="+mn-lt"/>
        <a:ea typeface="+mn-ea"/>
        <a:cs typeface="+mn-cs"/>
      </a:defRPr>
    </a:lvl2pPr>
    <a:lvl3pPr marL="1028853" algn="l" defTabSz="1028853" rtl="0" eaLnBrk="1" latinLnBrk="0" hangingPunct="1">
      <a:defRPr sz="2000" kern="1200">
        <a:solidFill>
          <a:schemeClr val="tx1"/>
        </a:solidFill>
        <a:latin typeface="+mn-lt"/>
        <a:ea typeface="+mn-ea"/>
        <a:cs typeface="+mn-cs"/>
      </a:defRPr>
    </a:lvl3pPr>
    <a:lvl4pPr marL="1543279" algn="l" defTabSz="1028853" rtl="0" eaLnBrk="1" latinLnBrk="0" hangingPunct="1">
      <a:defRPr sz="2000" kern="1200">
        <a:solidFill>
          <a:schemeClr val="tx1"/>
        </a:solidFill>
        <a:latin typeface="+mn-lt"/>
        <a:ea typeface="+mn-ea"/>
        <a:cs typeface="+mn-cs"/>
      </a:defRPr>
    </a:lvl4pPr>
    <a:lvl5pPr marL="2057706" algn="l" defTabSz="1028853" rtl="0" eaLnBrk="1" latinLnBrk="0" hangingPunct="1">
      <a:defRPr sz="2000" kern="1200">
        <a:solidFill>
          <a:schemeClr val="tx1"/>
        </a:solidFill>
        <a:latin typeface="+mn-lt"/>
        <a:ea typeface="+mn-ea"/>
        <a:cs typeface="+mn-cs"/>
      </a:defRPr>
    </a:lvl5pPr>
    <a:lvl6pPr marL="2572132" algn="l" defTabSz="1028853" rtl="0" eaLnBrk="1" latinLnBrk="0" hangingPunct="1">
      <a:defRPr sz="2000" kern="1200">
        <a:solidFill>
          <a:schemeClr val="tx1"/>
        </a:solidFill>
        <a:latin typeface="+mn-lt"/>
        <a:ea typeface="+mn-ea"/>
        <a:cs typeface="+mn-cs"/>
      </a:defRPr>
    </a:lvl6pPr>
    <a:lvl7pPr marL="3086559" algn="l" defTabSz="1028853" rtl="0" eaLnBrk="1" latinLnBrk="0" hangingPunct="1">
      <a:defRPr sz="2000" kern="1200">
        <a:solidFill>
          <a:schemeClr val="tx1"/>
        </a:solidFill>
        <a:latin typeface="+mn-lt"/>
        <a:ea typeface="+mn-ea"/>
        <a:cs typeface="+mn-cs"/>
      </a:defRPr>
    </a:lvl7pPr>
    <a:lvl8pPr marL="3600985" algn="l" defTabSz="1028853" rtl="0" eaLnBrk="1" latinLnBrk="0" hangingPunct="1">
      <a:defRPr sz="2000" kern="1200">
        <a:solidFill>
          <a:schemeClr val="tx1"/>
        </a:solidFill>
        <a:latin typeface="+mn-lt"/>
        <a:ea typeface="+mn-ea"/>
        <a:cs typeface="+mn-cs"/>
      </a:defRPr>
    </a:lvl8pPr>
    <a:lvl9pPr marL="4115411" algn="l" defTabSz="1028853"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p:cViewPr>
        <p:scale>
          <a:sx n="80" d="100"/>
          <a:sy n="80" d="100"/>
        </p:scale>
        <p:origin x="-1242" y="-78"/>
      </p:cViewPr>
      <p:guideLst>
        <p:guide orient="horz" pos="2268"/>
        <p:guide pos="334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6647" y="2236948"/>
            <a:ext cx="9028669" cy="1543526"/>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93295" y="4080510"/>
            <a:ext cx="7435374" cy="1840230"/>
          </a:xfrm>
        </p:spPr>
        <p:txBody>
          <a:bodyPr/>
          <a:lstStyle>
            <a:lvl1pPr marL="0" indent="0" algn="ctr">
              <a:buNone/>
              <a:defRPr>
                <a:solidFill>
                  <a:schemeClr val="tx1">
                    <a:tint val="75000"/>
                  </a:schemeClr>
                </a:solidFill>
              </a:defRPr>
            </a:lvl1pPr>
            <a:lvl2pPr marL="514427" indent="0" algn="ctr">
              <a:buNone/>
              <a:defRPr>
                <a:solidFill>
                  <a:schemeClr val="tx1">
                    <a:tint val="75000"/>
                  </a:schemeClr>
                </a:solidFill>
              </a:defRPr>
            </a:lvl2pPr>
            <a:lvl3pPr marL="1028853" indent="0" algn="ctr">
              <a:buNone/>
              <a:defRPr>
                <a:solidFill>
                  <a:schemeClr val="tx1">
                    <a:tint val="75000"/>
                  </a:schemeClr>
                </a:solidFill>
              </a:defRPr>
            </a:lvl3pPr>
            <a:lvl4pPr marL="1543279" indent="0" algn="ctr">
              <a:buNone/>
              <a:defRPr>
                <a:solidFill>
                  <a:schemeClr val="tx1">
                    <a:tint val="75000"/>
                  </a:schemeClr>
                </a:solidFill>
              </a:defRPr>
            </a:lvl4pPr>
            <a:lvl5pPr marL="2057706" indent="0" algn="ctr">
              <a:buNone/>
              <a:defRPr>
                <a:solidFill>
                  <a:schemeClr val="tx1">
                    <a:tint val="75000"/>
                  </a:schemeClr>
                </a:solidFill>
              </a:defRPr>
            </a:lvl5pPr>
            <a:lvl6pPr marL="2572132" indent="0" algn="ctr">
              <a:buNone/>
              <a:defRPr>
                <a:solidFill>
                  <a:schemeClr val="tx1">
                    <a:tint val="75000"/>
                  </a:schemeClr>
                </a:solidFill>
              </a:defRPr>
            </a:lvl6pPr>
            <a:lvl7pPr marL="3086559" indent="0" algn="ctr">
              <a:buNone/>
              <a:defRPr>
                <a:solidFill>
                  <a:schemeClr val="tx1">
                    <a:tint val="75000"/>
                  </a:schemeClr>
                </a:solidFill>
              </a:defRPr>
            </a:lvl7pPr>
            <a:lvl8pPr marL="3600985" indent="0" algn="ctr">
              <a:buNone/>
              <a:defRPr>
                <a:solidFill>
                  <a:schemeClr val="tx1">
                    <a:tint val="75000"/>
                  </a:schemeClr>
                </a:solidFill>
              </a:defRPr>
            </a:lvl8pPr>
            <a:lvl9pPr marL="411541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45686" y="300038"/>
            <a:ext cx="2775356" cy="638746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17772" y="300038"/>
            <a:ext cx="8150881" cy="63874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63" y="4627248"/>
            <a:ext cx="9028669" cy="1430179"/>
          </a:xfrm>
        </p:spPr>
        <p:txBody>
          <a:bodyPr anchor="t"/>
          <a:lstStyle>
            <a:lvl1pPr algn="l">
              <a:defRPr sz="4500" b="1" cap="all"/>
            </a:lvl1pPr>
          </a:lstStyle>
          <a:p>
            <a:r>
              <a:rPr lang="ru-RU" smtClean="0"/>
              <a:t>Образец заголовка</a:t>
            </a:r>
            <a:endParaRPr lang="ru-RU"/>
          </a:p>
        </p:txBody>
      </p:sp>
      <p:sp>
        <p:nvSpPr>
          <p:cNvPr id="3" name="Текст 2"/>
          <p:cNvSpPr>
            <a:spLocks noGrp="1"/>
          </p:cNvSpPr>
          <p:nvPr>
            <p:ph type="body" idx="1"/>
          </p:nvPr>
        </p:nvSpPr>
        <p:spPr>
          <a:xfrm>
            <a:off x="839063" y="3052050"/>
            <a:ext cx="9028669" cy="1575196"/>
          </a:xfrm>
        </p:spPr>
        <p:txBody>
          <a:bodyPr anchor="b"/>
          <a:lstStyle>
            <a:lvl1pPr marL="0" indent="0">
              <a:buNone/>
              <a:defRPr sz="2200">
                <a:solidFill>
                  <a:schemeClr val="tx1">
                    <a:tint val="75000"/>
                  </a:schemeClr>
                </a:solidFill>
              </a:defRPr>
            </a:lvl1pPr>
            <a:lvl2pPr marL="514427" indent="0">
              <a:buNone/>
              <a:defRPr sz="2000">
                <a:solidFill>
                  <a:schemeClr val="tx1">
                    <a:tint val="75000"/>
                  </a:schemeClr>
                </a:solidFill>
              </a:defRPr>
            </a:lvl2pPr>
            <a:lvl3pPr marL="1028853" indent="0">
              <a:buNone/>
              <a:defRPr sz="1800">
                <a:solidFill>
                  <a:schemeClr val="tx1">
                    <a:tint val="75000"/>
                  </a:schemeClr>
                </a:solidFill>
              </a:defRPr>
            </a:lvl3pPr>
            <a:lvl4pPr marL="1543279" indent="0">
              <a:buNone/>
              <a:defRPr sz="1600">
                <a:solidFill>
                  <a:schemeClr val="tx1">
                    <a:tint val="75000"/>
                  </a:schemeClr>
                </a:solidFill>
              </a:defRPr>
            </a:lvl4pPr>
            <a:lvl5pPr marL="2057706" indent="0">
              <a:buNone/>
              <a:defRPr sz="1600">
                <a:solidFill>
                  <a:schemeClr val="tx1">
                    <a:tint val="75000"/>
                  </a:schemeClr>
                </a:solidFill>
              </a:defRPr>
            </a:lvl5pPr>
            <a:lvl6pPr marL="2572132" indent="0">
              <a:buNone/>
              <a:defRPr sz="1600">
                <a:solidFill>
                  <a:schemeClr val="tx1">
                    <a:tint val="75000"/>
                  </a:schemeClr>
                </a:solidFill>
              </a:defRPr>
            </a:lvl6pPr>
            <a:lvl7pPr marL="3086559" indent="0">
              <a:buNone/>
              <a:defRPr sz="1600">
                <a:solidFill>
                  <a:schemeClr val="tx1">
                    <a:tint val="75000"/>
                  </a:schemeClr>
                </a:solidFill>
              </a:defRPr>
            </a:lvl7pPr>
            <a:lvl8pPr marL="3600985" indent="0">
              <a:buNone/>
              <a:defRPr sz="1600">
                <a:solidFill>
                  <a:schemeClr val="tx1">
                    <a:tint val="75000"/>
                  </a:schemeClr>
                </a:solidFill>
              </a:defRPr>
            </a:lvl8pPr>
            <a:lvl9pPr marL="4115411"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17774" y="1746885"/>
            <a:ext cx="5462197" cy="4940618"/>
          </a:xfrm>
        </p:spPr>
        <p:txBody>
          <a:bodyPr/>
          <a:lstStyle>
            <a:lvl1pPr>
              <a:defRPr sz="3200"/>
            </a:lvl1pPr>
            <a:lvl2pPr>
              <a:defRPr sz="28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57001" y="1746885"/>
            <a:ext cx="5464040" cy="4940618"/>
          </a:xfrm>
        </p:spPr>
        <p:txBody>
          <a:bodyPr/>
          <a:lstStyle>
            <a:lvl1pPr>
              <a:defRPr sz="3200"/>
            </a:lvl1pPr>
            <a:lvl2pPr>
              <a:defRPr sz="28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099" y="288370"/>
            <a:ext cx="9559767" cy="12001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1098" y="1611869"/>
            <a:ext cx="4693212" cy="671750"/>
          </a:xfrm>
        </p:spPr>
        <p:txBody>
          <a:bodyPr anchor="b"/>
          <a:lstStyle>
            <a:lvl1pPr marL="0" indent="0">
              <a:buNone/>
              <a:defRPr sz="2800" b="1"/>
            </a:lvl1pPr>
            <a:lvl2pPr marL="514427" indent="0">
              <a:buNone/>
              <a:defRPr sz="2200" b="1"/>
            </a:lvl2pPr>
            <a:lvl3pPr marL="1028853" indent="0">
              <a:buNone/>
              <a:defRPr sz="2000" b="1"/>
            </a:lvl3pPr>
            <a:lvl4pPr marL="1543279" indent="0">
              <a:buNone/>
              <a:defRPr sz="1800" b="1"/>
            </a:lvl4pPr>
            <a:lvl5pPr marL="2057706" indent="0">
              <a:buNone/>
              <a:defRPr sz="1800" b="1"/>
            </a:lvl5pPr>
            <a:lvl6pPr marL="2572132" indent="0">
              <a:buNone/>
              <a:defRPr sz="1800" b="1"/>
            </a:lvl6pPr>
            <a:lvl7pPr marL="3086559" indent="0">
              <a:buNone/>
              <a:defRPr sz="1800" b="1"/>
            </a:lvl7pPr>
            <a:lvl8pPr marL="3600985" indent="0">
              <a:buNone/>
              <a:defRPr sz="1800" b="1"/>
            </a:lvl8pPr>
            <a:lvl9pPr marL="4115411"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31098" y="2283620"/>
            <a:ext cx="4693212" cy="4148852"/>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395809" y="1611869"/>
            <a:ext cx="4695056" cy="671750"/>
          </a:xfrm>
        </p:spPr>
        <p:txBody>
          <a:bodyPr anchor="b"/>
          <a:lstStyle>
            <a:lvl1pPr marL="0" indent="0">
              <a:buNone/>
              <a:defRPr sz="2800" b="1"/>
            </a:lvl1pPr>
            <a:lvl2pPr marL="514427" indent="0">
              <a:buNone/>
              <a:defRPr sz="2200" b="1"/>
            </a:lvl2pPr>
            <a:lvl3pPr marL="1028853" indent="0">
              <a:buNone/>
              <a:defRPr sz="2000" b="1"/>
            </a:lvl3pPr>
            <a:lvl4pPr marL="1543279" indent="0">
              <a:buNone/>
              <a:defRPr sz="1800" b="1"/>
            </a:lvl4pPr>
            <a:lvl5pPr marL="2057706" indent="0">
              <a:buNone/>
              <a:defRPr sz="1800" b="1"/>
            </a:lvl5pPr>
            <a:lvl6pPr marL="2572132" indent="0">
              <a:buNone/>
              <a:defRPr sz="1800" b="1"/>
            </a:lvl6pPr>
            <a:lvl7pPr marL="3086559" indent="0">
              <a:buNone/>
              <a:defRPr sz="1800" b="1"/>
            </a:lvl7pPr>
            <a:lvl8pPr marL="3600985" indent="0">
              <a:buNone/>
              <a:defRPr sz="1800" b="1"/>
            </a:lvl8pPr>
            <a:lvl9pPr marL="4115411"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395809" y="2283620"/>
            <a:ext cx="4695056" cy="4148852"/>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100" y="286702"/>
            <a:ext cx="3494553" cy="1220153"/>
          </a:xfrm>
        </p:spPr>
        <p:txBody>
          <a:bodyPr anchor="b"/>
          <a:lstStyle>
            <a:lvl1pPr algn="l">
              <a:defRPr sz="2200" b="1"/>
            </a:lvl1pPr>
          </a:lstStyle>
          <a:p>
            <a:r>
              <a:rPr lang="ru-RU" smtClean="0"/>
              <a:t>Образец заголовка</a:t>
            </a:r>
            <a:endParaRPr lang="ru-RU"/>
          </a:p>
        </p:txBody>
      </p:sp>
      <p:sp>
        <p:nvSpPr>
          <p:cNvPr id="3" name="Содержимое 2"/>
          <p:cNvSpPr>
            <a:spLocks noGrp="1"/>
          </p:cNvSpPr>
          <p:nvPr>
            <p:ph idx="1"/>
          </p:nvPr>
        </p:nvSpPr>
        <p:spPr>
          <a:xfrm>
            <a:off x="4152893" y="286705"/>
            <a:ext cx="5937972" cy="6145769"/>
          </a:xfrm>
        </p:spPr>
        <p:txBody>
          <a:bodyPr/>
          <a:lstStyle>
            <a:lvl1pPr>
              <a:defRPr sz="3500"/>
            </a:lvl1pPr>
            <a:lvl2pPr>
              <a:defRPr sz="3200"/>
            </a:lvl2pPr>
            <a:lvl3pPr>
              <a:defRPr sz="28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1100" y="1506858"/>
            <a:ext cx="3494553" cy="4925616"/>
          </a:xfrm>
        </p:spPr>
        <p:txBody>
          <a:bodyPr/>
          <a:lstStyle>
            <a:lvl1pPr marL="0" indent="0">
              <a:buNone/>
              <a:defRPr sz="1600"/>
            </a:lvl1pPr>
            <a:lvl2pPr marL="514427" indent="0">
              <a:buNone/>
              <a:defRPr sz="1300"/>
            </a:lvl2pPr>
            <a:lvl3pPr marL="1028853" indent="0">
              <a:buNone/>
              <a:defRPr sz="1100"/>
            </a:lvl3pPr>
            <a:lvl4pPr marL="1543279" indent="0">
              <a:buNone/>
              <a:defRPr sz="1100"/>
            </a:lvl4pPr>
            <a:lvl5pPr marL="2057706" indent="0">
              <a:buNone/>
              <a:defRPr sz="1100"/>
            </a:lvl5pPr>
            <a:lvl6pPr marL="2572132" indent="0">
              <a:buNone/>
              <a:defRPr sz="1100"/>
            </a:lvl6pPr>
            <a:lvl7pPr marL="3086559" indent="0">
              <a:buNone/>
              <a:defRPr sz="1100"/>
            </a:lvl7pPr>
            <a:lvl8pPr marL="3600985" indent="0">
              <a:buNone/>
              <a:defRPr sz="1100"/>
            </a:lvl8pPr>
            <a:lvl9pPr marL="4115411"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1980" y="5040631"/>
            <a:ext cx="6373178" cy="59507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81980" y="643414"/>
            <a:ext cx="6373178" cy="4320540"/>
          </a:xfrm>
        </p:spPr>
        <p:txBody>
          <a:bodyPr/>
          <a:lstStyle>
            <a:lvl1pPr marL="0" indent="0">
              <a:buNone/>
              <a:defRPr sz="3500"/>
            </a:lvl1pPr>
            <a:lvl2pPr marL="514427" indent="0">
              <a:buNone/>
              <a:defRPr sz="3200"/>
            </a:lvl2pPr>
            <a:lvl3pPr marL="1028853" indent="0">
              <a:buNone/>
              <a:defRPr sz="2800"/>
            </a:lvl3pPr>
            <a:lvl4pPr marL="1543279" indent="0">
              <a:buNone/>
              <a:defRPr sz="2200"/>
            </a:lvl4pPr>
            <a:lvl5pPr marL="2057706" indent="0">
              <a:buNone/>
              <a:defRPr sz="2200"/>
            </a:lvl5pPr>
            <a:lvl6pPr marL="2572132" indent="0">
              <a:buNone/>
              <a:defRPr sz="2200"/>
            </a:lvl6pPr>
            <a:lvl7pPr marL="3086559" indent="0">
              <a:buNone/>
              <a:defRPr sz="2200"/>
            </a:lvl7pPr>
            <a:lvl8pPr marL="3600985" indent="0">
              <a:buNone/>
              <a:defRPr sz="2200"/>
            </a:lvl8pPr>
            <a:lvl9pPr marL="4115411" indent="0">
              <a:buNone/>
              <a:defRPr sz="2200"/>
            </a:lvl9pPr>
          </a:lstStyle>
          <a:p>
            <a:endParaRPr lang="ru-RU"/>
          </a:p>
        </p:txBody>
      </p:sp>
      <p:sp>
        <p:nvSpPr>
          <p:cNvPr id="4" name="Текст 3"/>
          <p:cNvSpPr>
            <a:spLocks noGrp="1"/>
          </p:cNvSpPr>
          <p:nvPr>
            <p:ph type="body" sz="half" idx="2"/>
          </p:nvPr>
        </p:nvSpPr>
        <p:spPr>
          <a:xfrm>
            <a:off x="2081980" y="5635707"/>
            <a:ext cx="6373178" cy="845105"/>
          </a:xfrm>
        </p:spPr>
        <p:txBody>
          <a:bodyPr/>
          <a:lstStyle>
            <a:lvl1pPr marL="0" indent="0">
              <a:buNone/>
              <a:defRPr sz="1600"/>
            </a:lvl1pPr>
            <a:lvl2pPr marL="514427" indent="0">
              <a:buNone/>
              <a:defRPr sz="1300"/>
            </a:lvl2pPr>
            <a:lvl3pPr marL="1028853" indent="0">
              <a:buNone/>
              <a:defRPr sz="1100"/>
            </a:lvl3pPr>
            <a:lvl4pPr marL="1543279" indent="0">
              <a:buNone/>
              <a:defRPr sz="1100"/>
            </a:lvl4pPr>
            <a:lvl5pPr marL="2057706" indent="0">
              <a:buNone/>
              <a:defRPr sz="1100"/>
            </a:lvl5pPr>
            <a:lvl6pPr marL="2572132" indent="0">
              <a:buNone/>
              <a:defRPr sz="1100"/>
            </a:lvl6pPr>
            <a:lvl7pPr marL="3086559" indent="0">
              <a:buNone/>
              <a:defRPr sz="1100"/>
            </a:lvl7pPr>
            <a:lvl8pPr marL="3600985" indent="0">
              <a:buNone/>
              <a:defRPr sz="1100"/>
            </a:lvl8pPr>
            <a:lvl9pPr marL="4115411"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C1534983-D066-4C19-A842-684FC47C2EA8}" type="datetimeFigureOut">
              <a:rPr lang="ru-RU" smtClean="0"/>
              <a:pPr/>
              <a:t>05.01.2021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E33F68-091D-406E-91FD-94D15729A08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099" y="288370"/>
            <a:ext cx="9559767" cy="1200150"/>
          </a:xfrm>
          <a:prstGeom prst="rect">
            <a:avLst/>
          </a:prstGeom>
        </p:spPr>
        <p:txBody>
          <a:bodyPr vert="horz" lIns="102885" tIns="51442" rIns="102885" bIns="5144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1099" y="1680212"/>
            <a:ext cx="9559767" cy="4752261"/>
          </a:xfrm>
          <a:prstGeom prst="rect">
            <a:avLst/>
          </a:prstGeom>
        </p:spPr>
        <p:txBody>
          <a:bodyPr vert="horz" lIns="102885" tIns="51442" rIns="102885" bIns="5144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1098" y="6674168"/>
            <a:ext cx="2478458" cy="383381"/>
          </a:xfrm>
          <a:prstGeom prst="rect">
            <a:avLst/>
          </a:prstGeom>
        </p:spPr>
        <p:txBody>
          <a:bodyPr vert="horz" lIns="102885" tIns="51442" rIns="102885" bIns="51442" rtlCol="0" anchor="ctr"/>
          <a:lstStyle>
            <a:lvl1pPr algn="l">
              <a:defRPr sz="1300">
                <a:solidFill>
                  <a:schemeClr val="tx1">
                    <a:tint val="75000"/>
                  </a:schemeClr>
                </a:solidFill>
              </a:defRPr>
            </a:lvl1pPr>
          </a:lstStyle>
          <a:p>
            <a:fld id="{C1534983-D066-4C19-A842-684FC47C2EA8}" type="datetimeFigureOut">
              <a:rPr lang="ru-RU" smtClean="0"/>
              <a:pPr/>
              <a:t>05.01.2021</a:t>
            </a:fld>
            <a:endParaRPr lang="ru-RU"/>
          </a:p>
        </p:txBody>
      </p:sp>
      <p:sp>
        <p:nvSpPr>
          <p:cNvPr id="5" name="Нижний колонтитул 4"/>
          <p:cNvSpPr>
            <a:spLocks noGrp="1"/>
          </p:cNvSpPr>
          <p:nvPr>
            <p:ph type="ftr" sz="quarter" idx="3"/>
          </p:nvPr>
        </p:nvSpPr>
        <p:spPr>
          <a:xfrm>
            <a:off x="3629172" y="6674168"/>
            <a:ext cx="3363622" cy="383381"/>
          </a:xfrm>
          <a:prstGeom prst="rect">
            <a:avLst/>
          </a:prstGeom>
        </p:spPr>
        <p:txBody>
          <a:bodyPr vert="horz" lIns="102885" tIns="51442" rIns="102885" bIns="51442"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12408" y="6674168"/>
            <a:ext cx="2478458" cy="383381"/>
          </a:xfrm>
          <a:prstGeom prst="rect">
            <a:avLst/>
          </a:prstGeom>
        </p:spPr>
        <p:txBody>
          <a:bodyPr vert="horz" lIns="102885" tIns="51442" rIns="102885" bIns="51442" rtlCol="0" anchor="ctr"/>
          <a:lstStyle>
            <a:lvl1pPr algn="r">
              <a:defRPr sz="1300">
                <a:solidFill>
                  <a:schemeClr val="tx1">
                    <a:tint val="75000"/>
                  </a:schemeClr>
                </a:solidFill>
              </a:defRPr>
            </a:lvl1pPr>
          </a:lstStyle>
          <a:p>
            <a:fld id="{0FE33F68-091D-406E-91FD-94D15729A08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853" rtl="0" eaLnBrk="1" latinLnBrk="0" hangingPunct="1">
        <a:spcBef>
          <a:spcPct val="0"/>
        </a:spcBef>
        <a:buNone/>
        <a:defRPr sz="5000" kern="1200">
          <a:solidFill>
            <a:schemeClr val="tx1"/>
          </a:solidFill>
          <a:latin typeface="+mj-lt"/>
          <a:ea typeface="+mj-ea"/>
          <a:cs typeface="+mj-cs"/>
        </a:defRPr>
      </a:lvl1pPr>
    </p:titleStyle>
    <p:bodyStyle>
      <a:lvl1pPr marL="385820" indent="-385820" algn="l" defTabSz="102885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35942" indent="-321517" algn="l" defTabSz="1028853"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6066" indent="-257213" algn="l" defTabSz="1028853"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00493" indent="-257213" algn="l" defTabSz="102885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314919" indent="-257213" algn="l" defTabSz="102885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29345" indent="-257213" algn="l" defTabSz="102885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43772" indent="-257213" algn="l" defTabSz="102885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58198" indent="-257213" algn="l" defTabSz="102885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72625" indent="-257213" algn="l" defTabSz="102885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1028853" rtl="0" eaLnBrk="1" latinLnBrk="0" hangingPunct="1">
        <a:defRPr sz="2000" kern="1200">
          <a:solidFill>
            <a:schemeClr val="tx1"/>
          </a:solidFill>
          <a:latin typeface="+mn-lt"/>
          <a:ea typeface="+mn-ea"/>
          <a:cs typeface="+mn-cs"/>
        </a:defRPr>
      </a:lvl1pPr>
      <a:lvl2pPr marL="514427" algn="l" defTabSz="1028853" rtl="0" eaLnBrk="1" latinLnBrk="0" hangingPunct="1">
        <a:defRPr sz="2000" kern="1200">
          <a:solidFill>
            <a:schemeClr val="tx1"/>
          </a:solidFill>
          <a:latin typeface="+mn-lt"/>
          <a:ea typeface="+mn-ea"/>
          <a:cs typeface="+mn-cs"/>
        </a:defRPr>
      </a:lvl2pPr>
      <a:lvl3pPr marL="1028853" algn="l" defTabSz="1028853" rtl="0" eaLnBrk="1" latinLnBrk="0" hangingPunct="1">
        <a:defRPr sz="2000" kern="1200">
          <a:solidFill>
            <a:schemeClr val="tx1"/>
          </a:solidFill>
          <a:latin typeface="+mn-lt"/>
          <a:ea typeface="+mn-ea"/>
          <a:cs typeface="+mn-cs"/>
        </a:defRPr>
      </a:lvl3pPr>
      <a:lvl4pPr marL="1543279" algn="l" defTabSz="1028853" rtl="0" eaLnBrk="1" latinLnBrk="0" hangingPunct="1">
        <a:defRPr sz="2000" kern="1200">
          <a:solidFill>
            <a:schemeClr val="tx1"/>
          </a:solidFill>
          <a:latin typeface="+mn-lt"/>
          <a:ea typeface="+mn-ea"/>
          <a:cs typeface="+mn-cs"/>
        </a:defRPr>
      </a:lvl4pPr>
      <a:lvl5pPr marL="2057706" algn="l" defTabSz="1028853" rtl="0" eaLnBrk="1" latinLnBrk="0" hangingPunct="1">
        <a:defRPr sz="2000" kern="1200">
          <a:solidFill>
            <a:schemeClr val="tx1"/>
          </a:solidFill>
          <a:latin typeface="+mn-lt"/>
          <a:ea typeface="+mn-ea"/>
          <a:cs typeface="+mn-cs"/>
        </a:defRPr>
      </a:lvl5pPr>
      <a:lvl6pPr marL="2572132" algn="l" defTabSz="1028853" rtl="0" eaLnBrk="1" latinLnBrk="0" hangingPunct="1">
        <a:defRPr sz="2000" kern="1200">
          <a:solidFill>
            <a:schemeClr val="tx1"/>
          </a:solidFill>
          <a:latin typeface="+mn-lt"/>
          <a:ea typeface="+mn-ea"/>
          <a:cs typeface="+mn-cs"/>
        </a:defRPr>
      </a:lvl6pPr>
      <a:lvl7pPr marL="3086559" algn="l" defTabSz="1028853" rtl="0" eaLnBrk="1" latinLnBrk="0" hangingPunct="1">
        <a:defRPr sz="2000" kern="1200">
          <a:solidFill>
            <a:schemeClr val="tx1"/>
          </a:solidFill>
          <a:latin typeface="+mn-lt"/>
          <a:ea typeface="+mn-ea"/>
          <a:cs typeface="+mn-cs"/>
        </a:defRPr>
      </a:lvl7pPr>
      <a:lvl8pPr marL="3600985" algn="l" defTabSz="1028853" rtl="0" eaLnBrk="1" latinLnBrk="0" hangingPunct="1">
        <a:defRPr sz="2000" kern="1200">
          <a:solidFill>
            <a:schemeClr val="tx1"/>
          </a:solidFill>
          <a:latin typeface="+mn-lt"/>
          <a:ea typeface="+mn-ea"/>
          <a:cs typeface="+mn-cs"/>
        </a:defRPr>
      </a:lvl8pPr>
      <a:lvl9pPr marL="4115411" algn="l" defTabSz="102885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hyperlink" Target="https://ru.wikipedia.org/wiki/%D0%91%D0%B5%D1%80%D0%B7%D0%B0%D1%80%D0%B8%D0%BD,_%D0%9D%D0%B8%D0%BA%D0%BE%D0%BB%D0%B0%D0%B9_%D0%AD%D1%80%D0%B0%D1%81%D1%82%D0%BE%D0%B2%D0%B8%D1%87" TargetMode="Externa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pamyat-naroda.ru/heroes/podvig-chelovek_nagrazhdenie24853854/"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podvignaroda.ru/?"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dn01.ru/files/users/images/a6/aa/a6aa336fb93601a911dc7f8ac2502211.jpg"/>
          <p:cNvPicPr/>
          <p:nvPr/>
        </p:nvPicPr>
        <p:blipFill>
          <a:blip r:embed="rId2" cstate="print">
            <a:lum contrast="20000"/>
          </a:blip>
          <a:srcRect/>
          <a:stretch>
            <a:fillRect/>
          </a:stretch>
        </p:blipFill>
        <p:spPr bwMode="auto">
          <a:xfrm>
            <a:off x="0" y="0"/>
            <a:ext cx="5811047" cy="7200900"/>
          </a:xfrm>
          <a:prstGeom prst="rect">
            <a:avLst/>
          </a:prstGeom>
          <a:noFill/>
          <a:ln w="9525">
            <a:noFill/>
            <a:miter lim="800000"/>
            <a:headEnd/>
            <a:tailEnd/>
          </a:ln>
        </p:spPr>
      </p:pic>
      <p:pic>
        <p:nvPicPr>
          <p:cNvPr id="13314" name="Picture 2" descr="https://img1.postila.ru/storage/9024000/9008715/c5ffb2af061983b294fa69d658e56135.jpg"/>
          <p:cNvPicPr>
            <a:picLocks noChangeAspect="1" noChangeArrowheads="1"/>
          </p:cNvPicPr>
          <p:nvPr/>
        </p:nvPicPr>
        <p:blipFill>
          <a:blip r:embed="rId3" cstate="print">
            <a:lum bright="20000" contrast="10000"/>
          </a:blip>
          <a:srcRect/>
          <a:stretch>
            <a:fillRect/>
          </a:stretch>
        </p:blipFill>
        <p:spPr bwMode="auto">
          <a:xfrm>
            <a:off x="738949" y="314302"/>
            <a:ext cx="4357718" cy="3084906"/>
          </a:xfrm>
          <a:prstGeom prst="rect">
            <a:avLst/>
          </a:prstGeom>
          <a:noFill/>
        </p:spPr>
      </p:pic>
      <p:sp>
        <p:nvSpPr>
          <p:cNvPr id="6" name="Прямоугольник 5"/>
          <p:cNvSpPr/>
          <p:nvPr/>
        </p:nvSpPr>
        <p:spPr>
          <a:xfrm>
            <a:off x="5310981" y="864146"/>
            <a:ext cx="5643602" cy="1569660"/>
          </a:xfrm>
          <a:prstGeom prst="rect">
            <a:avLst/>
          </a:prstGeom>
        </p:spPr>
        <p:txBody>
          <a:bodyPr wrap="square">
            <a:spAutoFit/>
          </a:bodyPr>
          <a:lstStyle/>
          <a:p>
            <a:pPr algn="ctr"/>
            <a:r>
              <a:rPr lang="ru-RU" sz="4800" b="1" dirty="0" smtClean="0">
                <a:solidFill>
                  <a:srgbClr val="FF0000"/>
                </a:solidFill>
                <a:latin typeface="Times New Roman" pitchFamily="18" charset="0"/>
                <a:cs typeface="Times New Roman" pitchFamily="18" charset="0"/>
              </a:rPr>
              <a:t>Они штурмовали </a:t>
            </a:r>
            <a:r>
              <a:rPr lang="ru-RU" sz="4800" b="1" dirty="0" smtClean="0">
                <a:solidFill>
                  <a:srgbClr val="FF0000"/>
                </a:solidFill>
                <a:latin typeface="Times New Roman" pitchFamily="18" charset="0"/>
                <a:cs typeface="Times New Roman" pitchFamily="18" charset="0"/>
              </a:rPr>
              <a:t>Берлин</a:t>
            </a:r>
            <a:endParaRPr lang="ru-RU" sz="4800" b="1" dirty="0">
              <a:solidFill>
                <a:srgbClr val="FF0000"/>
              </a:solidFill>
              <a:latin typeface="Times New Roman" pitchFamily="18" charset="0"/>
              <a:cs typeface="Times New Roman" pitchFamily="18" charset="0"/>
            </a:endParaRPr>
          </a:p>
        </p:txBody>
      </p:sp>
      <p:pic>
        <p:nvPicPr>
          <p:cNvPr id="7" name="Рисунок 6" descr="https://avatars.mds.yandex.net/get-pdb/1908156/d1edf9ec-b754-4aa4-900e-35bea75c1e34/s1200"/>
          <p:cNvPicPr/>
          <p:nvPr/>
        </p:nvPicPr>
        <p:blipFill>
          <a:blip r:embed="rId4" cstate="print">
            <a:lum bright="10000" contrast="10000"/>
          </a:blip>
          <a:srcRect b="6091"/>
          <a:stretch>
            <a:fillRect/>
          </a:stretch>
        </p:blipFill>
        <p:spPr bwMode="auto">
          <a:xfrm>
            <a:off x="738949" y="4171954"/>
            <a:ext cx="4357718" cy="2857520"/>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738949" y="3314698"/>
            <a:ext cx="4357718" cy="857256"/>
          </a:xfrm>
          <a:prstGeom prst="rect">
            <a:avLst/>
          </a:prstGeom>
          <a:noFill/>
          <a:ln w="9525">
            <a:noFill/>
            <a:miter lim="800000"/>
            <a:headEnd/>
            <a:tailEnd/>
          </a:ln>
          <a:effectLst/>
        </p:spPr>
      </p:pic>
      <p:sp>
        <p:nvSpPr>
          <p:cNvPr id="9" name="Прямоугольник 8"/>
          <p:cNvSpPr/>
          <p:nvPr/>
        </p:nvSpPr>
        <p:spPr>
          <a:xfrm>
            <a:off x="738949" y="3171822"/>
            <a:ext cx="4572032"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dirty="0" smtClean="0">
                <a:solidFill>
                  <a:srgbClr val="FF0000"/>
                </a:solidFill>
                <a:latin typeface="Times New Roman" pitchFamily="18" charset="0"/>
                <a:cs typeface="Times New Roman" pitchFamily="18" charset="0"/>
              </a:rPr>
              <a:t>5-я Ударная Армия у Рейхстага</a:t>
            </a:r>
          </a:p>
        </p:txBody>
      </p:sp>
      <p:sp>
        <p:nvSpPr>
          <p:cNvPr id="11" name="Text Box 4"/>
          <p:cNvSpPr txBox="1">
            <a:spLocks noChangeArrowheads="1"/>
          </p:cNvSpPr>
          <p:nvPr/>
        </p:nvSpPr>
        <p:spPr bwMode="auto">
          <a:xfrm>
            <a:off x="5811047" y="2528880"/>
            <a:ext cx="4810916" cy="2743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ru-RU" b="1" dirty="0" smtClean="0">
                <a:solidFill>
                  <a:srgbClr val="FF0000"/>
                </a:solidFill>
                <a:latin typeface="Times New Roman" pitchFamily="18" charset="0"/>
                <a:cs typeface="Arial" pitchFamily="34" charset="0"/>
              </a:rPr>
              <a:t>    </a:t>
            </a:r>
            <a:r>
              <a:rPr lang="ru-RU" b="1" dirty="0" smtClean="0">
                <a:solidFill>
                  <a:srgbClr val="C00000"/>
                </a:solidFill>
                <a:latin typeface="Times New Roman" pitchFamily="18" charset="0"/>
                <a:cs typeface="Arial" pitchFamily="34" charset="0"/>
              </a:rPr>
              <a:t>5-я Ударная Армия</a:t>
            </a:r>
            <a:r>
              <a:rPr lang="ru-RU" sz="1600" dirty="0" smtClean="0">
                <a:latin typeface="Times New Roman" pitchFamily="18" charset="0"/>
                <a:cs typeface="Arial" pitchFamily="34" charset="0"/>
              </a:rPr>
              <a:t> —оперативное формирование РККА в составе ВС СССР в годы Великой Отечественной войны. Сформирована 9 декабря 1942 года на основании директивы Ставки ВГК № 170699 на базе 10-й резервной армии.  В составе Южного фронта 2-го формирования (с 3 января 1943 года), 4-го Украинского фронта принимала участие в Ростовской и </a:t>
            </a:r>
            <a:r>
              <a:rPr lang="ru-RU" sz="1600" dirty="0" err="1" smtClean="0">
                <a:latin typeface="Times New Roman" pitchFamily="18" charset="0"/>
                <a:cs typeface="Arial" pitchFamily="34" charset="0"/>
              </a:rPr>
              <a:t>Миусской</a:t>
            </a:r>
            <a:r>
              <a:rPr lang="ru-RU" sz="1600" dirty="0" smtClean="0">
                <a:latin typeface="Times New Roman" pitchFamily="18" charset="0"/>
                <a:cs typeface="Arial" pitchFamily="34" charset="0"/>
              </a:rPr>
              <a:t> операциях, участвовала в Донбасской стратегической и Мелитопольской наступательных операциях. </a:t>
            </a:r>
          </a:p>
          <a:p>
            <a:pPr algn="just"/>
            <a:r>
              <a:rPr lang="ru-RU" sz="1600" dirty="0" smtClean="0">
                <a:latin typeface="Times New Roman" pitchFamily="18" charset="0"/>
                <a:cs typeface="Arial" pitchFamily="34" charset="0"/>
              </a:rPr>
              <a:t>    Свой боевой путь завершила в поверженном Берлине, который брала в составе      1-го Белорусского фронта под командованием Георгия Жукова. </a:t>
            </a:r>
          </a:p>
          <a:p>
            <a:pPr algn="just"/>
            <a:r>
              <a:rPr lang="ru-RU" sz="1600" dirty="0" smtClean="0">
                <a:latin typeface="Times New Roman" pitchFamily="18" charset="0"/>
                <a:cs typeface="Arial" pitchFamily="34" charset="0"/>
              </a:rPr>
              <a:t>    Ее бойцы оставили на стене Рейхстага надпись: </a:t>
            </a:r>
            <a:r>
              <a:rPr lang="ru-RU" sz="1600" b="1" i="1" dirty="0" smtClean="0">
                <a:latin typeface="Times New Roman" pitchFamily="18" charset="0"/>
                <a:cs typeface="Arial" pitchFamily="34" charset="0"/>
              </a:rPr>
              <a:t>«Сталинград – </a:t>
            </a:r>
            <a:r>
              <a:rPr lang="ru-RU" sz="1600" b="1" i="1" dirty="0" err="1" smtClean="0">
                <a:latin typeface="Times New Roman" pitchFamily="18" charset="0"/>
                <a:cs typeface="Arial" pitchFamily="34" charset="0"/>
              </a:rPr>
              <a:t>Саур-Могила</a:t>
            </a:r>
            <a:r>
              <a:rPr lang="ru-RU" sz="1600" b="1" i="1" dirty="0" smtClean="0">
                <a:latin typeface="Times New Roman" pitchFamily="18" charset="0"/>
                <a:cs typeface="Arial" pitchFamily="34" charset="0"/>
              </a:rPr>
              <a:t> – Варшава – Берлин! </a:t>
            </a:r>
            <a:r>
              <a:rPr lang="ru-RU" sz="1600" b="1" i="1" dirty="0" err="1" smtClean="0">
                <a:latin typeface="Times New Roman" pitchFamily="18" charset="0"/>
                <a:cs typeface="Arial" pitchFamily="34" charset="0"/>
              </a:rPr>
              <a:t>Самсин</a:t>
            </a:r>
            <a:r>
              <a:rPr lang="ru-RU" sz="1600" b="1" i="1" dirty="0" smtClean="0">
                <a:latin typeface="Times New Roman" pitchFamily="18" charset="0"/>
                <a:cs typeface="Arial" pitchFamily="34" charset="0"/>
              </a:rPr>
              <a:t>, </a:t>
            </a:r>
            <a:r>
              <a:rPr lang="ru-RU" sz="1600" b="1" i="1" dirty="0" err="1" smtClean="0">
                <a:latin typeface="Times New Roman" pitchFamily="18" charset="0"/>
                <a:cs typeface="Arial" pitchFamily="34" charset="0"/>
              </a:rPr>
              <a:t>Павлуха</a:t>
            </a:r>
            <a:r>
              <a:rPr lang="ru-RU" sz="1600" b="1" i="1" dirty="0" smtClean="0">
                <a:latin typeface="Times New Roman" pitchFamily="18" charset="0"/>
                <a:cs typeface="Arial" pitchFamily="34" charset="0"/>
              </a:rPr>
              <a:t>, </a:t>
            </a:r>
            <a:r>
              <a:rPr lang="ru-RU" sz="1600" b="1" i="1" dirty="0" err="1" smtClean="0">
                <a:latin typeface="Times New Roman" pitchFamily="18" charset="0"/>
                <a:cs typeface="Arial" pitchFamily="34" charset="0"/>
              </a:rPr>
              <a:t>Стегний</a:t>
            </a:r>
            <a:r>
              <a:rPr lang="ru-RU" sz="1600" b="1" i="1" dirty="0" smtClean="0">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6382551" y="0"/>
            <a:ext cx="3894336" cy="830997"/>
          </a:xfrm>
          <a:prstGeom prst="rect">
            <a:avLst/>
          </a:prstGeom>
          <a:noFill/>
        </p:spPr>
        <p:txBody>
          <a:bodyPr wrap="none" rtlCol="0">
            <a:spAutoFit/>
          </a:bodyPr>
          <a:lstStyle/>
          <a:p>
            <a:pPr algn="ctr"/>
            <a:r>
              <a:rPr lang="ru-RU" sz="1600" b="1" dirty="0" smtClean="0">
                <a:latin typeface="Times New Roman" pitchFamily="18" charset="0"/>
                <a:cs typeface="Times New Roman" pitchFamily="18" charset="0"/>
              </a:rPr>
              <a:t>Исторический музей, группа «ПОИСК»</a:t>
            </a:r>
          </a:p>
          <a:p>
            <a:pPr algn="ctr"/>
            <a:r>
              <a:rPr lang="ru-RU" sz="1600" b="1" dirty="0" smtClean="0">
                <a:latin typeface="Times New Roman" pitchFamily="18" charset="0"/>
                <a:cs typeface="Times New Roman" pitchFamily="18" charset="0"/>
              </a:rPr>
              <a:t>МОУ «</a:t>
            </a:r>
            <a:r>
              <a:rPr lang="ru-RU" sz="1600" b="1" dirty="0" err="1" smtClean="0">
                <a:latin typeface="Times New Roman" pitchFamily="18" charset="0"/>
                <a:cs typeface="Times New Roman" pitchFamily="18" charset="0"/>
              </a:rPr>
              <a:t>Амвросиевская</a:t>
            </a:r>
            <a:r>
              <a:rPr lang="ru-RU" sz="1600" b="1" dirty="0" smtClean="0">
                <a:latin typeface="Times New Roman" pitchFamily="18" charset="0"/>
                <a:cs typeface="Times New Roman" pitchFamily="18" charset="0"/>
              </a:rPr>
              <a:t> школа №6»</a:t>
            </a:r>
          </a:p>
          <a:p>
            <a:pPr algn="ctr"/>
            <a:r>
              <a:rPr lang="ru-RU" sz="1600" b="1" dirty="0" smtClean="0">
                <a:latin typeface="Times New Roman" pitchFamily="18" charset="0"/>
                <a:cs typeface="Times New Roman" pitchFamily="18" charset="0"/>
              </a:rPr>
              <a:t>(Демченко В., </a:t>
            </a:r>
            <a:r>
              <a:rPr lang="ru-RU" sz="1600" b="1" dirty="0" err="1" smtClean="0">
                <a:latin typeface="Times New Roman" pitchFamily="18" charset="0"/>
                <a:cs typeface="Times New Roman" pitchFamily="18" charset="0"/>
              </a:rPr>
              <a:t>Снопко</a:t>
            </a:r>
            <a:r>
              <a:rPr lang="ru-RU" sz="1600" b="1" dirty="0" smtClean="0">
                <a:latin typeface="Times New Roman" pitchFamily="18" charset="0"/>
                <a:cs typeface="Times New Roman" pitchFamily="18" charset="0"/>
              </a:rPr>
              <a:t> Д., </a:t>
            </a:r>
            <a:r>
              <a:rPr lang="ru-RU" sz="1600" b="1" dirty="0" err="1" smtClean="0">
                <a:latin typeface="Times New Roman" pitchFamily="18" charset="0"/>
                <a:cs typeface="Times New Roman" pitchFamily="18" charset="0"/>
              </a:rPr>
              <a:t>Решетняк</a:t>
            </a:r>
            <a:r>
              <a:rPr lang="ru-RU" sz="1600" b="1" dirty="0" smtClean="0">
                <a:latin typeface="Times New Roman" pitchFamily="18" charset="0"/>
                <a:cs typeface="Times New Roman" pitchFamily="18" charset="0"/>
              </a:rPr>
              <a:t> Д.)</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AutoShape 6" descr="https://upload.wikimedia.org/wikipedia/commons/thumb/9/9d/%D0%9C%D1%83%D0%B7%D0%B5%D0%B9_%D0%B8%D1%81%D1%82%D0%BE%D1%80%D0%B8%D0%B8_%D0%B4%D0%BE%D0%BD%D0%B5%D1%86%D0%BA%D0%BE%D0%B9_%D0%BC%D0%B8%D0%BB%D0%B8%D1%86%D0%B8%D0%B8_086.jpg/1024px-%D0%9C%D1%83%D0%B7%D0%B5%D0%B9_%D0%B8%D1%81%D1%82%D0%BE%D1%80%D0%B8%D0%B8_%D0%B4%D0%BE%D0%BD%D0%B5%D1%86%D0%BA%D0%BE%D0%B9_%D0%BC%D0%B8%D0%BB%D0%B8%D1%86%D0%B8%D0%B8_086.jpg"/>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https://upload.wikimedia.org/wikipedia/commons/9/9d/%D0%9C%D1%83%D0%B7%D0%B5%D0%B9_%D0%B8%D1%81%D1%82%D0%BE%D1%80%D0%B8%D0%B8_%D0%B4%D0%BE%D0%BD%D0%B5%D1%86%D0%BA%D0%BE%D0%B9_%D0%BC%D0%B8%D0%BB%D0%B8%D1%86%D0%B8%D0%B8_086.jpg"/>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Nikolai Berzarin.jpg"/>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Nikolai Berzarin.jpg"/>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Прямоугольник 12"/>
          <p:cNvSpPr/>
          <p:nvPr/>
        </p:nvSpPr>
        <p:spPr>
          <a:xfrm>
            <a:off x="596073" y="6185237"/>
            <a:ext cx="5308600" cy="1015663"/>
          </a:xfrm>
          <a:prstGeom prst="rect">
            <a:avLst/>
          </a:prstGeom>
        </p:spPr>
        <p:txBody>
          <a:bodyPr>
            <a:spAutoFit/>
          </a:bodyPr>
          <a:lstStyle/>
          <a:p>
            <a:r>
              <a:rPr lang="ru-RU" dirty="0"/>
              <a:t>с апреля 1945 года генерал-полковник </a:t>
            </a:r>
            <a:r>
              <a:rPr lang="ru-RU" dirty="0">
                <a:hlinkClick r:id="rId2" tooltip="Берзарин, Николай Эрастович"/>
              </a:rPr>
              <a:t>Н. Э. </a:t>
            </a:r>
            <a:r>
              <a:rPr lang="ru-RU" dirty="0" err="1">
                <a:hlinkClick r:id="rId2" tooltip="Берзарин, Николай Эрастович"/>
              </a:rPr>
              <a:t>Берзарин</a:t>
            </a:r>
            <a:r>
              <a:rPr lang="ru-RU" dirty="0"/>
              <a:t> (май 1944 года — июнь 1945 года).</a:t>
            </a:r>
          </a:p>
        </p:txBody>
      </p:sp>
      <p:pic>
        <p:nvPicPr>
          <p:cNvPr id="12" name="Рисунок 11" descr="http://cdn01.ru/files/users/images/a6/aa/a6aa336fb93601a911dc7f8ac2502211.jpg"/>
          <p:cNvPicPr/>
          <p:nvPr/>
        </p:nvPicPr>
        <p:blipFill>
          <a:blip r:embed="rId3" cstate="print">
            <a:lum contrast="10000"/>
          </a:blip>
          <a:srcRect/>
          <a:stretch>
            <a:fillRect/>
          </a:stretch>
        </p:blipFill>
        <p:spPr bwMode="auto">
          <a:xfrm>
            <a:off x="0" y="0"/>
            <a:ext cx="5892392" cy="72009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lum contrast="10000"/>
          </a:blip>
          <a:srcRect/>
          <a:stretch>
            <a:fillRect/>
          </a:stretch>
        </p:blipFill>
        <p:spPr bwMode="auto">
          <a:xfrm>
            <a:off x="738949" y="528616"/>
            <a:ext cx="4395288" cy="3312000"/>
          </a:xfrm>
          <a:prstGeom prst="rect">
            <a:avLst/>
          </a:prstGeom>
          <a:noFill/>
          <a:ln w="9525">
            <a:noFill/>
            <a:miter lim="800000"/>
            <a:headEnd/>
            <a:tailEnd/>
          </a:ln>
          <a:effectLst/>
        </p:spPr>
      </p:pic>
      <p:pic>
        <p:nvPicPr>
          <p:cNvPr id="2057" name="Picture 9" descr="D:\Downloads\Музей_истории_донецкой_милиции_086.jpg"/>
          <p:cNvPicPr>
            <a:picLocks noChangeAspect="1" noChangeArrowheads="1"/>
          </p:cNvPicPr>
          <p:nvPr/>
        </p:nvPicPr>
        <p:blipFill>
          <a:blip r:embed="rId5" cstate="print"/>
          <a:srcRect l="11176" t="1656" r="15562" b="12251"/>
          <a:stretch>
            <a:fillRect/>
          </a:stretch>
        </p:blipFill>
        <p:spPr bwMode="auto">
          <a:xfrm>
            <a:off x="738949" y="3814764"/>
            <a:ext cx="2643206" cy="2071702"/>
          </a:xfrm>
          <a:prstGeom prst="rect">
            <a:avLst/>
          </a:prstGeom>
          <a:noFill/>
        </p:spPr>
      </p:pic>
      <p:sp>
        <p:nvSpPr>
          <p:cNvPr id="1026" name="Text Box 2"/>
          <p:cNvSpPr txBox="1">
            <a:spLocks noChangeArrowheads="1"/>
          </p:cNvSpPr>
          <p:nvPr/>
        </p:nvSpPr>
        <p:spPr bwMode="auto">
          <a:xfrm>
            <a:off x="3382155" y="3743326"/>
            <a:ext cx="1857388" cy="152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50-я гвардейская стрелковая дивизия  5-й Ударной Армии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solidFill>
                <a:effectLst/>
                <a:latin typeface="Times New Roman" pitchFamily="18" charset="0"/>
                <a:cs typeface="Arial" pitchFamily="34" charset="0"/>
              </a:rPr>
              <a:t>1-го</a:t>
            </a:r>
            <a:r>
              <a:rPr lang="ru-RU" sz="1500" b="1" dirty="0" smtClean="0">
                <a:latin typeface="Times New Roman" pitchFamily="18" charset="0"/>
                <a:cs typeface="Arial" pitchFamily="34" charset="0"/>
              </a:rPr>
              <a:t> Белорусского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фронта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у Рейхстага. Берлин, 2 мая 1945г</a:t>
            </a:r>
            <a:r>
              <a:rPr kumimoji="0" lang="ru-RU" sz="1500" b="1" i="1" u="none" strike="noStrike" cap="none" normalizeH="0" baseline="0" dirty="0" smtClean="0">
                <a:ln>
                  <a:noFill/>
                </a:ln>
                <a:solidFill>
                  <a:schemeClr val="tx1"/>
                </a:solidFill>
                <a:effectLst/>
                <a:latin typeface="Times New Roman" pitchFamily="18" charset="0"/>
                <a:cs typeface="Arial" pitchFamily="34" charset="0"/>
              </a:rPr>
              <a:t>.</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5953923" y="3457574"/>
            <a:ext cx="4500594" cy="3743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Они дошли до вражеской столицы,</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С </a:t>
            </a:r>
            <a:r>
              <a:rPr kumimoji="0" lang="ru-RU" sz="1800" b="0" i="1" u="none" strike="noStrike" cap="none" normalizeH="0" baseline="0" dirty="0" err="1" smtClean="0">
                <a:ln>
                  <a:noFill/>
                </a:ln>
                <a:solidFill>
                  <a:schemeClr val="tx1"/>
                </a:solidFill>
                <a:effectLst/>
                <a:latin typeface="Times New Roman" pitchFamily="18" charset="0"/>
                <a:cs typeface="Arial" pitchFamily="34" charset="0"/>
              </a:rPr>
              <a:t>Зееловских</a:t>
            </a:r>
            <a:r>
              <a:rPr kumimoji="0" lang="ru-RU" sz="1800" b="0" i="1" u="none" strike="noStrike" cap="none" normalizeH="0" baseline="0" dirty="0" smtClean="0">
                <a:ln>
                  <a:noFill/>
                </a:ln>
                <a:solidFill>
                  <a:schemeClr val="tx1"/>
                </a:solidFill>
                <a:effectLst/>
                <a:latin typeface="Times New Roman" pitchFamily="18" charset="0"/>
                <a:cs typeface="Arial" pitchFamily="34" charset="0"/>
              </a:rPr>
              <a:t> высот — и до глубин,</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И все, кто жив остался, мог гордиться,</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То памятно навек: «Я  брал Берлин!»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Потрет навеки сохранённой даты:</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«2 мая… Взят вчера Берлин».</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Портрет великий, прочный и крылатый,</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А «портретист»… он мог быть не один.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А тут — фотограф фронтовой газеты,</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А на рейхстаге есть следы твои…</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О, наш земляк! Тебе любовь за это,</a:t>
            </a:r>
            <a:br>
              <a:rPr kumimoji="0" lang="ru-RU" sz="1800" b="0" i="1" u="none" strike="noStrike" cap="none" normalizeH="0" baseline="0" dirty="0" smtClean="0">
                <a:ln>
                  <a:noFill/>
                </a:ln>
                <a:solidFill>
                  <a:schemeClr val="tx1"/>
                </a:solidFill>
                <a:effectLst/>
                <a:latin typeface="Times New Roman" pitchFamily="18" charset="0"/>
                <a:cs typeface="Arial" pitchFamily="34" charset="0"/>
              </a:rPr>
            </a:br>
            <a:r>
              <a:rPr kumimoji="0" lang="ru-RU" sz="1800" b="0" i="1" u="none" strike="noStrike" cap="none" normalizeH="0" baseline="0" dirty="0" smtClean="0">
                <a:ln>
                  <a:noFill/>
                </a:ln>
                <a:solidFill>
                  <a:schemeClr val="tx1"/>
                </a:solidFill>
                <a:effectLst/>
                <a:latin typeface="Times New Roman" pitchFamily="18" charset="0"/>
                <a:cs typeface="Arial" pitchFamily="34" charset="0"/>
              </a:rPr>
              <a:t> «Мы из Донбасса» — символ той любви</a:t>
            </a:r>
            <a:r>
              <a:rPr kumimoji="0" lang="ru-RU" sz="1800"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5811047" y="171426"/>
            <a:ext cx="4810916" cy="2571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Arial" pitchFamily="34" charset="0"/>
              </a:rPr>
              <a:t>Героическая 5-я Ударная армия, прорвавшая </a:t>
            </a:r>
            <a:r>
              <a:rPr kumimoji="0" lang="ru-RU" sz="1800" b="0" i="0" u="none" strike="noStrike" cap="none" normalizeH="0" baseline="0" dirty="0" err="1" smtClean="0">
                <a:ln>
                  <a:noFill/>
                </a:ln>
                <a:solidFill>
                  <a:schemeClr val="tx1"/>
                </a:solidFill>
                <a:effectLst/>
                <a:latin typeface="Times New Roman" pitchFamily="18" charset="0"/>
                <a:cs typeface="Arial" pitchFamily="34" charset="0"/>
              </a:rPr>
              <a:t>Миус-фронт</a:t>
            </a:r>
            <a:r>
              <a:rPr kumimoji="0" lang="ru-RU" sz="1800" b="0" i="0" u="none" strike="noStrike" cap="none" normalizeH="0" baseline="0" dirty="0" smtClean="0">
                <a:ln>
                  <a:noFill/>
                </a:ln>
                <a:solidFill>
                  <a:schemeClr val="tx1"/>
                </a:solidFill>
                <a:effectLst/>
                <a:latin typeface="Times New Roman" pitchFamily="18" charset="0"/>
                <a:cs typeface="Arial" pitchFamily="34" charset="0"/>
              </a:rPr>
              <a:t>, свой боевой путь завершила в поверженном Берлине, который брала в составе 1-го Белорусского фронта под командованием Георгия Жукова. Ее бойцы оставили на стене рейхстага надпись: </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«Сталинград – </a:t>
            </a:r>
            <a:r>
              <a:rPr kumimoji="0" lang="ru-RU" sz="1800" b="1" i="0" u="none" strike="noStrike" cap="none" normalizeH="0" baseline="0" dirty="0" err="1" smtClean="0">
                <a:ln>
                  <a:noFill/>
                </a:ln>
                <a:solidFill>
                  <a:schemeClr val="tx1"/>
                </a:solidFill>
                <a:effectLst/>
                <a:latin typeface="Times New Roman" pitchFamily="18" charset="0"/>
                <a:cs typeface="Arial" pitchFamily="34" charset="0"/>
              </a:rPr>
              <a:t>Саур-Могила</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 – Варшава – Берлин! </a:t>
            </a:r>
            <a:r>
              <a:rPr kumimoji="0" lang="ru-RU" sz="1800" b="1" i="0" u="none" strike="noStrike" cap="none" normalizeH="0" baseline="0" dirty="0" err="1" smtClean="0">
                <a:ln>
                  <a:noFill/>
                </a:ln>
                <a:solidFill>
                  <a:schemeClr val="tx1"/>
                </a:solidFill>
                <a:effectLst/>
                <a:latin typeface="Times New Roman" pitchFamily="18" charset="0"/>
                <a:cs typeface="Arial" pitchFamily="34" charset="0"/>
              </a:rPr>
              <a:t>Самсин</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sz="1800" b="1" i="0" u="none" strike="noStrike" cap="none" normalizeH="0" baseline="0" dirty="0" err="1" smtClean="0">
                <a:ln>
                  <a:noFill/>
                </a:ln>
                <a:solidFill>
                  <a:schemeClr val="tx1"/>
                </a:solidFill>
                <a:effectLst/>
                <a:latin typeface="Times New Roman" pitchFamily="18" charset="0"/>
                <a:cs typeface="Arial" pitchFamily="34" charset="0"/>
              </a:rPr>
              <a:t>Павлуха</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sz="1800" b="1" i="0" u="none" strike="noStrike" cap="none" normalizeH="0" baseline="0" dirty="0" err="1" smtClean="0">
                <a:ln>
                  <a:noFill/>
                </a:ln>
                <a:solidFill>
                  <a:schemeClr val="tx1"/>
                </a:solidFill>
                <a:effectLst/>
                <a:latin typeface="Times New Roman" pitchFamily="18" charset="0"/>
                <a:cs typeface="Arial" pitchFamily="34" charset="0"/>
              </a:rPr>
              <a:t>Стегний</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Рисунок 16" descr="фотография времен ВОВ."/>
          <p:cNvPicPr/>
          <p:nvPr/>
        </p:nvPicPr>
        <p:blipFill>
          <a:blip r:embed="rId6" cstate="print"/>
          <a:srcRect/>
          <a:stretch>
            <a:fillRect/>
          </a:stretch>
        </p:blipFill>
        <p:spPr bwMode="auto">
          <a:xfrm>
            <a:off x="6025360" y="2528880"/>
            <a:ext cx="1332000" cy="936000"/>
          </a:xfrm>
          <a:prstGeom prst="rect">
            <a:avLst/>
          </a:prstGeom>
          <a:noFill/>
          <a:ln w="9525">
            <a:noFill/>
            <a:miter lim="800000"/>
            <a:headEnd/>
            <a:tailEnd/>
          </a:ln>
        </p:spPr>
      </p:pic>
      <p:pic>
        <p:nvPicPr>
          <p:cNvPr id="18" name="Рисунок 17" descr="Штурм Саур-Могилы художник Ботвин А.И."/>
          <p:cNvPicPr/>
          <p:nvPr/>
        </p:nvPicPr>
        <p:blipFill>
          <a:blip r:embed="rId7" cstate="print">
            <a:lum bright="10000" contrast="20000"/>
          </a:blip>
          <a:srcRect/>
          <a:stretch>
            <a:fillRect/>
          </a:stretch>
        </p:blipFill>
        <p:spPr bwMode="auto">
          <a:xfrm>
            <a:off x="7454120" y="2528880"/>
            <a:ext cx="1332000" cy="936000"/>
          </a:xfrm>
          <a:prstGeom prst="rect">
            <a:avLst/>
          </a:prstGeom>
          <a:noFill/>
          <a:ln w="9525">
            <a:noFill/>
            <a:miter lim="800000"/>
            <a:headEnd/>
            <a:tailEnd/>
          </a:ln>
        </p:spPr>
      </p:pic>
      <p:pic>
        <p:nvPicPr>
          <p:cNvPr id="19" name="Рисунок 18" descr="https://www.nastol.com.ua/download.php?img=201405/1920x1200/nastol.com.ua-97440.jpg"/>
          <p:cNvPicPr/>
          <p:nvPr/>
        </p:nvPicPr>
        <p:blipFill>
          <a:blip r:embed="rId8" cstate="print"/>
          <a:srcRect/>
          <a:stretch>
            <a:fillRect/>
          </a:stretch>
        </p:blipFill>
        <p:spPr bwMode="auto">
          <a:xfrm>
            <a:off x="8882881" y="2528880"/>
            <a:ext cx="1332000"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dn01.ru/files/users/images/a6/aa/a6aa336fb93601a911dc7f8ac2502211.jpg"/>
          <p:cNvPicPr/>
          <p:nvPr/>
        </p:nvPicPr>
        <p:blipFill>
          <a:blip r:embed="rId2" cstate="print">
            <a:lum contrast="10000"/>
          </a:blip>
          <a:srcRect/>
          <a:stretch>
            <a:fillRect/>
          </a:stretch>
        </p:blipFill>
        <p:spPr bwMode="auto">
          <a:xfrm>
            <a:off x="0" y="0"/>
            <a:ext cx="5811047" cy="7200900"/>
          </a:xfrm>
          <a:prstGeom prst="rect">
            <a:avLst/>
          </a:prstGeom>
          <a:noFill/>
          <a:ln w="9525">
            <a:noFill/>
            <a:miter lim="800000"/>
            <a:headEnd/>
            <a:tailEnd/>
          </a:ln>
        </p:spPr>
      </p:pic>
      <p:sp>
        <p:nvSpPr>
          <p:cNvPr id="7" name="Прямоугольник 6"/>
          <p:cNvSpPr/>
          <p:nvPr/>
        </p:nvSpPr>
        <p:spPr>
          <a:xfrm>
            <a:off x="5739609" y="0"/>
            <a:ext cx="488235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Горохов</a:t>
            </a:r>
          </a:p>
          <a:p>
            <a:pPr algn="ctr"/>
            <a:r>
              <a:rPr lang="ru-RU"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Михаил Никитович</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(1923-1993гг.)</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5811047" y="1528748"/>
            <a:ext cx="4714908" cy="3139321"/>
          </a:xfrm>
          <a:prstGeom prst="rect">
            <a:avLst/>
          </a:prstGeom>
        </p:spPr>
        <p:txBody>
          <a:bodyPr wrap="square">
            <a:spAutoFit/>
          </a:bodyPr>
          <a:lstStyle/>
          <a:p>
            <a:pPr algn="just"/>
            <a:r>
              <a:rPr lang="ru-RU" sz="1800" dirty="0" smtClean="0">
                <a:latin typeface="Times New Roman" pitchFamily="18" charset="0"/>
                <a:cs typeface="Times New Roman" pitchFamily="18" charset="0"/>
              </a:rPr>
              <a:t>  Уроженец села </a:t>
            </a:r>
            <a:r>
              <a:rPr lang="ru-RU" sz="1800" dirty="0" err="1" smtClean="0">
                <a:latin typeface="Times New Roman" pitchFamily="18" charset="0"/>
                <a:cs typeface="Times New Roman" pitchFamily="18" charset="0"/>
              </a:rPr>
              <a:t>Белояровка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Амвросиевского</a:t>
            </a:r>
            <a:r>
              <a:rPr lang="ru-RU" sz="1800" dirty="0" smtClean="0">
                <a:latin typeface="Times New Roman" pitchFamily="18" charset="0"/>
                <a:cs typeface="Times New Roman" pitchFamily="18" charset="0"/>
              </a:rPr>
              <a:t> района. На фронт призван </a:t>
            </a:r>
            <a:r>
              <a:rPr lang="ru-RU" sz="1800" dirty="0" err="1" smtClean="0">
                <a:latin typeface="Times New Roman" pitchFamily="18" charset="0"/>
                <a:cs typeface="Times New Roman" pitchFamily="18" charset="0"/>
              </a:rPr>
              <a:t>Амвросиевским</a:t>
            </a:r>
            <a:r>
              <a:rPr lang="ru-RU" sz="1800" dirty="0" smtClean="0">
                <a:latin typeface="Times New Roman" pitchFamily="18" charset="0"/>
                <a:cs typeface="Times New Roman" pitchFamily="18" charset="0"/>
              </a:rPr>
              <a:t> РВК Сталинской области 28.08.1943г. Красноармеец, пехотинец. Стрелок 99 отдельной роты охраны 5-й Ударной армии.</a:t>
            </a:r>
          </a:p>
          <a:p>
            <a:pPr algn="just"/>
            <a:r>
              <a:rPr lang="ru-RU" sz="1800" dirty="0" smtClean="0">
                <a:latin typeface="Times New Roman" pitchFamily="18" charset="0"/>
                <a:cs typeface="Times New Roman" pitchFamily="18" charset="0"/>
              </a:rPr>
              <a:t>    С освободительными боями прошёл всю Европу до самого Берлина в составе 3-го Украинского и 1-го Белорусского фронтов. Как участник штурма Берлина награжден медалью «За взятие Берлина» и благодарственным письмом И. Сталина. </a:t>
            </a:r>
          </a:p>
        </p:txBody>
      </p:sp>
      <p:pic>
        <p:nvPicPr>
          <p:cNvPr id="12289" name="Picture 1" descr="Горохов1"/>
          <p:cNvPicPr>
            <a:picLocks noChangeAspect="1" noChangeArrowheads="1"/>
          </p:cNvPicPr>
          <p:nvPr/>
        </p:nvPicPr>
        <p:blipFill>
          <a:blip r:embed="rId3" cstate="print">
            <a:lum bright="10000" contrast="10000"/>
          </a:blip>
          <a:srcRect/>
          <a:stretch>
            <a:fillRect/>
          </a:stretch>
        </p:blipFill>
        <p:spPr bwMode="auto">
          <a:xfrm>
            <a:off x="7525559" y="4600582"/>
            <a:ext cx="2951163" cy="2286016"/>
          </a:xfrm>
          <a:prstGeom prst="rect">
            <a:avLst/>
          </a:prstGeom>
          <a:noFill/>
          <a:ln w="9525">
            <a:noFill/>
            <a:miter lim="800000"/>
            <a:headEnd/>
            <a:tailEnd/>
          </a:ln>
        </p:spPr>
      </p:pic>
      <p:pic>
        <p:nvPicPr>
          <p:cNvPr id="12290" name="Picture 2" descr="Горохов - копия"/>
          <p:cNvPicPr>
            <a:picLocks noChangeAspect="1" noChangeArrowheads="1"/>
          </p:cNvPicPr>
          <p:nvPr/>
        </p:nvPicPr>
        <p:blipFill>
          <a:blip r:embed="rId4" cstate="print">
            <a:lum bright="10000" contrast="10000"/>
          </a:blip>
          <a:srcRect l="6311" t="10104" r="10556"/>
          <a:stretch>
            <a:fillRect/>
          </a:stretch>
        </p:blipFill>
        <p:spPr bwMode="auto">
          <a:xfrm>
            <a:off x="5882485" y="4600582"/>
            <a:ext cx="1590408" cy="2304562"/>
          </a:xfrm>
          <a:prstGeom prst="rect">
            <a:avLst/>
          </a:prstGeom>
          <a:noFill/>
          <a:ln w="9525">
            <a:noFill/>
            <a:miter lim="800000"/>
            <a:headEnd/>
            <a:tailEnd/>
          </a:ln>
        </p:spPr>
      </p:pic>
      <p:sp>
        <p:nvSpPr>
          <p:cNvPr id="9" name="Прямоугольник 8"/>
          <p:cNvSpPr/>
          <p:nvPr/>
        </p:nvSpPr>
        <p:spPr>
          <a:xfrm>
            <a:off x="6096799" y="6815160"/>
            <a:ext cx="4071966" cy="307777"/>
          </a:xfrm>
          <a:prstGeom prst="rect">
            <a:avLst/>
          </a:prstGeom>
        </p:spPr>
        <p:txBody>
          <a:bodyPr wrap="square">
            <a:spAutoFit/>
          </a:bodyPr>
          <a:lstStyle/>
          <a:p>
            <a:pPr algn="ctr"/>
            <a:r>
              <a:rPr lang="ru-RU" sz="1400" i="1" dirty="0" smtClean="0">
                <a:latin typeface="Times New Roman" pitchFamily="18" charset="0"/>
                <a:cs typeface="Times New Roman" pitchFamily="18" charset="0"/>
              </a:rPr>
              <a:t>Материалы из семейного архива </a:t>
            </a:r>
            <a:r>
              <a:rPr lang="ru-RU" sz="1400" i="1" dirty="0" err="1" smtClean="0">
                <a:latin typeface="Times New Roman" pitchFamily="18" charset="0"/>
                <a:cs typeface="Times New Roman" pitchFamily="18" charset="0"/>
              </a:rPr>
              <a:t>Ляшко</a:t>
            </a:r>
            <a:r>
              <a:rPr lang="ru-RU" sz="1400" i="1" dirty="0" smtClean="0">
                <a:latin typeface="Times New Roman" pitchFamily="18" charset="0"/>
                <a:cs typeface="Times New Roman" pitchFamily="18" charset="0"/>
              </a:rPr>
              <a:t> О.Г.</a:t>
            </a:r>
            <a:endParaRPr lang="ru-RU" sz="1400"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738948" y="528615"/>
            <a:ext cx="4356000" cy="30981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738949" y="3600450"/>
            <a:ext cx="4357718" cy="2286016"/>
          </a:xfrm>
          <a:prstGeom prst="rect">
            <a:avLst/>
          </a:prstGeom>
          <a:noFill/>
          <a:ln w="9525">
            <a:noFill/>
            <a:miter lim="800000"/>
            <a:headEnd/>
            <a:tailEnd/>
          </a:ln>
          <a:effectLst/>
        </p:spPr>
      </p:pic>
      <p:sp>
        <p:nvSpPr>
          <p:cNvPr id="11" name="Rectangle 1"/>
          <p:cNvSpPr>
            <a:spLocks noChangeArrowheads="1"/>
          </p:cNvSpPr>
          <p:nvPr/>
        </p:nvSpPr>
        <p:spPr bwMode="auto">
          <a:xfrm>
            <a:off x="596073" y="3600450"/>
            <a:ext cx="44291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Свое он помнил назначенье —</a:t>
            </a:r>
            <a:b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фронт управлял его судьбой.</a:t>
            </a:r>
            <a:b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Поход, на местности ученье</a:t>
            </a:r>
            <a:b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чередовал он со стрельбой...</a:t>
            </a:r>
            <a:endParaRPr kumimoji="0" lang="ru-RU"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Но это — дела половина!</a:t>
            </a:r>
            <a:b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Другая в </a:t>
            </a:r>
            <a:r>
              <a:rPr kumimoji="0" lang="ru-RU" sz="1800" b="1" i="1"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тыщи</a:t>
            </a: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раз трудней —</a:t>
            </a:r>
            <a:b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дойти до самого Берлина</a:t>
            </a:r>
            <a:b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sz="18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 пехотной выкладкой своей!</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dn01.ru/files/users/images/a6/aa/a6aa336fb93601a911dc7f8ac2502211.jpg"/>
          <p:cNvPicPr/>
          <p:nvPr/>
        </p:nvPicPr>
        <p:blipFill>
          <a:blip r:embed="rId2" cstate="print">
            <a:lum contrast="10000"/>
          </a:blip>
          <a:srcRect/>
          <a:stretch>
            <a:fillRect/>
          </a:stretch>
        </p:blipFill>
        <p:spPr bwMode="auto">
          <a:xfrm>
            <a:off x="0" y="0"/>
            <a:ext cx="5811047" cy="7200900"/>
          </a:xfrm>
          <a:prstGeom prst="rect">
            <a:avLst/>
          </a:prstGeom>
          <a:noFill/>
          <a:ln w="9525">
            <a:noFill/>
            <a:miter lim="800000"/>
            <a:headEnd/>
            <a:tailEnd/>
          </a:ln>
        </p:spPr>
      </p:pic>
      <p:sp>
        <p:nvSpPr>
          <p:cNvPr id="7" name="Прямоугольник 6"/>
          <p:cNvSpPr/>
          <p:nvPr/>
        </p:nvSpPr>
        <p:spPr>
          <a:xfrm>
            <a:off x="5739609" y="0"/>
            <a:ext cx="488235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Зинченко</a:t>
            </a:r>
          </a:p>
          <a:p>
            <a:pPr algn="ctr"/>
            <a:r>
              <a:rPr lang="ru-RU"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Иван Степанович</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(1923-1976гг.)</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5811047" y="1528749"/>
            <a:ext cx="4714908" cy="3770263"/>
          </a:xfrm>
          <a:prstGeom prst="rect">
            <a:avLst/>
          </a:prstGeom>
        </p:spPr>
        <p:txBody>
          <a:bodyPr wrap="square">
            <a:spAutoFit/>
          </a:bodyPr>
          <a:lstStyle/>
          <a:p>
            <a:pPr algn="just"/>
            <a:r>
              <a:rPr lang="ru-RU" sz="18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Уроженец села Большое </a:t>
            </a:r>
            <a:r>
              <a:rPr lang="ru-RU" sz="1700" dirty="0" err="1" smtClean="0">
                <a:latin typeface="Times New Roman" pitchFamily="18" charset="0"/>
                <a:cs typeface="Times New Roman" pitchFamily="18" charset="0"/>
              </a:rPr>
              <a:t>Мешково</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Амвросиевского</a:t>
            </a:r>
            <a:r>
              <a:rPr lang="ru-RU" sz="1700" dirty="0" smtClean="0">
                <a:latin typeface="Times New Roman" pitchFamily="18" charset="0"/>
                <a:cs typeface="Times New Roman" pitchFamily="18" charset="0"/>
              </a:rPr>
              <a:t> района. Окончил </a:t>
            </a:r>
            <a:r>
              <a:rPr lang="ru-RU" sz="1700" dirty="0" err="1" smtClean="0">
                <a:latin typeface="Times New Roman" pitchFamily="18" charset="0"/>
                <a:cs typeface="Times New Roman" pitchFamily="18" charset="0"/>
              </a:rPr>
              <a:t>Барнаульское</a:t>
            </a:r>
            <a:r>
              <a:rPr lang="ru-RU" sz="1700" dirty="0" smtClean="0">
                <a:latin typeface="Times New Roman" pitchFamily="18" charset="0"/>
                <a:cs typeface="Times New Roman" pitchFamily="18" charset="0"/>
              </a:rPr>
              <a:t> артиллеристское училище. На фронт призван </a:t>
            </a:r>
            <a:r>
              <a:rPr lang="ru-RU" sz="1700" dirty="0" err="1" smtClean="0">
                <a:latin typeface="Times New Roman" pitchFamily="18" charset="0"/>
                <a:cs typeface="Times New Roman" pitchFamily="18" charset="0"/>
              </a:rPr>
              <a:t>Амвросиевским</a:t>
            </a:r>
            <a:r>
              <a:rPr lang="ru-RU" sz="1700" dirty="0" smtClean="0">
                <a:latin typeface="Times New Roman" pitchFamily="18" charset="0"/>
                <a:cs typeface="Times New Roman" pitchFamily="18" charset="0"/>
              </a:rPr>
              <a:t> РВК Сталинской области 28.08.1941г. Красноармеец, пехотинец. Командир минометного взвода 986-го стрелкового полка 230-й стрелковой Сталинской дивизии 5-й Ударной армии.</a:t>
            </a:r>
          </a:p>
          <a:p>
            <a:pPr algn="just"/>
            <a:r>
              <a:rPr lang="ru-RU" sz="1700" dirty="0" smtClean="0">
                <a:latin typeface="Times New Roman" pitchFamily="18" charset="0"/>
                <a:cs typeface="Times New Roman" pitchFamily="18" charset="0"/>
              </a:rPr>
              <a:t>    Воевал в составе Юго-Западного, 3-го Украинского, с сентября 1944г. – 1-го Белорусского фронтов. Освобождал Варшаву. Отличился в боях на подступах к Берлину, за что награжден  двумя Благодарностями командира части и орденом Красной Звезды.</a:t>
            </a:r>
          </a:p>
        </p:txBody>
      </p:sp>
      <p:sp>
        <p:nvSpPr>
          <p:cNvPr id="9" name="Прямоугольник 8"/>
          <p:cNvSpPr/>
          <p:nvPr/>
        </p:nvSpPr>
        <p:spPr>
          <a:xfrm>
            <a:off x="6096799" y="6815160"/>
            <a:ext cx="4071966" cy="307777"/>
          </a:xfrm>
          <a:prstGeom prst="rect">
            <a:avLst/>
          </a:prstGeom>
        </p:spPr>
        <p:txBody>
          <a:bodyPr wrap="square">
            <a:spAutoFit/>
          </a:bodyPr>
          <a:lstStyle/>
          <a:p>
            <a:pPr algn="ctr"/>
            <a:r>
              <a:rPr lang="ru-RU" sz="1400" i="1" dirty="0" smtClean="0">
                <a:latin typeface="Times New Roman" pitchFamily="18" charset="0"/>
                <a:cs typeface="Times New Roman" pitchFamily="18" charset="0"/>
              </a:rPr>
              <a:t>Материалы из семейного архива Демченко В.</a:t>
            </a:r>
            <a:endParaRPr lang="ru-RU" sz="1400" i="1" dirty="0">
              <a:latin typeface="Times New Roman" pitchFamily="18" charset="0"/>
              <a:cs typeface="Times New Roman" pitchFamily="18" charset="0"/>
            </a:endParaRPr>
          </a:p>
        </p:txBody>
      </p:sp>
      <p:pic>
        <p:nvPicPr>
          <p:cNvPr id="10" name="Рисунок 9" descr="D:\Мои документы\Конкурсы 2017-2018\Вахта памяти 2018\Бессмертный полк 2018\Мой класс\Полк класса\Зинченко-Демченко.jpg"/>
          <p:cNvPicPr/>
          <p:nvPr/>
        </p:nvPicPr>
        <p:blipFill>
          <a:blip r:embed="rId3" cstate="print"/>
          <a:srcRect l="5362" t="5077" r="5278" b="16224"/>
          <a:stretch>
            <a:fillRect/>
          </a:stretch>
        </p:blipFill>
        <p:spPr bwMode="auto">
          <a:xfrm>
            <a:off x="738949" y="528616"/>
            <a:ext cx="4357718" cy="5357850"/>
          </a:xfrm>
          <a:prstGeom prst="rect">
            <a:avLst/>
          </a:prstGeom>
          <a:noFill/>
          <a:ln w="9525">
            <a:noFill/>
            <a:miter lim="800000"/>
            <a:headEnd/>
            <a:tailEnd/>
          </a:ln>
        </p:spPr>
      </p:pic>
      <p:sp>
        <p:nvSpPr>
          <p:cNvPr id="14338" name="AutoShape 2" descr="https://cdn.pamyat-naroda.ru/images2/VS/164/033-0686196-2917+040-2926/00000031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39" name="Picture 3"/>
          <p:cNvPicPr>
            <a:picLocks noChangeAspect="1" noChangeArrowheads="1"/>
          </p:cNvPicPr>
          <p:nvPr/>
        </p:nvPicPr>
        <p:blipFill>
          <a:blip r:embed="rId4" cstate="print">
            <a:lum contrast="20000"/>
          </a:blip>
          <a:srcRect l="8004"/>
          <a:stretch>
            <a:fillRect/>
          </a:stretch>
        </p:blipFill>
        <p:spPr bwMode="auto">
          <a:xfrm>
            <a:off x="5953923" y="5243524"/>
            <a:ext cx="4536000" cy="1451439"/>
          </a:xfrm>
          <a:prstGeom prst="rect">
            <a:avLst/>
          </a:prstGeom>
          <a:noFill/>
          <a:ln w="9525">
            <a:noFill/>
            <a:miter lim="800000"/>
            <a:headEnd/>
            <a:tailEnd/>
          </a:ln>
          <a:effectLst/>
        </p:spPr>
      </p:pic>
      <p:sp>
        <p:nvSpPr>
          <p:cNvPr id="11" name="Прямоугольник 10"/>
          <p:cNvSpPr/>
          <p:nvPr/>
        </p:nvSpPr>
        <p:spPr>
          <a:xfrm>
            <a:off x="5811047" y="6600846"/>
            <a:ext cx="4810916" cy="584775"/>
          </a:xfrm>
          <a:prstGeom prst="rect">
            <a:avLst/>
          </a:prstGeom>
        </p:spPr>
        <p:txBody>
          <a:bodyPr wrap="square">
            <a:spAutoFit/>
          </a:bodyPr>
          <a:lstStyle/>
          <a:p>
            <a:r>
              <a:rPr lang="en-US" sz="1200" dirty="0" smtClean="0">
                <a:latin typeface="Times New Roman" pitchFamily="18" charset="0"/>
                <a:cs typeface="Times New Roman" pitchFamily="18" charset="0"/>
                <a:hlinkClick r:id="rId5"/>
              </a:rPr>
              <a:t>https://pamyat-naroda.ru/heroes/podvig-chelovek_nagrazhdenie24853854/</a:t>
            </a:r>
            <a:endParaRPr lang="ru-RU" sz="1200" dirty="0" smtClean="0">
              <a:latin typeface="Times New Roman" pitchFamily="18" charset="0"/>
              <a:cs typeface="Times New Roman" pitchFamily="18" charset="0"/>
            </a:endParaRPr>
          </a:p>
          <a:p>
            <a:endParaRPr lang="ru-RU" dirty="0"/>
          </a:p>
        </p:txBody>
      </p:sp>
      <p:pic>
        <p:nvPicPr>
          <p:cNvPr id="12" name="Рисунок 11" descr="C:\Users\Лариса\Desktop\Конкурсы 2019-2020\Вахта 2019-20\До Берлина\Демченко Варя\20200226_193820.jpg"/>
          <p:cNvPicPr/>
          <p:nvPr/>
        </p:nvPicPr>
        <p:blipFill>
          <a:blip r:embed="rId6" cstate="print">
            <a:lum contrast="10000"/>
          </a:blip>
          <a:srcRect l="56945" t="9553" r="5555" b="8934"/>
          <a:stretch>
            <a:fillRect/>
          </a:stretch>
        </p:blipFill>
        <p:spPr bwMode="auto">
          <a:xfrm rot="20973120">
            <a:off x="2842743" y="4863839"/>
            <a:ext cx="1516769" cy="2068357"/>
          </a:xfrm>
          <a:prstGeom prst="rect">
            <a:avLst/>
          </a:prstGeom>
          <a:noFill/>
          <a:ln w="9525">
            <a:noFill/>
            <a:miter lim="800000"/>
            <a:headEnd/>
            <a:tailEnd/>
          </a:ln>
        </p:spPr>
      </p:pic>
      <p:pic>
        <p:nvPicPr>
          <p:cNvPr id="13" name="Рисунок 12" descr="C:\Users\Лариса\Desktop\Конкурсы 2019-2020\Вахта 2019-20\До Берлина\Демченко Варя\20200226_193820.jpg"/>
          <p:cNvPicPr/>
          <p:nvPr/>
        </p:nvPicPr>
        <p:blipFill>
          <a:blip r:embed="rId6" cstate="print">
            <a:lum contrast="10000"/>
          </a:blip>
          <a:srcRect l="3171" t="19127" r="57117" b="4277"/>
          <a:stretch>
            <a:fillRect/>
          </a:stretch>
        </p:blipFill>
        <p:spPr bwMode="auto">
          <a:xfrm rot="604888">
            <a:off x="4404944" y="5069210"/>
            <a:ext cx="1456720" cy="2019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dn01.ru/files/users/images/a6/aa/a6aa336fb93601a911dc7f8ac2502211.jpg"/>
          <p:cNvPicPr/>
          <p:nvPr/>
        </p:nvPicPr>
        <p:blipFill>
          <a:blip r:embed="rId2" cstate="print">
            <a:lum contrast="10000"/>
          </a:blip>
          <a:srcRect/>
          <a:stretch>
            <a:fillRect/>
          </a:stretch>
        </p:blipFill>
        <p:spPr bwMode="auto">
          <a:xfrm>
            <a:off x="0" y="0"/>
            <a:ext cx="5811047" cy="7200900"/>
          </a:xfrm>
          <a:prstGeom prst="rect">
            <a:avLst/>
          </a:prstGeom>
          <a:noFill/>
          <a:ln w="9525">
            <a:noFill/>
            <a:miter lim="800000"/>
            <a:headEnd/>
            <a:tailEnd/>
          </a:ln>
        </p:spPr>
      </p:pic>
      <p:sp>
        <p:nvSpPr>
          <p:cNvPr id="8" name="Прямоугольник 7"/>
          <p:cNvSpPr/>
          <p:nvPr/>
        </p:nvSpPr>
        <p:spPr>
          <a:xfrm>
            <a:off x="5811047" y="1528748"/>
            <a:ext cx="4714908" cy="2446824"/>
          </a:xfrm>
          <a:prstGeom prst="rect">
            <a:avLst/>
          </a:prstGeom>
        </p:spPr>
        <p:txBody>
          <a:bodyPr wrap="square">
            <a:spAutoFit/>
          </a:bodyPr>
          <a:lstStyle/>
          <a:p>
            <a:pPr algn="just"/>
            <a:r>
              <a:rPr lang="ru-RU" sz="1700" dirty="0" smtClean="0">
                <a:latin typeface="Times New Roman" pitchFamily="18" charset="0"/>
                <a:cs typeface="Times New Roman" pitchFamily="18" charset="0"/>
              </a:rPr>
              <a:t>    Как участник штурма Берлина награжден медалью «За взятие Берлина» и благодарственным письмом И. Сталина. </a:t>
            </a:r>
          </a:p>
          <a:p>
            <a:pPr algn="just"/>
            <a:r>
              <a:rPr lang="ru-RU" sz="1700" dirty="0" smtClean="0">
                <a:latin typeface="Times New Roman" pitchFamily="18" charset="0"/>
                <a:cs typeface="Times New Roman" pitchFamily="18" charset="0"/>
              </a:rPr>
              <a:t>    В 1945-1947гг.  - работал переводчиком в комендатуре германских городов Берлин, Росток. В 1947г. демобилизовался, вернулся на родину. Окончил </a:t>
            </a:r>
            <a:r>
              <a:rPr lang="ru-RU" sz="1700" dirty="0" err="1" smtClean="0">
                <a:latin typeface="Times New Roman" pitchFamily="18" charset="0"/>
                <a:cs typeface="Times New Roman" pitchFamily="18" charset="0"/>
              </a:rPr>
              <a:t>Макеевское</a:t>
            </a:r>
            <a:r>
              <a:rPr lang="ru-RU" sz="1700" dirty="0" smtClean="0">
                <a:latin typeface="Times New Roman" pitchFamily="18" charset="0"/>
                <a:cs typeface="Times New Roman" pitchFamily="18" charset="0"/>
              </a:rPr>
              <a:t> педучилище, Луганский пединститут. Работал учителем, в с.Артемовка, директором </a:t>
            </a:r>
            <a:r>
              <a:rPr lang="ru-RU" sz="1600" dirty="0" err="1" smtClean="0">
                <a:latin typeface="Times New Roman" pitchFamily="18" charset="0"/>
                <a:cs typeface="Times New Roman" pitchFamily="18" charset="0"/>
              </a:rPr>
              <a:t>Карпово-Надеждинской</a:t>
            </a:r>
            <a:r>
              <a:rPr lang="ru-RU" sz="1600" dirty="0" smtClean="0">
                <a:latin typeface="Times New Roman" pitchFamily="18" charset="0"/>
                <a:cs typeface="Times New Roman" pitchFamily="18" charset="0"/>
              </a:rPr>
              <a:t> </a:t>
            </a:r>
            <a:endParaRPr lang="ru-RU" sz="1700" dirty="0" smtClean="0">
              <a:latin typeface="Times New Roman" pitchFamily="18" charset="0"/>
              <a:cs typeface="Times New Roman" pitchFamily="18" charset="0"/>
            </a:endParaRPr>
          </a:p>
        </p:txBody>
      </p:sp>
      <p:sp>
        <p:nvSpPr>
          <p:cNvPr id="9" name="Прямоугольник 8"/>
          <p:cNvSpPr/>
          <p:nvPr/>
        </p:nvSpPr>
        <p:spPr>
          <a:xfrm>
            <a:off x="6096799" y="6815160"/>
            <a:ext cx="4071966" cy="307777"/>
          </a:xfrm>
          <a:prstGeom prst="rect">
            <a:avLst/>
          </a:prstGeom>
        </p:spPr>
        <p:txBody>
          <a:bodyPr wrap="square">
            <a:spAutoFit/>
          </a:bodyPr>
          <a:lstStyle/>
          <a:p>
            <a:pPr algn="ctr"/>
            <a:r>
              <a:rPr lang="ru-RU" sz="1400" i="1" dirty="0" smtClean="0">
                <a:latin typeface="Times New Roman" pitchFamily="18" charset="0"/>
                <a:cs typeface="Times New Roman" pitchFamily="18" charset="0"/>
              </a:rPr>
              <a:t>Материалы из семейного архива  Демченко</a:t>
            </a:r>
            <a:endParaRPr lang="ru-RU" sz="1400" i="1" dirty="0">
              <a:latin typeface="Times New Roman" pitchFamily="18" charset="0"/>
              <a:cs typeface="Times New Roman" pitchFamily="18" charset="0"/>
            </a:endParaRPr>
          </a:p>
        </p:txBody>
      </p:sp>
      <p:pic>
        <p:nvPicPr>
          <p:cNvPr id="10" name="Рисунок 9" descr="C:\Users\Лариса\Desktop\Конкурсы 2019-2020\Вахта 2019-20\До Берлина\Демченко Варя\20200226_193556_002.jpg"/>
          <p:cNvPicPr/>
          <p:nvPr/>
        </p:nvPicPr>
        <p:blipFill>
          <a:blip r:embed="rId3" cstate="print"/>
          <a:srcRect l="7143" t="4744" r="7143"/>
          <a:stretch>
            <a:fillRect/>
          </a:stretch>
        </p:blipFill>
        <p:spPr bwMode="auto">
          <a:xfrm>
            <a:off x="8597129" y="3886202"/>
            <a:ext cx="1857388" cy="2868821"/>
          </a:xfrm>
          <a:prstGeom prst="rect">
            <a:avLst/>
          </a:prstGeom>
          <a:noFill/>
          <a:ln w="9525">
            <a:noFill/>
            <a:miter lim="800000"/>
            <a:headEnd/>
            <a:tailEnd/>
          </a:ln>
        </p:spPr>
      </p:pic>
      <p:pic>
        <p:nvPicPr>
          <p:cNvPr id="27650" name="Picture 2"/>
          <p:cNvPicPr>
            <a:picLocks noChangeAspect="1" noChangeArrowheads="1"/>
          </p:cNvPicPr>
          <p:nvPr/>
        </p:nvPicPr>
        <p:blipFill>
          <a:blip r:embed="rId4" cstate="print"/>
          <a:srcRect/>
          <a:stretch>
            <a:fillRect/>
          </a:stretch>
        </p:blipFill>
        <p:spPr bwMode="auto">
          <a:xfrm>
            <a:off x="738949" y="600054"/>
            <a:ext cx="2714643" cy="2004546"/>
          </a:xfrm>
          <a:prstGeom prst="rect">
            <a:avLst/>
          </a:prstGeom>
          <a:noFill/>
          <a:ln w="9525">
            <a:noFill/>
            <a:miter lim="800000"/>
            <a:headEnd/>
            <a:tailEnd/>
          </a:ln>
          <a:effectLst/>
        </p:spPr>
      </p:pic>
      <p:pic>
        <p:nvPicPr>
          <p:cNvPr id="11" name="Рисунок 10" descr="C:\Users\Лариса\Desktop\Конкурсы 2019-2020\Вахта 2019-20\До Берлина\Демченко Варя\20200226_190648.jpg"/>
          <p:cNvPicPr/>
          <p:nvPr/>
        </p:nvPicPr>
        <p:blipFill>
          <a:blip r:embed="rId5" cstate="print">
            <a:lum bright="20000" contrast="20000"/>
          </a:blip>
          <a:srcRect l="2866" t="30087" r="43411" b="41352"/>
          <a:stretch>
            <a:fillRect/>
          </a:stretch>
        </p:blipFill>
        <p:spPr bwMode="auto">
          <a:xfrm>
            <a:off x="738949" y="2600318"/>
            <a:ext cx="4357718" cy="3357586"/>
          </a:xfrm>
          <a:prstGeom prst="rect">
            <a:avLst/>
          </a:prstGeom>
          <a:noFill/>
          <a:ln w="9525">
            <a:noFill/>
            <a:miter lim="800000"/>
            <a:headEnd/>
            <a:tailEnd/>
          </a:ln>
        </p:spPr>
      </p:pic>
      <p:pic>
        <p:nvPicPr>
          <p:cNvPr id="12" name="Рисунок 11" descr="C:\Users\Лариса\Desktop\Конкурсы 2019-2020\Вахта 2019-20\До Берлина\Демченко Варя\20200226_193047.jpg"/>
          <p:cNvPicPr/>
          <p:nvPr/>
        </p:nvPicPr>
        <p:blipFill>
          <a:blip r:embed="rId6" cstate="print"/>
          <a:srcRect l="17921" r="6498" b="63732"/>
          <a:stretch>
            <a:fillRect/>
          </a:stretch>
        </p:blipFill>
        <p:spPr bwMode="auto">
          <a:xfrm>
            <a:off x="5525295" y="4672020"/>
            <a:ext cx="3071834" cy="2090802"/>
          </a:xfrm>
          <a:prstGeom prst="rect">
            <a:avLst/>
          </a:prstGeom>
          <a:noFill/>
          <a:ln w="9525">
            <a:noFill/>
            <a:miter lim="800000"/>
            <a:headEnd/>
            <a:tailEnd/>
          </a:ln>
        </p:spPr>
      </p:pic>
      <p:pic>
        <p:nvPicPr>
          <p:cNvPr id="13" name="Рисунок 12" descr="C:\Users\Лариса\Desktop\Конкурсы 2019-2020\Вахта 2019-20\До Берлина\Демченко Варя\20200226_193047.jpg"/>
          <p:cNvPicPr/>
          <p:nvPr/>
        </p:nvPicPr>
        <p:blipFill>
          <a:blip r:embed="rId7" cstate="print"/>
          <a:srcRect l="10991" t="78053" r="46309" b="2326"/>
          <a:stretch>
            <a:fillRect/>
          </a:stretch>
        </p:blipFill>
        <p:spPr bwMode="auto">
          <a:xfrm rot="5400000">
            <a:off x="2882087" y="1028684"/>
            <a:ext cx="2643207" cy="1785950"/>
          </a:xfrm>
          <a:prstGeom prst="rect">
            <a:avLst/>
          </a:prstGeom>
          <a:noFill/>
          <a:ln w="9525">
            <a:noFill/>
            <a:miter lim="800000"/>
            <a:headEnd/>
            <a:tailEnd/>
          </a:ln>
        </p:spPr>
      </p:pic>
      <p:sp>
        <p:nvSpPr>
          <p:cNvPr id="15" name="Прямоугольник 14"/>
          <p:cNvSpPr/>
          <p:nvPr/>
        </p:nvSpPr>
        <p:spPr>
          <a:xfrm>
            <a:off x="5739609" y="0"/>
            <a:ext cx="488235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Зинченко</a:t>
            </a:r>
          </a:p>
          <a:p>
            <a:pPr algn="ctr"/>
            <a:r>
              <a:rPr lang="ru-RU"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Иван Степанович</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(1923-1976гг.)</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TextBox 16"/>
          <p:cNvSpPr txBox="1"/>
          <p:nvPr/>
        </p:nvSpPr>
        <p:spPr>
          <a:xfrm>
            <a:off x="5811047" y="3886202"/>
            <a:ext cx="2928958" cy="1154162"/>
          </a:xfrm>
          <a:prstGeom prst="rect">
            <a:avLst/>
          </a:prstGeom>
          <a:noFill/>
        </p:spPr>
        <p:txBody>
          <a:bodyPr wrap="square" rtlCol="0">
            <a:spAutoFit/>
          </a:bodyPr>
          <a:lstStyle/>
          <a:p>
            <a:r>
              <a:rPr lang="ru-RU" sz="1700" dirty="0" smtClean="0">
                <a:latin typeface="Times New Roman" pitchFamily="18" charset="0"/>
                <a:cs typeface="Times New Roman" pitchFamily="18" charset="0"/>
              </a:rPr>
              <a:t>и Велико-Мешковской школ.</a:t>
            </a:r>
          </a:p>
          <a:p>
            <a:pPr algn="just"/>
            <a:r>
              <a:rPr lang="ru-RU" sz="1700" dirty="0" smtClean="0">
                <a:latin typeface="Times New Roman" pitchFamily="18" charset="0"/>
                <a:cs typeface="Times New Roman" pitchFamily="18" charset="0"/>
              </a:rPr>
              <a:t>    Награжден орденом </a:t>
            </a:r>
            <a:r>
              <a:rPr lang="ru-RU" sz="1700" dirty="0" smtClean="0">
                <a:solidFill>
                  <a:srgbClr val="000000"/>
                </a:solidFill>
                <a:latin typeface="Times New Roman" pitchFamily="18" charset="0"/>
                <a:cs typeface="Times New Roman" pitchFamily="18" charset="0"/>
              </a:rPr>
              <a:t> Отечественной войны </a:t>
            </a:r>
            <a:r>
              <a:rPr lang="en-US" sz="1700" dirty="0" smtClean="0">
                <a:solidFill>
                  <a:srgbClr val="000000"/>
                </a:solidFill>
                <a:latin typeface="Times New Roman" pitchFamily="18" charset="0"/>
                <a:cs typeface="Times New Roman" pitchFamily="18" charset="0"/>
              </a:rPr>
              <a:t>II</a:t>
            </a:r>
            <a:r>
              <a:rPr lang="ru-RU" sz="1700" dirty="0" smtClean="0">
                <a:solidFill>
                  <a:srgbClr val="000000"/>
                </a:solidFill>
                <a:latin typeface="Times New Roman" pitchFamily="18" charset="0"/>
                <a:cs typeface="Times New Roman" pitchFamily="18" charset="0"/>
              </a:rPr>
              <a:t> ст.</a:t>
            </a:r>
            <a:r>
              <a:rPr lang="ru-RU" sz="1700" dirty="0" smtClean="0">
                <a:latin typeface="Times New Roman" pitchFamily="18" charset="0"/>
                <a:cs typeface="Times New Roman" pitchFamily="18" charset="0"/>
              </a:rPr>
              <a:t> </a:t>
            </a:r>
          </a:p>
          <a:p>
            <a:endParaRPr lang="ru-RU" sz="1800" dirty="0" smtClean="0">
              <a:latin typeface="Times New Roman" pitchFamily="18" charset="0"/>
              <a:cs typeface="Times New Roman" pitchFamily="18" charset="0"/>
            </a:endParaRPr>
          </a:p>
        </p:txBody>
      </p:sp>
      <p:sp>
        <p:nvSpPr>
          <p:cNvPr id="18" name="TextBox 17"/>
          <p:cNvSpPr txBox="1"/>
          <p:nvPr/>
        </p:nvSpPr>
        <p:spPr>
          <a:xfrm>
            <a:off x="953263" y="5672152"/>
            <a:ext cx="3962751" cy="400110"/>
          </a:xfrm>
          <a:prstGeom prst="rect">
            <a:avLst/>
          </a:prstGeom>
          <a:noFill/>
        </p:spPr>
        <p:txBody>
          <a:bodyPr wrap="none" rtlCol="0">
            <a:spAutoFit/>
          </a:bodyPr>
          <a:lstStyle/>
          <a:p>
            <a:r>
              <a:rPr lang="ru-RU" b="1" i="1" dirty="0" smtClean="0">
                <a:latin typeface="Times New Roman" pitchFamily="18" charset="0"/>
                <a:cs typeface="Times New Roman" pitchFamily="18" charset="0"/>
              </a:rPr>
              <a:t>Вот так отмечали День Победы</a:t>
            </a:r>
            <a:endParaRPr lang="ru-RU" b="1" i="1" dirty="0">
              <a:latin typeface="Times New Roman" pitchFamily="18" charset="0"/>
              <a:cs typeface="Times New Roman" pitchFamily="18" charset="0"/>
            </a:endParaRPr>
          </a:p>
        </p:txBody>
      </p:sp>
      <p:pic>
        <p:nvPicPr>
          <p:cNvPr id="14" name="Рисунок 13" descr="Русские песни в оккупированном русскими Берлине в мае 1945."/>
          <p:cNvPicPr/>
          <p:nvPr/>
        </p:nvPicPr>
        <p:blipFill>
          <a:blip r:embed="rId8" cstate="print">
            <a:duotone>
              <a:prstClr val="black"/>
              <a:srgbClr val="D9C3A5">
                <a:tint val="50000"/>
                <a:satMod val="180000"/>
              </a:srgbClr>
            </a:duotone>
            <a:lum/>
          </a:blip>
          <a:srcRect l="-3515" t="12307" r="61331" b="60950"/>
          <a:stretch>
            <a:fillRect/>
          </a:stretch>
        </p:blipFill>
        <p:spPr bwMode="auto">
          <a:xfrm>
            <a:off x="3310717" y="957244"/>
            <a:ext cx="857256" cy="4286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96733" y="1528748"/>
            <a:ext cx="4857784" cy="2094199"/>
          </a:xfrm>
          <a:prstGeom prst="rect">
            <a:avLst/>
          </a:prstGeom>
        </p:spPr>
        <p:txBody>
          <a:bodyPr wrap="square" lIns="92748" tIns="46373" rIns="92748" bIns="46373">
            <a:spAutoFit/>
          </a:bodyPr>
          <a:lstStyle/>
          <a:p>
            <a:pPr algn="just"/>
            <a:r>
              <a:rPr lang="ru-RU" sz="18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Уроженец села Успенка </a:t>
            </a:r>
            <a:r>
              <a:rPr lang="ru-RU" sz="1600" dirty="0" err="1" smtClean="0">
                <a:latin typeface="Times New Roman" pitchFamily="18" charset="0"/>
                <a:cs typeface="Times New Roman" pitchFamily="18" charset="0"/>
              </a:rPr>
              <a:t>Амвросиевского</a:t>
            </a:r>
            <a:r>
              <a:rPr lang="ru-RU" sz="1600" dirty="0" smtClean="0">
                <a:latin typeface="Times New Roman" pitchFamily="18" charset="0"/>
                <a:cs typeface="Times New Roman" pitchFamily="18" charset="0"/>
              </a:rPr>
              <a:t> района. На фронт призван </a:t>
            </a:r>
            <a:r>
              <a:rPr lang="ru-RU" sz="1600" dirty="0" err="1" smtClean="0">
                <a:latin typeface="Times New Roman" pitchFamily="18" charset="0"/>
                <a:cs typeface="Times New Roman" pitchFamily="18" charset="0"/>
              </a:rPr>
              <a:t>Амвросиевским</a:t>
            </a:r>
            <a:r>
              <a:rPr lang="ru-RU" sz="1600" dirty="0" smtClean="0">
                <a:latin typeface="Times New Roman" pitchFamily="18" charset="0"/>
                <a:cs typeface="Times New Roman" pitchFamily="18" charset="0"/>
              </a:rPr>
              <a:t> РВК Сталинской области 10.08.1943г.   </a:t>
            </a:r>
          </a:p>
          <a:p>
            <a:pPr algn="just"/>
            <a:r>
              <a:rPr lang="ru-RU" sz="1600" dirty="0" smtClean="0">
                <a:latin typeface="Times New Roman" pitchFamily="18" charset="0"/>
                <a:cs typeface="Times New Roman" pitchFamily="18" charset="0"/>
              </a:rPr>
              <a:t>    Рядовой </a:t>
            </a:r>
            <a:r>
              <a:rPr lang="ru-RU" sz="1600" dirty="0" err="1" smtClean="0">
                <a:latin typeface="Times New Roman" pitchFamily="18" charset="0"/>
                <a:cs typeface="Times New Roman" pitchFamily="18" charset="0"/>
              </a:rPr>
              <a:t>взводовой</a:t>
            </a:r>
            <a:r>
              <a:rPr lang="ru-RU" sz="1600" dirty="0" smtClean="0">
                <a:latin typeface="Times New Roman" pitchFamily="18" charset="0"/>
                <a:cs typeface="Times New Roman" pitchFamily="18" charset="0"/>
              </a:rPr>
              <a:t> транспортной роты 1054-го стрелкового полка 301-й стрелковой Сталинской дивизии.  Воевал в составе 3-го и 4-го Украинских фронтов, с  08.1944г. – 1-го Белорусского фронта.</a:t>
            </a:r>
          </a:p>
          <a:p>
            <a:pPr algn="just"/>
            <a:r>
              <a:rPr lang="ru-RU" sz="1600" dirty="0">
                <a:latin typeface="Times New Roman" pitchFamily="18" charset="0"/>
                <a:cs typeface="Times New Roman" pitchFamily="18" charset="0"/>
              </a:rPr>
              <a:t>	</a:t>
            </a:r>
          </a:p>
        </p:txBody>
      </p:sp>
      <p:pic>
        <p:nvPicPr>
          <p:cNvPr id="5" name="Рисунок 4" descr="http://cdn01.ru/files/users/images/a6/aa/a6aa336fb93601a911dc7f8ac2502211.jpg"/>
          <p:cNvPicPr/>
          <p:nvPr/>
        </p:nvPicPr>
        <p:blipFill>
          <a:blip r:embed="rId2" cstate="print"/>
          <a:srcRect/>
          <a:stretch>
            <a:fillRect/>
          </a:stretch>
        </p:blipFill>
        <p:spPr bwMode="auto">
          <a:xfrm>
            <a:off x="0" y="0"/>
            <a:ext cx="5596733" cy="7200900"/>
          </a:xfrm>
          <a:prstGeom prst="rect">
            <a:avLst/>
          </a:prstGeom>
          <a:noFill/>
          <a:ln w="9525">
            <a:noFill/>
            <a:miter lim="800000"/>
            <a:headEnd/>
            <a:tailEnd/>
          </a:ln>
        </p:spPr>
      </p:pic>
      <p:pic>
        <p:nvPicPr>
          <p:cNvPr id="8" name="Picture 6"/>
          <p:cNvPicPr>
            <a:picLocks noChangeAspect="1" noChangeArrowheads="1"/>
          </p:cNvPicPr>
          <p:nvPr/>
        </p:nvPicPr>
        <p:blipFill>
          <a:blip r:embed="rId3" cstate="print">
            <a:lum contrast="20000"/>
          </a:blip>
          <a:srcRect l="60615" t="1331" b="1480"/>
          <a:stretch>
            <a:fillRect/>
          </a:stretch>
        </p:blipFill>
        <p:spPr bwMode="auto">
          <a:xfrm>
            <a:off x="738949" y="385740"/>
            <a:ext cx="4191360" cy="5572164"/>
          </a:xfrm>
          <a:prstGeom prst="rect">
            <a:avLst/>
          </a:prstGeom>
          <a:noFill/>
          <a:ln w="9525">
            <a:noFill/>
            <a:miter lim="800000"/>
            <a:headEnd/>
            <a:tailEnd/>
          </a:ln>
          <a:effectLst/>
        </p:spPr>
      </p:pic>
      <p:sp>
        <p:nvSpPr>
          <p:cNvPr id="9" name="Прямоугольник 8"/>
          <p:cNvSpPr/>
          <p:nvPr/>
        </p:nvSpPr>
        <p:spPr>
          <a:xfrm>
            <a:off x="1096139" y="6386532"/>
            <a:ext cx="3857652" cy="523220"/>
          </a:xfrm>
          <a:prstGeom prst="rect">
            <a:avLst/>
          </a:prstGeom>
        </p:spPr>
        <p:txBody>
          <a:bodyPr wrap="square">
            <a:spAutoFit/>
          </a:bodyPr>
          <a:lstStyle/>
          <a:p>
            <a:pPr algn="ctr"/>
            <a:r>
              <a:rPr lang="ru-RU" sz="1400" i="1" dirty="0" smtClean="0">
                <a:solidFill>
                  <a:srgbClr val="FFFF00"/>
                </a:solidFill>
                <a:latin typeface="Times New Roman" pitchFamily="18" charset="0"/>
                <a:cs typeface="Times New Roman" pitchFamily="18" charset="0"/>
              </a:rPr>
              <a:t>Из экспозиции </a:t>
            </a:r>
            <a:r>
              <a:rPr lang="ru-RU" sz="1400" i="1" dirty="0" err="1" smtClean="0">
                <a:solidFill>
                  <a:srgbClr val="FFFF00"/>
                </a:solidFill>
                <a:latin typeface="Times New Roman" pitchFamily="18" charset="0"/>
                <a:cs typeface="Times New Roman" pitchFamily="18" charset="0"/>
              </a:rPr>
              <a:t>Амвросиевского</a:t>
            </a:r>
            <a:r>
              <a:rPr lang="ru-RU" sz="1400" i="1" dirty="0" smtClean="0">
                <a:solidFill>
                  <a:srgbClr val="FFFF00"/>
                </a:solidFill>
                <a:latin typeface="Times New Roman" pitchFamily="18" charset="0"/>
                <a:cs typeface="Times New Roman" pitchFamily="18" charset="0"/>
              </a:rPr>
              <a:t> районного историко-краеведческого  народного музея</a:t>
            </a:r>
            <a:endParaRPr lang="ru-RU" sz="1400" i="1" dirty="0">
              <a:solidFill>
                <a:srgbClr val="FFFF00"/>
              </a:solidFill>
              <a:latin typeface="Times New Roman" pitchFamily="18" charset="0"/>
              <a:cs typeface="Times New Roman" pitchFamily="18" charset="0"/>
            </a:endParaRPr>
          </a:p>
        </p:txBody>
      </p:sp>
      <p:sp>
        <p:nvSpPr>
          <p:cNvPr id="10" name="Прямоугольник 9"/>
          <p:cNvSpPr/>
          <p:nvPr/>
        </p:nvSpPr>
        <p:spPr>
          <a:xfrm>
            <a:off x="5382419" y="0"/>
            <a:ext cx="507209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Белецкий</a:t>
            </a: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Федот Васильевич</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(1893-1971гг.)</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1" name="Picture 1"/>
          <p:cNvPicPr>
            <a:picLocks noChangeAspect="1" noChangeArrowheads="1"/>
          </p:cNvPicPr>
          <p:nvPr/>
        </p:nvPicPr>
        <p:blipFill>
          <a:blip r:embed="rId4" cstate="print">
            <a:lum contrast="10000"/>
          </a:blip>
          <a:srcRect l="2801"/>
          <a:stretch>
            <a:fillRect/>
          </a:stretch>
        </p:blipFill>
        <p:spPr bwMode="auto">
          <a:xfrm>
            <a:off x="5596733" y="3314698"/>
            <a:ext cx="4857784" cy="1857388"/>
          </a:xfrm>
          <a:prstGeom prst="rect">
            <a:avLst/>
          </a:prstGeom>
          <a:noFill/>
          <a:ln w="9525">
            <a:noFill/>
            <a:miter lim="800000"/>
            <a:headEnd/>
            <a:tailEnd/>
          </a:ln>
          <a:effectLst/>
        </p:spPr>
      </p:pic>
      <p:sp>
        <p:nvSpPr>
          <p:cNvPr id="13" name="Прямоугольник 12"/>
          <p:cNvSpPr/>
          <p:nvPr/>
        </p:nvSpPr>
        <p:spPr>
          <a:xfrm>
            <a:off x="5596733" y="5457838"/>
            <a:ext cx="3500462" cy="370651"/>
          </a:xfrm>
          <a:prstGeom prst="rect">
            <a:avLst/>
          </a:prstGeom>
        </p:spPr>
        <p:txBody>
          <a:bodyPr wrap="square" lIns="92748" tIns="46373" rIns="92748" bIns="46373">
            <a:spAutoFit/>
          </a:bodyPr>
          <a:lstStyle/>
          <a:p>
            <a:pPr algn="just"/>
            <a:r>
              <a:rPr lang="ru-RU" sz="18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pic>
        <p:nvPicPr>
          <p:cNvPr id="10243" name="Picture 3" descr="http://armiyahelp.ru/wp-content/uploads/2016/11/orden-krasnoj-zvezdy-za-chto-nagrazhdayut.jpg"/>
          <p:cNvPicPr>
            <a:picLocks noChangeAspect="1" noChangeArrowheads="1"/>
          </p:cNvPicPr>
          <p:nvPr/>
        </p:nvPicPr>
        <p:blipFill>
          <a:blip r:embed="rId5" cstate="print">
            <a:clrChange>
              <a:clrFrom>
                <a:srgbClr val="FFFFFF"/>
              </a:clrFrom>
              <a:clrTo>
                <a:srgbClr val="FFFFFF">
                  <a:alpha val="0"/>
                </a:srgbClr>
              </a:clrTo>
            </a:clrChange>
          </a:blip>
          <a:srcRect l="26810" t="19150" r="22124" b="17017"/>
          <a:stretch>
            <a:fillRect/>
          </a:stretch>
        </p:blipFill>
        <p:spPr bwMode="auto">
          <a:xfrm>
            <a:off x="5739609" y="4743458"/>
            <a:ext cx="642942" cy="642942"/>
          </a:xfrm>
          <a:prstGeom prst="rect">
            <a:avLst/>
          </a:prstGeom>
          <a:noFill/>
        </p:spPr>
      </p:pic>
      <p:sp>
        <p:nvSpPr>
          <p:cNvPr id="14" name="Прямоугольник 13"/>
          <p:cNvSpPr/>
          <p:nvPr/>
        </p:nvSpPr>
        <p:spPr>
          <a:xfrm>
            <a:off x="8740005" y="4529144"/>
            <a:ext cx="1714512" cy="523220"/>
          </a:xfrm>
          <a:prstGeom prst="rect">
            <a:avLst/>
          </a:prstGeom>
        </p:spPr>
        <p:txBody>
          <a:bodyPr wrap="square">
            <a:spAutoFit/>
          </a:bodyPr>
          <a:lstStyle/>
          <a:p>
            <a:r>
              <a:rPr lang="ru-RU" sz="1400" i="1" dirty="0" smtClean="0">
                <a:latin typeface="Times New Roman" pitchFamily="18" charset="0"/>
                <a:cs typeface="Times New Roman" pitchFamily="18" charset="0"/>
              </a:rPr>
              <a:t>Из наградного листа Ф.Белецкого </a:t>
            </a:r>
            <a:endParaRPr lang="ru-RU" sz="1400" i="1" dirty="0">
              <a:latin typeface="Times New Roman" pitchFamily="18" charset="0"/>
              <a:cs typeface="Times New Roman" pitchFamily="18" charset="0"/>
            </a:endParaRPr>
          </a:p>
        </p:txBody>
      </p:sp>
      <p:sp>
        <p:nvSpPr>
          <p:cNvPr id="15" name="Прямоугольник 14"/>
          <p:cNvSpPr/>
          <p:nvPr/>
        </p:nvSpPr>
        <p:spPr>
          <a:xfrm>
            <a:off x="7882749" y="4957772"/>
            <a:ext cx="2571768" cy="461665"/>
          </a:xfrm>
          <a:prstGeom prst="rect">
            <a:avLst/>
          </a:prstGeom>
        </p:spPr>
        <p:txBody>
          <a:bodyPr wrap="square">
            <a:spAutoFit/>
          </a:bodyPr>
          <a:lstStyle/>
          <a:p>
            <a:r>
              <a:rPr lang="en-US" sz="1200" dirty="0" smtClean="0">
                <a:latin typeface="Times New Roman" pitchFamily="18" charset="0"/>
                <a:cs typeface="Times New Roman" pitchFamily="18" charset="0"/>
                <a:hlinkClick r:id="rId6"/>
              </a:rPr>
              <a:t>http://podvignaroda.ru/?#id=28264526&amp;tab=navDetailDocument</a:t>
            </a:r>
            <a:endParaRPr lang="ru-RU" sz="1200" dirty="0">
              <a:latin typeface="Times New Roman" pitchFamily="18" charset="0"/>
              <a:cs typeface="Times New Roman" pitchFamily="18" charset="0"/>
            </a:endParaRPr>
          </a:p>
        </p:txBody>
      </p:sp>
      <p:sp>
        <p:nvSpPr>
          <p:cNvPr id="16" name="TextBox 15"/>
          <p:cNvSpPr txBox="1"/>
          <p:nvPr/>
        </p:nvSpPr>
        <p:spPr>
          <a:xfrm>
            <a:off x="5596733" y="5243524"/>
            <a:ext cx="4857784" cy="2062103"/>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    За овладение Берлином отмечен Благодарностью  командования  (приказ ВГК т.Сталина № 359 от 02 мая 1945г.), награжден медалью «За взятие Берлина»  № 430513,  02 мая  1945г., Благодарностью Главнокомандующего советскими оккупационными войсками  в Германии  Маршала Советского Союза </a:t>
            </a:r>
          </a:p>
          <a:p>
            <a:pPr algn="just"/>
            <a:r>
              <a:rPr lang="ru-RU" sz="1600" dirty="0" smtClean="0">
                <a:latin typeface="Times New Roman" pitchFamily="18" charset="0"/>
                <a:cs typeface="Times New Roman" pitchFamily="18" charset="0"/>
              </a:rPr>
              <a:t>Г. Жукова и члена военсовета Телегина (05.06.1945г.) </a:t>
            </a:r>
            <a:endParaRPr lang="ru-RU" sz="1600" dirty="0" smtClean="0"/>
          </a:p>
          <a:p>
            <a:pPr algn="just"/>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dn01.ru/files/users/images/a6/aa/a6aa336fb93601a911dc7f8ac2502211.jpg"/>
          <p:cNvPicPr/>
          <p:nvPr/>
        </p:nvPicPr>
        <p:blipFill>
          <a:blip r:embed="rId2" cstate="print">
            <a:lum contrast="10000"/>
          </a:blip>
          <a:srcRect/>
          <a:stretch>
            <a:fillRect/>
          </a:stretch>
        </p:blipFill>
        <p:spPr bwMode="auto">
          <a:xfrm>
            <a:off x="0" y="0"/>
            <a:ext cx="5811047" cy="7200900"/>
          </a:xfrm>
          <a:prstGeom prst="rect">
            <a:avLst/>
          </a:prstGeom>
          <a:noFill/>
          <a:ln w="9525">
            <a:noFill/>
            <a:miter lim="800000"/>
            <a:headEnd/>
            <a:tailEnd/>
          </a:ln>
        </p:spPr>
      </p:pic>
      <p:sp>
        <p:nvSpPr>
          <p:cNvPr id="7" name="Прямоугольник 6"/>
          <p:cNvSpPr/>
          <p:nvPr/>
        </p:nvSpPr>
        <p:spPr>
          <a:xfrm>
            <a:off x="5739609" y="0"/>
            <a:ext cx="4882354"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Степанищев Николай Федорович</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(1913-1993гг.)</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5811047" y="1528748"/>
            <a:ext cx="4714908" cy="3539430"/>
          </a:xfrm>
          <a:prstGeom prst="rect">
            <a:avLst/>
          </a:prstGeom>
        </p:spPr>
        <p:txBody>
          <a:bodyPr wrap="square">
            <a:spAutoFit/>
          </a:bodyPr>
          <a:lstStyle/>
          <a:p>
            <a:pPr algn="just"/>
            <a:r>
              <a:rPr lang="ru-RU" sz="1600" dirty="0" smtClean="0">
                <a:latin typeface="Times New Roman" pitchFamily="18" charset="0"/>
                <a:cs typeface="Times New Roman" pitchFamily="18" charset="0"/>
              </a:rPr>
              <a:t>      Уроженец поселка Кутейниково Донецкой области. С 1934г работал учителем в начальной школе. Воевал в составе Юго-Западного, Третьего Украинского фронтов. Свой первый бой принял под Запорожьем осенью 1943г.  Освобождал Чаплино, село Казанка Николаевской области, форсировал Южный Буг, Днестр, освобождал Молдавию, Румынию, Чехословакию, Венгрию. Дошел до Берлина. Оставил свою подпись на Рейхстаге. В октябре 1945 года вернулся в </a:t>
            </a:r>
            <a:r>
              <a:rPr lang="ru-RU" sz="1600" dirty="0" err="1" smtClean="0">
                <a:latin typeface="Times New Roman" pitchFamily="18" charset="0"/>
                <a:cs typeface="Times New Roman" pitchFamily="18" charset="0"/>
              </a:rPr>
              <a:t>Ново-Амвросиевку</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      Николай Федорович награжден Орденом Красного Знамени, Орденом Отечественной войны, медалями «За отвагу»,  «За взятие Будапешта», «За взятие Берлина», «За освобождение Румынии». </a:t>
            </a:r>
          </a:p>
        </p:txBody>
      </p:sp>
      <p:sp>
        <p:nvSpPr>
          <p:cNvPr id="9" name="Прямоугольник 8"/>
          <p:cNvSpPr/>
          <p:nvPr/>
        </p:nvSpPr>
        <p:spPr>
          <a:xfrm>
            <a:off x="6096799" y="6815160"/>
            <a:ext cx="4071966" cy="307777"/>
          </a:xfrm>
          <a:prstGeom prst="rect">
            <a:avLst/>
          </a:prstGeom>
        </p:spPr>
        <p:txBody>
          <a:bodyPr wrap="square">
            <a:spAutoFit/>
          </a:bodyPr>
          <a:lstStyle/>
          <a:p>
            <a:pPr algn="ctr"/>
            <a:r>
              <a:rPr lang="ru-RU" sz="1400" i="1" dirty="0" smtClean="0">
                <a:latin typeface="Times New Roman" pitchFamily="18" charset="0"/>
                <a:cs typeface="Times New Roman" pitchFamily="18" charset="0"/>
              </a:rPr>
              <a:t>Материалы из семейного архива </a:t>
            </a:r>
            <a:r>
              <a:rPr lang="ru-RU" sz="1400" i="1" dirty="0" err="1" smtClean="0">
                <a:latin typeface="Times New Roman" pitchFamily="18" charset="0"/>
                <a:cs typeface="Times New Roman" pitchFamily="18" charset="0"/>
              </a:rPr>
              <a:t>Мусиенко-Коваль</a:t>
            </a:r>
            <a:r>
              <a:rPr lang="ru-RU" sz="1400" i="1" dirty="0" smtClean="0">
                <a:latin typeface="Times New Roman" pitchFamily="18" charset="0"/>
                <a:cs typeface="Times New Roman" pitchFamily="18" charset="0"/>
              </a:rPr>
              <a:t>.</a:t>
            </a:r>
            <a:endParaRPr lang="ru-RU" sz="1400" i="1" dirty="0">
              <a:latin typeface="Times New Roman" pitchFamily="18" charset="0"/>
              <a:cs typeface="Times New Roman" pitchFamily="18" charset="0"/>
            </a:endParaRPr>
          </a:p>
        </p:txBody>
      </p:sp>
      <p:pic>
        <p:nvPicPr>
          <p:cNvPr id="12" name="Picture 2" descr="D:\Рабочий стол 2015 1\Спасибо деду за победу\Конкурсные работы 1-6\Коваль Александра\Степанищев.jpg"/>
          <p:cNvPicPr>
            <a:picLocks noChangeAspect="1" noChangeArrowheads="1"/>
          </p:cNvPicPr>
          <p:nvPr/>
        </p:nvPicPr>
        <p:blipFill>
          <a:blip r:embed="rId3" cstate="print"/>
          <a:srcRect t="3954" b="12922"/>
          <a:stretch>
            <a:fillRect/>
          </a:stretch>
        </p:blipFill>
        <p:spPr bwMode="auto">
          <a:xfrm>
            <a:off x="918494" y="576114"/>
            <a:ext cx="4032448" cy="5328592"/>
          </a:xfrm>
          <a:prstGeom prst="rect">
            <a:avLst/>
          </a:prstGeom>
          <a:noFill/>
        </p:spPr>
      </p:pic>
      <p:pic>
        <p:nvPicPr>
          <p:cNvPr id="13" name="Рисунок 12" descr="D:\Мои документы\Конкурсы 2019-2020\Вахта 2019-20\Фронтовые зарисовки\20191130_081957_001.jpg"/>
          <p:cNvPicPr/>
          <p:nvPr/>
        </p:nvPicPr>
        <p:blipFill>
          <a:blip r:embed="rId4" cstate="print"/>
          <a:srcRect l="18191" t="1258" r="4084" b="61321"/>
          <a:stretch>
            <a:fillRect/>
          </a:stretch>
        </p:blipFill>
        <p:spPr bwMode="auto">
          <a:xfrm>
            <a:off x="5094957" y="5112618"/>
            <a:ext cx="2689236" cy="1728242"/>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l="23506" r="3839" b="63382"/>
          <a:stretch>
            <a:fillRect/>
          </a:stretch>
        </p:blipFill>
        <p:spPr bwMode="auto">
          <a:xfrm>
            <a:off x="7831260" y="4968602"/>
            <a:ext cx="2664297" cy="1872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dn01.ru/files/users/images/a6/aa/a6aa336fb93601a911dc7f8ac2502211.jpg"/>
          <p:cNvPicPr/>
          <p:nvPr/>
        </p:nvPicPr>
        <p:blipFill>
          <a:blip r:embed="rId2" cstate="print">
            <a:lum contrast="10000"/>
          </a:blip>
          <a:srcRect/>
          <a:stretch>
            <a:fillRect/>
          </a:stretch>
        </p:blipFill>
        <p:spPr bwMode="auto">
          <a:xfrm>
            <a:off x="0" y="0"/>
            <a:ext cx="5811047" cy="7200900"/>
          </a:xfrm>
          <a:prstGeom prst="rect">
            <a:avLst/>
          </a:prstGeom>
          <a:noFill/>
          <a:ln w="9525">
            <a:noFill/>
            <a:miter lim="800000"/>
            <a:headEnd/>
            <a:tailEnd/>
          </a:ln>
        </p:spPr>
      </p:pic>
      <p:sp>
        <p:nvSpPr>
          <p:cNvPr id="7" name="Прямоугольник 6"/>
          <p:cNvSpPr/>
          <p:nvPr/>
        </p:nvSpPr>
        <p:spPr>
          <a:xfrm>
            <a:off x="5739609" y="0"/>
            <a:ext cx="488235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Лашутин</a:t>
            </a:r>
            <a:endPar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Михаил Иванович     </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(1916-1983гг.)</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096799" y="6815160"/>
            <a:ext cx="4071966" cy="307777"/>
          </a:xfrm>
          <a:prstGeom prst="rect">
            <a:avLst/>
          </a:prstGeom>
        </p:spPr>
        <p:txBody>
          <a:bodyPr wrap="square">
            <a:spAutoFit/>
          </a:bodyPr>
          <a:lstStyle/>
          <a:p>
            <a:pPr algn="ctr"/>
            <a:r>
              <a:rPr lang="ru-RU" sz="1400" i="1" dirty="0" smtClean="0">
                <a:latin typeface="Times New Roman" pitchFamily="18" charset="0"/>
                <a:cs typeface="Times New Roman" pitchFamily="18" charset="0"/>
              </a:rPr>
              <a:t>Материалы из семейного архива </a:t>
            </a:r>
            <a:r>
              <a:rPr lang="ru-RU" sz="1400" i="1" dirty="0" err="1" smtClean="0">
                <a:latin typeface="Times New Roman" pitchFamily="18" charset="0"/>
                <a:cs typeface="Times New Roman" pitchFamily="18" charset="0"/>
              </a:rPr>
              <a:t>Баглай</a:t>
            </a:r>
            <a:r>
              <a:rPr lang="ru-RU" sz="1400" i="1" dirty="0" smtClean="0">
                <a:latin typeface="Times New Roman" pitchFamily="18" charset="0"/>
                <a:cs typeface="Times New Roman" pitchFamily="18" charset="0"/>
              </a:rPr>
              <a:t> Д.</a:t>
            </a:r>
            <a:endParaRPr lang="ru-RU" sz="1400" i="1" dirty="0">
              <a:latin typeface="Times New Roman" pitchFamily="18" charset="0"/>
              <a:cs typeface="Times New Roman" pitchFamily="18" charset="0"/>
            </a:endParaRPr>
          </a:p>
        </p:txBody>
      </p:sp>
      <p:pic>
        <p:nvPicPr>
          <p:cNvPr id="10" name="Picture 3" descr="F:\Награды\55.jpg"/>
          <p:cNvPicPr>
            <a:picLocks noChangeAspect="1" noChangeArrowheads="1"/>
          </p:cNvPicPr>
          <p:nvPr/>
        </p:nvPicPr>
        <p:blipFill>
          <a:blip r:embed="rId3" cstate="print"/>
          <a:srcRect l="14102" t="58894" r="16289" b="5833"/>
          <a:stretch>
            <a:fillRect/>
          </a:stretch>
        </p:blipFill>
        <p:spPr bwMode="auto">
          <a:xfrm>
            <a:off x="5815036" y="4896594"/>
            <a:ext cx="2736000" cy="2026429"/>
          </a:xfrm>
          <a:prstGeom prst="rect">
            <a:avLst/>
          </a:prstGeom>
          <a:noFill/>
          <a:ln w="9525">
            <a:noFill/>
            <a:miter lim="800000"/>
            <a:headEnd/>
            <a:tailEnd/>
          </a:ln>
        </p:spPr>
      </p:pic>
      <p:pic>
        <p:nvPicPr>
          <p:cNvPr id="14" name="Picture 2"/>
          <p:cNvPicPr>
            <a:picLocks noChangeAspect="1" noChangeArrowheads="1"/>
          </p:cNvPicPr>
          <p:nvPr/>
        </p:nvPicPr>
        <p:blipFill rotWithShape="1">
          <a:blip r:embed="rId4" cstate="print">
            <a:lum/>
            <a:extLst>
              <a:ext uri="{28A0092B-C50C-407E-A947-70E740481C1C}"/>
            </a:extLst>
          </a:blip>
          <a:srcRect l="12864" t="4153" r="5806" b="16954"/>
          <a:stretch/>
        </p:blipFill>
        <p:spPr bwMode="auto">
          <a:xfrm>
            <a:off x="8551341" y="4392538"/>
            <a:ext cx="1872208" cy="2499733"/>
          </a:xfrm>
          <a:prstGeom prst="rect">
            <a:avLst/>
          </a:prstGeom>
          <a:ln>
            <a:noFill/>
          </a:ln>
          <a:effectLst>
            <a:outerShdw blurRad="292100" dist="139700" dir="2700000" algn="tl" rotWithShape="0">
              <a:srgbClr val="333333">
                <a:alpha val="65000"/>
              </a:srgbClr>
            </a:outerShdw>
          </a:effectLst>
          <a:extLst/>
        </p:spPr>
      </p:pic>
      <p:sp>
        <p:nvSpPr>
          <p:cNvPr id="15" name="Прямоугольник 14"/>
          <p:cNvSpPr/>
          <p:nvPr/>
        </p:nvSpPr>
        <p:spPr>
          <a:xfrm>
            <a:off x="5815037" y="1584226"/>
            <a:ext cx="4806926" cy="3416320"/>
          </a:xfrm>
          <a:prstGeom prst="rect">
            <a:avLst/>
          </a:prstGeom>
        </p:spPr>
        <p:txBody>
          <a:bodyPr wrap="square">
            <a:spAutoFit/>
          </a:bodyPr>
          <a:lstStyle/>
          <a:p>
            <a:pPr algn="just"/>
            <a:r>
              <a:rPr lang="ru-RU" sz="1800" dirty="0" smtClean="0">
                <a:latin typeface="Times New Roman" pitchFamily="18" charset="0"/>
                <a:cs typeface="Times New Roman" pitchFamily="18" charset="0"/>
              </a:rPr>
              <a:t>    Всю войну прошёл шофером 286 отдельной роты химической защиты 82-й </a:t>
            </a:r>
            <a:r>
              <a:rPr lang="ru-RU" sz="1800" dirty="0" err="1" smtClean="0">
                <a:latin typeface="Times New Roman" pitchFamily="18" charset="0"/>
                <a:cs typeface="Times New Roman" pitchFamily="18" charset="0"/>
              </a:rPr>
              <a:t>Ярцевской</a:t>
            </a:r>
            <a:r>
              <a:rPr lang="ru-RU" sz="1800" dirty="0" smtClean="0">
                <a:latin typeface="Times New Roman" pitchFamily="18" charset="0"/>
                <a:cs typeface="Times New Roman" pitchFamily="18" charset="0"/>
              </a:rPr>
              <a:t> Краснознаменной, орденов Суворова и Кутузова </a:t>
            </a:r>
            <a:r>
              <a:rPr lang="en-US" sz="1800" dirty="0" smtClean="0">
                <a:latin typeface="Times New Roman" pitchFamily="18" charset="0"/>
                <a:cs typeface="Times New Roman" pitchFamily="18" charset="0"/>
              </a:rPr>
              <a:t>II </a:t>
            </a:r>
            <a:r>
              <a:rPr lang="ru-RU" sz="1800" dirty="0" smtClean="0">
                <a:latin typeface="Times New Roman" pitchFamily="18" charset="0"/>
                <a:cs typeface="Times New Roman" pitchFamily="18" charset="0"/>
              </a:rPr>
              <a:t>степени стрелковой дивизии. Воевал в составе войск: Центрального фронта в 1941г.; 3-го Прибалтийского фронта в 1942-1943гг., 1-го Прибалтийский фронта 1944г., Первого Белорусского фронта в 1945г.</a:t>
            </a:r>
          </a:p>
          <a:p>
            <a:pPr algn="just"/>
            <a:r>
              <a:rPr lang="ru-RU" sz="1800" dirty="0" smtClean="0">
                <a:latin typeface="Times New Roman" pitchFamily="18" charset="0"/>
                <a:cs typeface="Times New Roman" pitchFamily="18" charset="0"/>
              </a:rPr>
              <a:t>     Участник боёв подо Ржевом, Смоленском, операций: «Багратион», </a:t>
            </a:r>
            <a:r>
              <a:rPr lang="ru-RU" sz="1800" dirty="0" err="1" smtClean="0">
                <a:latin typeface="Times New Roman" pitchFamily="18" charset="0"/>
                <a:cs typeface="Times New Roman" pitchFamily="18" charset="0"/>
              </a:rPr>
              <a:t>Висло-Одерской</a:t>
            </a:r>
            <a:r>
              <a:rPr lang="ru-RU" sz="1800" dirty="0" smtClean="0">
                <a:latin typeface="Times New Roman" pitchFamily="18" charset="0"/>
                <a:cs typeface="Times New Roman" pitchFamily="18" charset="0"/>
              </a:rPr>
              <a:t>, Восточно-Померанской,</a:t>
            </a:r>
          </a:p>
          <a:p>
            <a:pPr algn="just"/>
            <a:r>
              <a:rPr lang="ru-RU" sz="1800" dirty="0" smtClean="0">
                <a:latin typeface="Times New Roman" pitchFamily="18" charset="0"/>
                <a:cs typeface="Times New Roman" pitchFamily="18" charset="0"/>
              </a:rPr>
              <a:t>Берлинской.</a:t>
            </a:r>
            <a:endParaRPr lang="ru-RU" sz="1800" dirty="0"/>
          </a:p>
        </p:txBody>
      </p:sp>
      <p:pic>
        <p:nvPicPr>
          <p:cNvPr id="17" name="Picture 2"/>
          <p:cNvPicPr>
            <a:picLocks noChangeAspect="1" noChangeArrowheads="1"/>
          </p:cNvPicPr>
          <p:nvPr/>
        </p:nvPicPr>
        <p:blipFill>
          <a:blip r:embed="rId5" cstate="print"/>
          <a:srcRect b="6527"/>
          <a:stretch>
            <a:fillRect/>
          </a:stretch>
        </p:blipFill>
        <p:spPr bwMode="auto">
          <a:xfrm>
            <a:off x="918493" y="576114"/>
            <a:ext cx="4032448" cy="5328592"/>
          </a:xfrm>
          <a:prstGeom prst="rect">
            <a:avLst/>
          </a:prstGeom>
          <a:noFill/>
          <a:ln w="9525">
            <a:noFill/>
            <a:miter lim="800000"/>
            <a:headEnd/>
            <a:tailEnd/>
          </a:ln>
        </p:spPr>
      </p:pic>
      <p:pic>
        <p:nvPicPr>
          <p:cNvPr id="11" name="Picture 9" descr="https://pics.meshok.net/pics/67164220.jpg"/>
          <p:cNvPicPr>
            <a:picLocks noChangeAspect="1" noChangeArrowheads="1"/>
          </p:cNvPicPr>
          <p:nvPr/>
        </p:nvPicPr>
        <p:blipFill>
          <a:blip r:embed="rId6" cstate="print">
            <a:clrChange>
              <a:clrFrom>
                <a:srgbClr val="9B9D9A"/>
              </a:clrFrom>
              <a:clrTo>
                <a:srgbClr val="9B9D9A">
                  <a:alpha val="0"/>
                </a:srgbClr>
              </a:clrTo>
            </a:clrChange>
          </a:blip>
          <a:srcRect l="28764" r="28468"/>
          <a:stretch>
            <a:fillRect/>
          </a:stretch>
        </p:blipFill>
        <p:spPr bwMode="auto">
          <a:xfrm rot="-720000">
            <a:off x="3008497" y="3054957"/>
            <a:ext cx="365534" cy="6797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dn01.ru/files/users/images/a6/aa/a6aa336fb93601a911dc7f8ac2502211.jpg"/>
          <p:cNvPicPr/>
          <p:nvPr/>
        </p:nvPicPr>
        <p:blipFill>
          <a:blip r:embed="rId2" cstate="print">
            <a:lum contrast="10000"/>
          </a:blip>
          <a:srcRect/>
          <a:stretch>
            <a:fillRect/>
          </a:stretch>
        </p:blipFill>
        <p:spPr bwMode="auto">
          <a:xfrm>
            <a:off x="0" y="0"/>
            <a:ext cx="5811047" cy="7200900"/>
          </a:xfrm>
          <a:prstGeom prst="rect">
            <a:avLst/>
          </a:prstGeom>
          <a:noFill/>
          <a:ln w="9525">
            <a:noFill/>
            <a:miter lim="800000"/>
            <a:headEnd/>
            <a:tailEnd/>
          </a:ln>
        </p:spPr>
      </p:pic>
      <p:sp>
        <p:nvSpPr>
          <p:cNvPr id="7" name="Прямоугольник 6"/>
          <p:cNvSpPr/>
          <p:nvPr/>
        </p:nvSpPr>
        <p:spPr>
          <a:xfrm>
            <a:off x="5739609" y="0"/>
            <a:ext cx="4882354"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Войтенко</a:t>
            </a: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Захар Михайлович     </a:t>
            </a: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(1909-1977гг.)</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096799" y="6815160"/>
            <a:ext cx="4071966" cy="307777"/>
          </a:xfrm>
          <a:prstGeom prst="rect">
            <a:avLst/>
          </a:prstGeom>
        </p:spPr>
        <p:txBody>
          <a:bodyPr wrap="square">
            <a:spAutoFit/>
          </a:bodyPr>
          <a:lstStyle/>
          <a:p>
            <a:pPr algn="ctr"/>
            <a:r>
              <a:rPr lang="ru-RU" sz="1400" i="1" dirty="0" smtClean="0">
                <a:latin typeface="Times New Roman" pitchFamily="18" charset="0"/>
                <a:cs typeface="Times New Roman" pitchFamily="18" charset="0"/>
              </a:rPr>
              <a:t>Материалы из семейного архива Зайцевой А.Ф.</a:t>
            </a:r>
            <a:endParaRPr lang="ru-RU" sz="1400" i="1" dirty="0">
              <a:latin typeface="Times New Roman" pitchFamily="18" charset="0"/>
              <a:cs typeface="Times New Roman" pitchFamily="18" charset="0"/>
            </a:endParaRPr>
          </a:p>
        </p:txBody>
      </p:sp>
      <p:sp>
        <p:nvSpPr>
          <p:cNvPr id="15" name="Прямоугольник 14"/>
          <p:cNvSpPr/>
          <p:nvPr/>
        </p:nvSpPr>
        <p:spPr>
          <a:xfrm>
            <a:off x="5815037" y="1728242"/>
            <a:ext cx="4806926" cy="369332"/>
          </a:xfrm>
          <a:prstGeom prst="rect">
            <a:avLst/>
          </a:prstGeom>
        </p:spPr>
        <p:txBody>
          <a:bodyPr wrap="square">
            <a:spAutoFit/>
          </a:bodyPr>
          <a:lstStyle/>
          <a:p>
            <a:pPr algn="just"/>
            <a:r>
              <a:rPr lang="ru-RU" sz="1800" dirty="0" smtClean="0">
                <a:latin typeface="Times New Roman" pitchFamily="18" charset="0"/>
                <a:cs typeface="Times New Roman" pitchFamily="18" charset="0"/>
              </a:rPr>
              <a:t>    </a:t>
            </a:r>
            <a:endParaRPr lang="ru-RU" sz="1800" dirty="0"/>
          </a:p>
        </p:txBody>
      </p:sp>
      <p:pic>
        <p:nvPicPr>
          <p:cNvPr id="2050" name="Picture 2"/>
          <p:cNvPicPr>
            <a:picLocks noChangeAspect="1" noChangeArrowheads="1"/>
          </p:cNvPicPr>
          <p:nvPr/>
        </p:nvPicPr>
        <p:blipFill>
          <a:blip r:embed="rId3" cstate="print"/>
          <a:srcRect/>
          <a:stretch>
            <a:fillRect/>
          </a:stretch>
        </p:blipFill>
        <p:spPr bwMode="auto">
          <a:xfrm>
            <a:off x="7293769" y="4745796"/>
            <a:ext cx="3129780" cy="2164735"/>
          </a:xfrm>
          <a:prstGeom prst="rect">
            <a:avLst/>
          </a:prstGeom>
          <a:noFill/>
          <a:ln w="9525">
            <a:noFill/>
            <a:miter lim="800000"/>
            <a:headEnd/>
            <a:tailEnd/>
          </a:ln>
          <a:effectLst/>
        </p:spPr>
      </p:pic>
      <p:pic>
        <p:nvPicPr>
          <p:cNvPr id="2051" name="Picture 3" descr="D:\Мои документы\Поиск презентация 2015-16\Бессмертный полк 2015\img064 - копия.jpg"/>
          <p:cNvPicPr>
            <a:picLocks noChangeAspect="1" noChangeArrowheads="1"/>
          </p:cNvPicPr>
          <p:nvPr/>
        </p:nvPicPr>
        <p:blipFill>
          <a:blip r:embed="rId4" cstate="print">
            <a:lum bright="-10000" contrast="10000"/>
          </a:blip>
          <a:srcRect/>
          <a:stretch>
            <a:fillRect/>
          </a:stretch>
        </p:blipFill>
        <p:spPr bwMode="auto">
          <a:xfrm>
            <a:off x="990501" y="576114"/>
            <a:ext cx="3868705" cy="5328592"/>
          </a:xfrm>
          <a:prstGeom prst="rect">
            <a:avLst/>
          </a:prstGeom>
          <a:noFill/>
        </p:spPr>
      </p:pic>
      <p:pic>
        <p:nvPicPr>
          <p:cNvPr id="2053" name="Picture 5" descr="img063"/>
          <p:cNvPicPr>
            <a:picLocks noChangeAspect="1" noChangeArrowheads="1"/>
          </p:cNvPicPr>
          <p:nvPr/>
        </p:nvPicPr>
        <p:blipFill>
          <a:blip r:embed="rId5" cstate="print"/>
          <a:srcRect l="10632" t="2942" r="7327" b="28416"/>
          <a:stretch>
            <a:fillRect/>
          </a:stretch>
        </p:blipFill>
        <p:spPr bwMode="auto">
          <a:xfrm>
            <a:off x="5815037" y="4752578"/>
            <a:ext cx="1533074" cy="216024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l="10140" t="2492" r="7050" b="2801"/>
          <a:stretch>
            <a:fillRect/>
          </a:stretch>
        </p:blipFill>
        <p:spPr bwMode="auto">
          <a:xfrm>
            <a:off x="0" y="5427584"/>
            <a:ext cx="2358654" cy="1773316"/>
          </a:xfrm>
          <a:prstGeom prst="rect">
            <a:avLst/>
          </a:prstGeom>
          <a:noFill/>
          <a:ln w="9525">
            <a:noFill/>
            <a:miter lim="800000"/>
            <a:headEnd/>
            <a:tailEnd/>
          </a:ln>
          <a:effectLst/>
        </p:spPr>
      </p:pic>
      <p:sp>
        <p:nvSpPr>
          <p:cNvPr id="16" name="Прямоугольник 15"/>
          <p:cNvSpPr/>
          <p:nvPr/>
        </p:nvSpPr>
        <p:spPr>
          <a:xfrm>
            <a:off x="5815037" y="1800250"/>
            <a:ext cx="4806926" cy="3293209"/>
          </a:xfrm>
          <a:prstGeom prst="rect">
            <a:avLst/>
          </a:prstGeom>
        </p:spPr>
        <p:txBody>
          <a:bodyPr wrap="square">
            <a:spAutoFit/>
          </a:bodyPr>
          <a:lstStyle/>
          <a:p>
            <a:pPr algn="just"/>
            <a:r>
              <a:rPr lang="ru-RU" sz="1600" dirty="0" smtClean="0">
                <a:latin typeface="Times New Roman" pitchFamily="18" charset="0"/>
                <a:cs typeface="Times New Roman" pitchFamily="18" charset="0"/>
              </a:rPr>
              <a:t>     Уроженец с.Мокрый </a:t>
            </a:r>
            <a:r>
              <a:rPr lang="ru-RU" sz="1600" dirty="0" err="1" smtClean="0">
                <a:latin typeface="Times New Roman" pitchFamily="18" charset="0"/>
                <a:cs typeface="Times New Roman" pitchFamily="18" charset="0"/>
              </a:rPr>
              <a:t>Еланчик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Амвросиевского</a:t>
            </a:r>
            <a:r>
              <a:rPr lang="ru-RU" sz="1600" dirty="0" smtClean="0">
                <a:latin typeface="Times New Roman" pitchFamily="18" charset="0"/>
                <a:cs typeface="Times New Roman" pitchFamily="18" charset="0"/>
              </a:rPr>
              <a:t> района Сталинской области. 28 июня 1941 года был мобилизован </a:t>
            </a:r>
            <a:r>
              <a:rPr lang="ru-RU" sz="1600" dirty="0" err="1" smtClean="0">
                <a:latin typeface="Times New Roman" pitchFamily="18" charset="0"/>
                <a:cs typeface="Times New Roman" pitchFamily="18" charset="0"/>
              </a:rPr>
              <a:t>Амвросиевским</a:t>
            </a:r>
            <a:r>
              <a:rPr lang="ru-RU" sz="1600" dirty="0" smtClean="0">
                <a:latin typeface="Times New Roman" pitchFamily="18" charset="0"/>
                <a:cs typeface="Times New Roman" pitchFamily="18" charset="0"/>
              </a:rPr>
              <a:t> РВК для защиты страны. Достойно нёс службу в войсках Первого Украинского фронта под командованием Маршала И. Конева. </a:t>
            </a:r>
          </a:p>
          <a:p>
            <a:pPr algn="just"/>
            <a:r>
              <a:rPr lang="ru-RU" sz="1600" dirty="0" smtClean="0">
                <a:latin typeface="Times New Roman" pitchFamily="18" charset="0"/>
                <a:cs typeface="Times New Roman" pitchFamily="18" charset="0"/>
              </a:rPr>
              <a:t>      Войтенко З.М., рядовой  43мсп, за участие в боях с немецко-фашистскими захватчиками был награждён медалями «За боевые заслуги», «За оборону Сталинграда», «За взятие Берлина», «За освобождение Праги», «За победу над Германией в Великой Отечественной войне 1941-1945гг.».                         </a:t>
            </a:r>
          </a:p>
          <a:p>
            <a:pPr algn="just"/>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813</Words>
  <Application>Microsoft Office PowerPoint</Application>
  <PresentationFormat>Произвольный</PresentationFormat>
  <Paragraphs>71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Лариса</dc:creator>
  <cp:lastModifiedBy>Лариса</cp:lastModifiedBy>
  <cp:revision>21</cp:revision>
  <dcterms:created xsi:type="dcterms:W3CDTF">2020-02-24T03:54:08Z</dcterms:created>
  <dcterms:modified xsi:type="dcterms:W3CDTF">2021-01-05T08:31:37Z</dcterms:modified>
</cp:coreProperties>
</file>